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 id="2147483683"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98.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tags" Target="../tags/tag1.xml" /><Relationship Id="rId4"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2.xml" /><Relationship Id="rId3" Type="http://schemas.openxmlformats.org/officeDocument/2006/relationships/image" Target="../media/image2.png" /><Relationship Id="rId4" Type="http://schemas.openxmlformats.org/officeDocument/2006/relationships/tags" Target="../tags/tag3.xml" /><Relationship Id="rId5"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4.png" /><Relationship Id="rId3"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tags" Target="../tags/tag4.xml" /><Relationship Id="rId4"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5.xml" /><Relationship Id="rId3" Type="http://schemas.openxmlformats.org/officeDocument/2006/relationships/image" Target="../media/image2.png" /><Relationship Id="rId4" Type="http://schemas.openxmlformats.org/officeDocument/2006/relationships/tags" Target="../tags/tag6.xml" /><Relationship Id="rId5"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4.png" /><Relationship Id="rId3"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E198E6-4152-49CE-BBBE-CC3C7C7211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0979C3-2DB9-49B5-920F-179C011662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C6ED629-D558-4857-B4EB-2A40BE08CF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C602AB-F65F-4DCB-B59E-6EBA29547F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E45E9F-96DE-41C8-B5EF-10A93C23F5F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18054D8-354B-4263-90B0-2C0956F679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57B4138-CB21-46DF-A73E-0E81595F55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E4B08B-7626-4A2E-91CB-4D1FE2E7D8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33CA54-814B-40D9-A486-0123B26890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BCF6B1-B280-4DBA-B03F-641691D61E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C6912A-6CFB-447C-9F88-ED363AD11F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8" name="图片 7" descr="资源 16"/>
          <p:cNvPicPr>
            <a:picLocks noChangeAspect="1"/>
          </p:cNvPicPr>
          <p:nvPr userDrawn="1"/>
        </p:nvPicPr>
        <p:blipFill>
          <a:blip r:embed="rId1"/>
          <a:srcRect l="12500" t="25379" r="7969" b="21205"/>
          <a:stretch>
            <a:fillRect/>
          </a:stretch>
        </p:blipFill>
        <p:spPr>
          <a:xfrm>
            <a:off x="0" y="2342515"/>
            <a:ext cx="12211050" cy="4518660"/>
          </a:xfrm>
          <a:prstGeom prst="rect">
            <a:avLst/>
          </a:prstGeom>
        </p:spPr>
      </p:pic>
      <p:pic>
        <p:nvPicPr>
          <p:cNvPr id="10" name="图片 9" descr="资源 38"/>
          <p:cNvPicPr>
            <a:picLocks noChangeAspect="1"/>
          </p:cNvPicPr>
          <p:nvPr userDrawn="1">
            <p:custDataLst>
              <p:tags r:id="rId3"/>
            </p:custDataLst>
          </p:nvPr>
        </p:nvPicPr>
        <p:blipFill>
          <a:blip r:embed="rId2"/>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9" name="图片 8" descr="资源 27"/>
          <p:cNvPicPr>
            <a:picLocks noChangeAspect="1"/>
          </p:cNvPicPr>
          <p:nvPr userDrawn="1"/>
        </p:nvPicPr>
        <p:blipFill>
          <a:blip r:embed="rId1"/>
          <a:stretch>
            <a:fillRect/>
          </a:stretch>
        </p:blipFill>
        <p:spPr>
          <a:xfrm>
            <a:off x="-1885315" y="30480"/>
            <a:ext cx="15296514" cy="8376285"/>
          </a:xfrm>
          <a:prstGeom prst="rect">
            <a:avLst/>
          </a:prstGeom>
        </p:spPr>
      </p:pic>
      <p:pic>
        <p:nvPicPr>
          <p:cNvPr id="10" name="图片 9" descr="资源 38"/>
          <p:cNvPicPr>
            <a:picLocks noChangeAspect="1"/>
          </p:cNvPicPr>
          <p:nvPr userDrawn="1"/>
        </p:nvPicPr>
        <p:blipFill>
          <a:blip r:embed="rId2"/>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9" name="图片 8" descr="资源 27"/>
          <p:cNvPicPr>
            <a:picLocks noChangeAspect="1"/>
          </p:cNvPicPr>
          <p:nvPr userDrawn="1">
            <p:custDataLst>
              <p:tags r:id="rId2"/>
            </p:custDataLst>
          </p:nvPr>
        </p:nvPicPr>
        <p:blipFill>
          <a:blip r:embed="rId1"/>
          <a:stretch>
            <a:fillRect/>
          </a:stretch>
        </p:blipFill>
        <p:spPr>
          <a:xfrm>
            <a:off x="-1885315" y="30480"/>
            <a:ext cx="15296514" cy="8376285"/>
          </a:xfrm>
          <a:prstGeom prst="rect">
            <a:avLst/>
          </a:prstGeom>
        </p:spPr>
      </p:pic>
      <p:pic>
        <p:nvPicPr>
          <p:cNvPr id="10" name="图片 9" descr="资源 38"/>
          <p:cNvPicPr>
            <a:picLocks noChangeAspect="1"/>
          </p:cNvPicPr>
          <p:nvPr userDrawn="1">
            <p:custDataLst>
              <p:tags r:id="rId4"/>
            </p:custDataLst>
          </p:nvPr>
        </p:nvPicPr>
        <p:blipFill>
          <a:blip r:embed="rId3"/>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8" name="图片 7" descr="资源 38"/>
          <p:cNvPicPr>
            <a:picLocks noChangeAspect="1"/>
          </p:cNvPicPr>
          <p:nvPr userDrawn="1"/>
        </p:nvPicPr>
        <p:blipFill>
          <a:blip r:embed="rId1"/>
          <a:srcRect t="28611" b="24118"/>
          <a:stretch>
            <a:fillRect/>
          </a:stretch>
        </p:blipFill>
        <p:spPr>
          <a:xfrm>
            <a:off x="0" y="4836160"/>
            <a:ext cx="12192000" cy="2056765"/>
          </a:xfrm>
          <a:prstGeom prst="rect">
            <a:avLst/>
          </a:prstGeom>
        </p:spPr>
      </p:pic>
      <p:pic>
        <p:nvPicPr>
          <p:cNvPr id="9" name="图片 8" descr="资源 32"/>
          <p:cNvPicPr>
            <a:picLocks noChangeAspect="1"/>
          </p:cNvPicPr>
          <p:nvPr userDrawn="1"/>
        </p:nvPicPr>
        <p:blipFill>
          <a:blip r:embed="rId2"/>
          <a:srcRect l="12031" t="6867" r="66875" b="32790"/>
          <a:stretch>
            <a:fillRect/>
          </a:stretch>
        </p:blipFill>
        <p:spPr>
          <a:xfrm flipV="1">
            <a:off x="-19050" y="-57150"/>
            <a:ext cx="1219200" cy="1047115"/>
          </a:xfrm>
          <a:prstGeom prst="rect">
            <a:avLst/>
          </a:prstGeom>
        </p:spPr>
      </p:pic>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8" name="图片 7" descr="资源 16"/>
          <p:cNvPicPr>
            <a:picLocks noChangeAspect="1"/>
          </p:cNvPicPr>
          <p:nvPr userDrawn="1"/>
        </p:nvPicPr>
        <p:blipFill>
          <a:blip r:embed="rId1"/>
          <a:srcRect l="12500" t="25379" r="7969" b="21205"/>
          <a:stretch>
            <a:fillRect/>
          </a:stretch>
        </p:blipFill>
        <p:spPr>
          <a:xfrm>
            <a:off x="0" y="2342515"/>
            <a:ext cx="12211050" cy="4518660"/>
          </a:xfrm>
          <a:prstGeom prst="rect">
            <a:avLst/>
          </a:prstGeom>
        </p:spPr>
      </p:pic>
      <p:pic>
        <p:nvPicPr>
          <p:cNvPr id="10" name="图片 9" descr="资源 38"/>
          <p:cNvPicPr>
            <a:picLocks noChangeAspect="1"/>
          </p:cNvPicPr>
          <p:nvPr userDrawn="1">
            <p:custDataLst>
              <p:tags r:id="rId3"/>
            </p:custDataLst>
          </p:nvPr>
        </p:nvPicPr>
        <p:blipFill>
          <a:blip r:embed="rId2"/>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9" name="图片 8" descr="资源 27"/>
          <p:cNvPicPr>
            <a:picLocks noChangeAspect="1"/>
          </p:cNvPicPr>
          <p:nvPr userDrawn="1"/>
        </p:nvPicPr>
        <p:blipFill>
          <a:blip r:embed="rId1"/>
          <a:stretch>
            <a:fillRect/>
          </a:stretch>
        </p:blipFill>
        <p:spPr>
          <a:xfrm>
            <a:off x="-1885315" y="30480"/>
            <a:ext cx="15296514" cy="8376285"/>
          </a:xfrm>
          <a:prstGeom prst="rect">
            <a:avLst/>
          </a:prstGeom>
        </p:spPr>
      </p:pic>
      <p:pic>
        <p:nvPicPr>
          <p:cNvPr id="10" name="图片 9" descr="资源 38"/>
          <p:cNvPicPr>
            <a:picLocks noChangeAspect="1"/>
          </p:cNvPicPr>
          <p:nvPr userDrawn="1"/>
        </p:nvPicPr>
        <p:blipFill>
          <a:blip r:embed="rId2"/>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9" name="图片 8" descr="资源 27"/>
          <p:cNvPicPr>
            <a:picLocks noChangeAspect="1"/>
          </p:cNvPicPr>
          <p:nvPr userDrawn="1">
            <p:custDataLst>
              <p:tags r:id="rId2"/>
            </p:custDataLst>
          </p:nvPr>
        </p:nvPicPr>
        <p:blipFill>
          <a:blip r:embed="rId1"/>
          <a:stretch>
            <a:fillRect/>
          </a:stretch>
        </p:blipFill>
        <p:spPr>
          <a:xfrm>
            <a:off x="-1885315" y="30480"/>
            <a:ext cx="15296514" cy="8376285"/>
          </a:xfrm>
          <a:prstGeom prst="rect">
            <a:avLst/>
          </a:prstGeom>
        </p:spPr>
      </p:pic>
      <p:pic>
        <p:nvPicPr>
          <p:cNvPr id="10" name="图片 9" descr="资源 38"/>
          <p:cNvPicPr>
            <a:picLocks noChangeAspect="1"/>
          </p:cNvPicPr>
          <p:nvPr userDrawn="1">
            <p:custDataLst>
              <p:tags r:id="rId4"/>
            </p:custDataLst>
          </p:nvPr>
        </p:nvPicPr>
        <p:blipFill>
          <a:blip r:embed="rId3"/>
          <a:srcRect b="77880"/>
          <a:stretch>
            <a:fillRect/>
          </a:stretch>
        </p:blipFill>
        <p:spPr>
          <a:xfrm>
            <a:off x="0" y="0"/>
            <a:ext cx="12192000" cy="1517015"/>
          </a:xfrm>
          <a:prstGeom prst="rect">
            <a:avLst/>
          </a:prstGeom>
        </p:spPr>
      </p:pic>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FDB921-4E21-4327-BA7F-810B0133691F}" type="slidenum">
              <a:rPr lang="zh-CN" altLang="en-US" smtClean="0"/>
              <a:t/>
            </a:fld>
            <a:endParaRPr lang="zh-CN" altLang="en-US"/>
          </a:p>
        </p:txBody>
      </p:sp>
      <p:pic>
        <p:nvPicPr>
          <p:cNvPr id="8" name="图片 7" descr="资源 38"/>
          <p:cNvPicPr>
            <a:picLocks noChangeAspect="1"/>
          </p:cNvPicPr>
          <p:nvPr userDrawn="1"/>
        </p:nvPicPr>
        <p:blipFill>
          <a:blip r:embed="rId1"/>
          <a:srcRect t="28611" b="24118"/>
          <a:stretch>
            <a:fillRect/>
          </a:stretch>
        </p:blipFill>
        <p:spPr>
          <a:xfrm>
            <a:off x="0" y="4836160"/>
            <a:ext cx="12192000" cy="2056765"/>
          </a:xfrm>
          <a:prstGeom prst="rect">
            <a:avLst/>
          </a:prstGeom>
        </p:spPr>
      </p:pic>
      <p:pic>
        <p:nvPicPr>
          <p:cNvPr id="9" name="图片 8" descr="资源 32"/>
          <p:cNvPicPr>
            <a:picLocks noChangeAspect="1"/>
          </p:cNvPicPr>
          <p:nvPr userDrawn="1"/>
        </p:nvPicPr>
        <p:blipFill>
          <a:blip r:embed="rId2"/>
          <a:srcRect l="12031" t="6867" r="66875" b="32790"/>
          <a:stretch>
            <a:fillRect/>
          </a:stretch>
        </p:blipFill>
        <p:spPr>
          <a:xfrm flipV="1">
            <a:off x="-19050" y="-57150"/>
            <a:ext cx="1219200" cy="1047115"/>
          </a:xfrm>
          <a:prstGeom prst="rect">
            <a:avLst/>
          </a:prstGeom>
        </p:spPr>
      </p:pic>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FDB921-4E21-4327-BA7F-810B0133691F}"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FDB921-4E21-4327-BA7F-810B0133691F}"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8609A7-0E79-427B-AA38-9AED9BA4D80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FDB921-4E21-4327-BA7F-810B0133691F}"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1.xml" /><Relationship Id="rId11" Type="http://schemas.openxmlformats.org/officeDocument/2006/relationships/tags" Target="../tags/tag12.xml" /><Relationship Id="rId12" Type="http://schemas.openxmlformats.org/officeDocument/2006/relationships/tags" Target="../tags/tag13.xml" /><Relationship Id="rId13" Type="http://schemas.openxmlformats.org/officeDocument/2006/relationships/tags" Target="../tags/tag14.xml" /><Relationship Id="rId2" Type="http://schemas.openxmlformats.org/officeDocument/2006/relationships/image" Target="../media/image5.png" /><Relationship Id="rId3" Type="http://schemas.openxmlformats.org/officeDocument/2006/relationships/tags" Target="../tags/tag7.xml" /><Relationship Id="rId4" Type="http://schemas.openxmlformats.org/officeDocument/2006/relationships/tags" Target="../tags/tag8.xml" /><Relationship Id="rId5" Type="http://schemas.openxmlformats.org/officeDocument/2006/relationships/image" Target="../media/image6.png" /><Relationship Id="rId6" Type="http://schemas.openxmlformats.org/officeDocument/2006/relationships/tags" Target="../tags/tag9.xml" /><Relationship Id="rId7" Type="http://schemas.openxmlformats.org/officeDocument/2006/relationships/image" Target="../media/image7.png" /><Relationship Id="rId8" Type="http://schemas.openxmlformats.org/officeDocument/2006/relationships/tags" Target="../tags/tag10.xml" /><Relationship Id="rId9" Type="http://schemas.openxmlformats.org/officeDocument/2006/relationships/image" Target="../media/image8.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3.xml" /><Relationship Id="rId11" Type="http://schemas.openxmlformats.org/officeDocument/2006/relationships/tags" Target="../tags/tag24.xml" /><Relationship Id="rId12" Type="http://schemas.openxmlformats.org/officeDocument/2006/relationships/tags" Target="../tags/tag25.xml" /><Relationship Id="rId13" Type="http://schemas.openxmlformats.org/officeDocument/2006/relationships/tags" Target="../tags/tag26.xml" /><Relationship Id="rId14" Type="http://schemas.openxmlformats.org/officeDocument/2006/relationships/tags" Target="../tags/tag27.xml" /><Relationship Id="rId15" Type="http://schemas.openxmlformats.org/officeDocument/2006/relationships/tags" Target="../tags/tag28.xml" /><Relationship Id="rId16" Type="http://schemas.openxmlformats.org/officeDocument/2006/relationships/tags" Target="../tags/tag29.xml" /><Relationship Id="rId17" Type="http://schemas.openxmlformats.org/officeDocument/2006/relationships/tags" Target="../tags/tag30.xml" /><Relationship Id="rId18" Type="http://schemas.openxmlformats.org/officeDocument/2006/relationships/tags" Target="../tags/tag31.xml" /><Relationship Id="rId19" Type="http://schemas.openxmlformats.org/officeDocument/2006/relationships/tags" Target="../tags/tag32.xml" /><Relationship Id="rId2" Type="http://schemas.openxmlformats.org/officeDocument/2006/relationships/tags" Target="../tags/tag15.xml" /><Relationship Id="rId20" Type="http://schemas.openxmlformats.org/officeDocument/2006/relationships/tags" Target="../tags/tag33.xml" /><Relationship Id="rId21" Type="http://schemas.openxmlformats.org/officeDocument/2006/relationships/tags" Target="../tags/tag34.xml" /><Relationship Id="rId22" Type="http://schemas.openxmlformats.org/officeDocument/2006/relationships/tags" Target="../tags/tag35.xml" /><Relationship Id="rId3" Type="http://schemas.openxmlformats.org/officeDocument/2006/relationships/tags" Target="../tags/tag16.xml" /><Relationship Id="rId4" Type="http://schemas.openxmlformats.org/officeDocument/2006/relationships/tags" Target="../tags/tag17.xml" /><Relationship Id="rId5" Type="http://schemas.openxmlformats.org/officeDocument/2006/relationships/tags" Target="../tags/tag18.xml" /><Relationship Id="rId6" Type="http://schemas.openxmlformats.org/officeDocument/2006/relationships/tags" Target="../tags/tag19.xml" /><Relationship Id="rId7" Type="http://schemas.openxmlformats.org/officeDocument/2006/relationships/tags" Target="../tags/tag20.xml" /><Relationship Id="rId8" Type="http://schemas.openxmlformats.org/officeDocument/2006/relationships/tags" Target="../tags/tag21.xml" /><Relationship Id="rId9" Type="http://schemas.openxmlformats.org/officeDocument/2006/relationships/tags" Target="../tags/tag2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image" Target="../media/image5.png" /><Relationship Id="rId5" Type="http://schemas.openxmlformats.org/officeDocument/2006/relationships/image" Target="../media/image8.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image" Target="../media/image9.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40.xml" /><Relationship Id="rId3" Type="http://schemas.openxmlformats.org/officeDocument/2006/relationships/tags" Target="../tags/tag41.xml" /><Relationship Id="rId4" Type="http://schemas.openxmlformats.org/officeDocument/2006/relationships/tags" Target="../tags/tag42.xml" /><Relationship Id="rId5" Type="http://schemas.openxmlformats.org/officeDocument/2006/relationships/tags" Target="../tags/tag43.xml" /><Relationship Id="rId6" Type="http://schemas.openxmlformats.org/officeDocument/2006/relationships/image" Target="../media/image10.png" /><Relationship Id="rId7" Type="http://schemas.openxmlformats.org/officeDocument/2006/relationships/tags" Target="../tags/tag4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53.xml" /><Relationship Id="rId11" Type="http://schemas.openxmlformats.org/officeDocument/2006/relationships/tags" Target="../tags/tag54.xml" /><Relationship Id="rId12" Type="http://schemas.openxmlformats.org/officeDocument/2006/relationships/image" Target="../media/image11.png" /><Relationship Id="rId13" Type="http://schemas.openxmlformats.org/officeDocument/2006/relationships/tags" Target="../tags/tag55.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tags" Target="../tags/tag51.xml" /><Relationship Id="rId9" Type="http://schemas.openxmlformats.org/officeDocument/2006/relationships/tags" Target="../tags/tag5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56.xml" /><Relationship Id="rId3" Type="http://schemas.openxmlformats.org/officeDocument/2006/relationships/tags" Target="../tags/tag57.xml" /><Relationship Id="rId4" Type="http://schemas.openxmlformats.org/officeDocument/2006/relationships/image" Target="../media/image5.png" /><Relationship Id="rId5"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tags" Target="../tags/tag60.xml" /><Relationship Id="rId5" Type="http://schemas.openxmlformats.org/officeDocument/2006/relationships/image" Target="../media/image12.png" /><Relationship Id="rId6" Type="http://schemas.openxmlformats.org/officeDocument/2006/relationships/tags" Target="../tags/tag6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tags" Target="../tags/tag67.xml" /><Relationship Id="rId11" Type="http://schemas.openxmlformats.org/officeDocument/2006/relationships/tags" Target="../tags/tag68.xml" /><Relationship Id="rId12" Type="http://schemas.openxmlformats.org/officeDocument/2006/relationships/tags" Target="../tags/tag69.xml" /><Relationship Id="rId13" Type="http://schemas.openxmlformats.org/officeDocument/2006/relationships/tags" Target="../tags/tag70.xml" /><Relationship Id="rId14" Type="http://schemas.openxmlformats.org/officeDocument/2006/relationships/tags" Target="../tags/tag71.xml" /><Relationship Id="rId15" Type="http://schemas.openxmlformats.org/officeDocument/2006/relationships/tags" Target="../tags/tag72.xml" /><Relationship Id="rId2" Type="http://schemas.openxmlformats.org/officeDocument/2006/relationships/image" Target="../media/image13.png" /><Relationship Id="rId3" Type="http://schemas.openxmlformats.org/officeDocument/2006/relationships/tags" Target="../tags/tag62.xml" /><Relationship Id="rId4" Type="http://schemas.openxmlformats.org/officeDocument/2006/relationships/tags" Target="../tags/tag63.xml" /><Relationship Id="rId5" Type="http://schemas.openxmlformats.org/officeDocument/2006/relationships/tags" Target="../tags/tag64.xml" /><Relationship Id="rId6" Type="http://schemas.openxmlformats.org/officeDocument/2006/relationships/image" Target="../media/image14.png" /><Relationship Id="rId7" Type="http://schemas.openxmlformats.org/officeDocument/2006/relationships/image" Target="../media/image15.svg" /><Relationship Id="rId8" Type="http://schemas.openxmlformats.org/officeDocument/2006/relationships/tags" Target="../tags/tag65.xml" /><Relationship Id="rId9" Type="http://schemas.openxmlformats.org/officeDocument/2006/relationships/tags" Target="../tags/tag6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tags" Target="../tags/tag80.xml" /><Relationship Id="rId11" Type="http://schemas.openxmlformats.org/officeDocument/2006/relationships/image" Target="../media/image17.png" /><Relationship Id="rId2" Type="http://schemas.openxmlformats.org/officeDocument/2006/relationships/tags" Target="../tags/tag73.xml" /><Relationship Id="rId3" Type="http://schemas.openxmlformats.org/officeDocument/2006/relationships/tags" Target="../tags/tag74.xml" /><Relationship Id="rId4" Type="http://schemas.openxmlformats.org/officeDocument/2006/relationships/tags" Target="../tags/tag75.xml" /><Relationship Id="rId5" Type="http://schemas.openxmlformats.org/officeDocument/2006/relationships/tags" Target="../tags/tag76.xml" /><Relationship Id="rId6" Type="http://schemas.openxmlformats.org/officeDocument/2006/relationships/tags" Target="../tags/tag77.xml" /><Relationship Id="rId7" Type="http://schemas.openxmlformats.org/officeDocument/2006/relationships/tags" Target="../tags/tag78.xml" /><Relationship Id="rId8" Type="http://schemas.openxmlformats.org/officeDocument/2006/relationships/tags" Target="../tags/tag79.xml" /><Relationship Id="rId9" Type="http://schemas.openxmlformats.org/officeDocument/2006/relationships/image" Target="../media/image16.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81.xml" /><Relationship Id="rId3" Type="http://schemas.openxmlformats.org/officeDocument/2006/relationships/tags" Target="../tags/tag82.xml" /><Relationship Id="rId4" Type="http://schemas.openxmlformats.org/officeDocument/2006/relationships/tags" Target="../tags/tag8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84.xml" /><Relationship Id="rId3" Type="http://schemas.openxmlformats.org/officeDocument/2006/relationships/tags" Target="../tags/tag85.xml" /><Relationship Id="rId4" Type="http://schemas.openxmlformats.org/officeDocument/2006/relationships/image" Target="../media/image5.png" /><Relationship Id="rId5" Type="http://schemas.openxmlformats.org/officeDocument/2006/relationships/image" Target="../media/image8.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tags" Target="../tags/tag96.xml" /><Relationship Id="rId13" Type="http://schemas.openxmlformats.org/officeDocument/2006/relationships/image" Target="../media/image18.jpeg" /><Relationship Id="rId14" Type="http://schemas.openxmlformats.org/officeDocument/2006/relationships/tags" Target="../tags/tag97.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103133035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图片 6" descr="资源 14"/>
          <p:cNvPicPr>
            <a:picLocks noChangeAspect="1"/>
          </p:cNvPicPr>
          <p:nvPr/>
        </p:nvPicPr>
        <p:blipFill>
          <a:blip r:embed="rId2"/>
          <a:stretch>
            <a:fillRect/>
          </a:stretch>
        </p:blipFill>
        <p:spPr>
          <a:xfrm>
            <a:off x="7588885" y="2813685"/>
            <a:ext cx="3704590" cy="3964940"/>
          </a:xfrm>
          <a:prstGeom prst="rect">
            <a:avLst/>
          </a:prstGeom>
        </p:spPr>
      </p:pic>
      <p:sp>
        <p:nvSpPr>
          <p:cNvPr id="8" name="文本框 7"/>
          <p:cNvSpPr txBox="1"/>
          <p:nvPr/>
        </p:nvSpPr>
        <p:spPr>
          <a:xfrm>
            <a:off x="792480" y="1283335"/>
            <a:ext cx="10467975" cy="12420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85000"/>
              </a:lnSpc>
            </a:pPr>
            <a:r>
              <a:rPr lang="zh-CN" altLang="en-US" sz="8800" b="1">
                <a:solidFill>
                  <a:srgbClr val="C84B6D"/>
                </a:solidFill>
                <a:latin typeface="思源黑体 Heavy" panose="020b0a00000000000000" charset="-122"/>
                <a:ea typeface="思源黑体 Heavy" panose="020b0a00000000000000" charset="-122"/>
                <a:sym typeface="+mn-ea"/>
              </a:rPr>
              <a:t>注意缺陷与多动障碍</a:t>
            </a:r>
            <a:endParaRPr lang="zh-CN" altLang="en-US" sz="8800" b="1">
              <a:solidFill>
                <a:srgbClr val="C84B6D"/>
              </a:solidFill>
              <a:latin typeface="思源黑体 Heavy" panose="020b0a00000000000000" charset="-122"/>
              <a:ea typeface="思源黑体 Heavy" panose="020b0a00000000000000" charset="-122"/>
              <a:sym typeface="+mn-ea"/>
            </a:endParaRPr>
          </a:p>
        </p:txBody>
      </p:sp>
      <p:sp>
        <p:nvSpPr>
          <p:cNvPr id="10" name="圆角矩形 9"/>
          <p:cNvSpPr/>
          <p:nvPr/>
        </p:nvSpPr>
        <p:spPr>
          <a:xfrm>
            <a:off x="1012190" y="3942080"/>
            <a:ext cx="1804035" cy="532765"/>
          </a:xfrm>
          <a:prstGeom prst="roundRect">
            <a:avLst>
              <a:gd name="adj" fmla="val 50000"/>
            </a:avLst>
          </a:prstGeom>
          <a:solidFill>
            <a:srgbClr val="EC645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t>主讲：</a:t>
            </a:r>
            <a:r>
              <a:rPr lang="en-US"/>
              <a:t>xxx</a:t>
            </a:r>
            <a:endParaRPr lang="en-US"/>
          </a:p>
        </p:txBody>
      </p:sp>
      <p:grpSp>
        <p:nvGrpSpPr>
          <p:cNvPr id="13" name="组合 12"/>
          <p:cNvGrpSpPr/>
          <p:nvPr/>
        </p:nvGrpSpPr>
        <p:grpSpPr>
          <a:xfrm>
            <a:off x="877570" y="2577465"/>
            <a:ext cx="6891020" cy="1038225"/>
            <a:chOff x="1192" y="5587"/>
            <a:chExt cx="10852" cy="1635"/>
          </a:xfrm>
        </p:grpSpPr>
        <p:sp>
          <p:nvSpPr>
            <p:cNvPr id="14" name="文本框 13"/>
            <p:cNvSpPr txBox="1"/>
            <p:nvPr>
              <p:custDataLst>
                <p:tags r:id="rId3"/>
              </p:custDataLst>
            </p:nvPr>
          </p:nvSpPr>
          <p:spPr>
            <a:xfrm>
              <a:off x="1192" y="5587"/>
              <a:ext cx="10195" cy="72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400">
                  <a:solidFill>
                    <a:schemeClr val="tx1"/>
                  </a:solidFill>
                  <a:latin typeface="阿里巴巴普惠体" panose="00020600040101010101" charset="-122"/>
                  <a:ea typeface="阿里巴巴普惠体" panose="00020600040101010101" charset="-122"/>
                  <a:sym typeface="+mn-ea"/>
                </a:rPr>
                <a:t>幼儿心理健康疾病教育</a:t>
              </a:r>
              <a:r>
                <a:rPr lang="en-US" sz="2400">
                  <a:solidFill>
                    <a:schemeClr val="tx1"/>
                  </a:solidFill>
                  <a:latin typeface="阿里巴巴普惠体" panose="00020600040101010101" charset="-122"/>
                  <a:ea typeface="阿里巴巴普惠体" panose="00020600040101010101" charset="-122"/>
                  <a:sym typeface="+mn-ea"/>
                </a:rPr>
                <a:t> </a:t>
              </a:r>
              <a:endParaRPr lang="en-US" sz="2400">
                <a:solidFill>
                  <a:schemeClr val="tx1"/>
                </a:solidFill>
                <a:latin typeface="阿里巴巴普惠体" panose="00020600040101010101" charset="-122"/>
                <a:ea typeface="阿里巴巴普惠体" panose="00020600040101010101" charset="-122"/>
                <a:sym typeface="+mn-ea"/>
              </a:endParaRPr>
            </a:p>
          </p:txBody>
        </p:sp>
        <p:sp>
          <p:nvSpPr>
            <p:cNvPr id="15" name="文本框 14"/>
            <p:cNvSpPr txBox="1"/>
            <p:nvPr>
              <p:custDataLst>
                <p:tags r:id="rId4"/>
              </p:custDataLst>
            </p:nvPr>
          </p:nvSpPr>
          <p:spPr>
            <a:xfrm>
              <a:off x="1224" y="6382"/>
              <a:ext cx="10820" cy="84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20000"/>
                </a:lnSpc>
              </a:pPr>
              <a:r>
                <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rPr>
                <a:t>注意缺陷与多动障碍俗称多动症，指发生于儿童时期，与同龄儿童相比，以明显注意集中困难、注意持续时间短暂、活动过度或冲动为主要特征的一组综合征。</a:t>
              </a:r>
              <a:endPar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endParaRPr>
            </a:p>
          </p:txBody>
        </p:sp>
      </p:grpSp>
      <p:pic>
        <p:nvPicPr>
          <p:cNvPr id="20" name="图片 19" descr="资源 21"/>
          <p:cNvPicPr>
            <a:picLocks noChangeAspect="1"/>
          </p:cNvPicPr>
          <p:nvPr userDrawn="1">
            <p:custDataLst>
              <p:tags r:id="rId6"/>
            </p:custDataLst>
          </p:nvPr>
        </p:nvPicPr>
        <p:blipFill>
          <a:blip r:embed="rId5"/>
          <a:stretch>
            <a:fillRect/>
          </a:stretch>
        </p:blipFill>
        <p:spPr>
          <a:xfrm>
            <a:off x="5441315" y="4403090"/>
            <a:ext cx="1673860" cy="2043430"/>
          </a:xfrm>
          <a:prstGeom prst="rect">
            <a:avLst/>
          </a:prstGeom>
        </p:spPr>
      </p:pic>
      <p:pic>
        <p:nvPicPr>
          <p:cNvPr id="23" name="图片 22" descr="资源 32"/>
          <p:cNvPicPr>
            <a:picLocks noChangeAspect="1"/>
          </p:cNvPicPr>
          <p:nvPr userDrawn="1">
            <p:custDataLst>
              <p:tags r:id="rId8"/>
            </p:custDataLst>
          </p:nvPr>
        </p:nvPicPr>
        <p:blipFill>
          <a:blip r:embed="rId7"/>
          <a:stretch>
            <a:fillRect/>
          </a:stretch>
        </p:blipFill>
        <p:spPr>
          <a:xfrm>
            <a:off x="9905365" y="4085590"/>
            <a:ext cx="2291715" cy="2921000"/>
          </a:xfrm>
          <a:prstGeom prst="rect">
            <a:avLst/>
          </a:prstGeom>
        </p:spPr>
      </p:pic>
      <p:pic>
        <p:nvPicPr>
          <p:cNvPr id="24" name="图片 23" descr="资源 25"/>
          <p:cNvPicPr>
            <a:picLocks noChangeAspect="1"/>
          </p:cNvPicPr>
          <p:nvPr>
            <p:custDataLst>
              <p:tags r:id="rId10"/>
            </p:custDataLst>
          </p:nvPr>
        </p:nvPicPr>
        <p:blipFill>
          <a:blip r:embed="rId9"/>
          <a:stretch>
            <a:fillRect/>
          </a:stretch>
        </p:blipFill>
        <p:spPr>
          <a:xfrm>
            <a:off x="10514965" y="2799080"/>
            <a:ext cx="2081530" cy="2085975"/>
          </a:xfrm>
          <a:prstGeom prst="rect">
            <a:avLst/>
          </a:prstGeom>
        </p:spPr>
      </p:pic>
      <p:grpSp>
        <p:nvGrpSpPr>
          <p:cNvPr id="9" name="组合 8"/>
          <p:cNvGrpSpPr/>
          <p:nvPr/>
        </p:nvGrpSpPr>
        <p:grpSpPr>
          <a:xfrm>
            <a:off x="9548495" y="273050"/>
            <a:ext cx="2912745" cy="584200"/>
            <a:chOff x="15037" y="430"/>
            <a:chExt cx="4587" cy="920"/>
          </a:xfrm>
        </p:grpSpPr>
        <p:grpSp>
          <p:nvGrpSpPr>
            <p:cNvPr id="4" name="组合 3"/>
            <p:cNvGrpSpPr/>
            <p:nvPr/>
          </p:nvGrpSpPr>
          <p:grpSpPr>
            <a:xfrm>
              <a:off x="15037" y="499"/>
              <a:ext cx="624" cy="737"/>
              <a:chOff x="2732" y="7402"/>
              <a:chExt cx="706" cy="848"/>
            </a:xfrm>
            <a:solidFill>
              <a:srgbClr val="C84B6D"/>
            </a:solidFill>
          </p:grpSpPr>
          <p:sp>
            <p:nvSpPr>
              <p:cNvPr id="3" name="图形1-1"/>
              <p:cNvSpPr/>
              <p:nvPr>
                <p:custDataLst>
                  <p:tags r:id="rId11"/>
                </p:custDataLst>
              </p:nvPr>
            </p:nvSpPr>
            <p:spPr>
              <a:xfrm>
                <a:off x="2732" y="7402"/>
                <a:ext cx="707" cy="848"/>
              </a:xfrm>
              <a:custGeom>
                <a:cxnLst>
                  <a:cxn ang="0">
                    <a:pos x="wd2" y="hd2"/>
                  </a:cxn>
                  <a:cxn ang="5400000">
                    <a:pos x="wd2" y="hd2"/>
                  </a:cxn>
                  <a:cxn ang="10800000">
                    <a:pos x="wd2" y="hd2"/>
                  </a:cxn>
                  <a:cxn ang="16200000">
                    <a:pos x="wd2" y="hd2"/>
                  </a:cxn>
                </a:cxnLst>
                <a:rect l="0" t="0" r="r" b="b"/>
                <a:pathLst>
                  <a:path w="20435" h="21165" extrusionOk="0">
                    <a:moveTo>
                      <a:pt x="15439" y="983"/>
                    </a:moveTo>
                    <a:cubicBezTo>
                      <a:pt x="11902" y="-326"/>
                      <a:pt x="8997" y="-435"/>
                      <a:pt x="5839" y="1310"/>
                    </a:cubicBezTo>
                    <a:cubicBezTo>
                      <a:pt x="3439" y="2729"/>
                      <a:pt x="2681" y="6110"/>
                      <a:pt x="2681" y="6547"/>
                    </a:cubicBezTo>
                    <a:cubicBezTo>
                      <a:pt x="2681" y="6983"/>
                      <a:pt x="3186" y="7529"/>
                      <a:pt x="1670" y="8510"/>
                    </a:cubicBezTo>
                    <a:cubicBezTo>
                      <a:pt x="155" y="9383"/>
                      <a:pt x="-98" y="9165"/>
                      <a:pt x="28" y="9710"/>
                    </a:cubicBezTo>
                    <a:cubicBezTo>
                      <a:pt x="155" y="10147"/>
                      <a:pt x="660" y="10474"/>
                      <a:pt x="913" y="10692"/>
                    </a:cubicBezTo>
                    <a:cubicBezTo>
                      <a:pt x="1165" y="10910"/>
                      <a:pt x="1291" y="11129"/>
                      <a:pt x="1039" y="11456"/>
                    </a:cubicBezTo>
                    <a:cubicBezTo>
                      <a:pt x="786" y="11674"/>
                      <a:pt x="407" y="11674"/>
                      <a:pt x="660" y="12220"/>
                    </a:cubicBezTo>
                    <a:cubicBezTo>
                      <a:pt x="913" y="12656"/>
                      <a:pt x="1670" y="12656"/>
                      <a:pt x="1923" y="12765"/>
                    </a:cubicBezTo>
                    <a:cubicBezTo>
                      <a:pt x="1923" y="12765"/>
                      <a:pt x="1165" y="12656"/>
                      <a:pt x="913" y="12765"/>
                    </a:cubicBezTo>
                    <a:cubicBezTo>
                      <a:pt x="660" y="12874"/>
                      <a:pt x="407" y="13201"/>
                      <a:pt x="534" y="13420"/>
                    </a:cubicBezTo>
                    <a:cubicBezTo>
                      <a:pt x="660" y="13638"/>
                      <a:pt x="1039" y="13747"/>
                      <a:pt x="1165" y="13856"/>
                    </a:cubicBezTo>
                    <a:cubicBezTo>
                      <a:pt x="1291" y="13856"/>
                      <a:pt x="1291" y="14292"/>
                      <a:pt x="1291" y="14401"/>
                    </a:cubicBezTo>
                    <a:cubicBezTo>
                      <a:pt x="1291" y="14838"/>
                      <a:pt x="1039" y="15165"/>
                      <a:pt x="786" y="15601"/>
                    </a:cubicBezTo>
                    <a:cubicBezTo>
                      <a:pt x="534" y="16038"/>
                      <a:pt x="913" y="17020"/>
                      <a:pt x="2049" y="17238"/>
                    </a:cubicBezTo>
                    <a:cubicBezTo>
                      <a:pt x="3186" y="17456"/>
                      <a:pt x="3691" y="17456"/>
                      <a:pt x="4449" y="17456"/>
                    </a:cubicBezTo>
                    <a:cubicBezTo>
                      <a:pt x="5965" y="17565"/>
                      <a:pt x="7102" y="19529"/>
                      <a:pt x="7228" y="21056"/>
                    </a:cubicBezTo>
                    <a:cubicBezTo>
                      <a:pt x="7860" y="21165"/>
                      <a:pt x="9755" y="21165"/>
                      <a:pt x="10386" y="21165"/>
                    </a:cubicBezTo>
                    <a:cubicBezTo>
                      <a:pt x="12534" y="21165"/>
                      <a:pt x="14681" y="20729"/>
                      <a:pt x="16449" y="19856"/>
                    </a:cubicBezTo>
                    <a:cubicBezTo>
                      <a:pt x="15565" y="15274"/>
                      <a:pt x="18470" y="14838"/>
                      <a:pt x="19986" y="10474"/>
                    </a:cubicBezTo>
                    <a:cubicBezTo>
                      <a:pt x="20618" y="8620"/>
                      <a:pt x="21502" y="3383"/>
                      <a:pt x="15439" y="983"/>
                    </a:cubicBezTo>
                    <a:close/>
                    <a:moveTo>
                      <a:pt x="12281" y="9710"/>
                    </a:moveTo>
                    <a:cubicBezTo>
                      <a:pt x="12155" y="9929"/>
                      <a:pt x="12155" y="9929"/>
                      <a:pt x="12155" y="9929"/>
                    </a:cubicBezTo>
                    <a:cubicBezTo>
                      <a:pt x="11397" y="9274"/>
                      <a:pt x="11397" y="9274"/>
                      <a:pt x="11397" y="9274"/>
                    </a:cubicBezTo>
                    <a:cubicBezTo>
                      <a:pt x="11144" y="9383"/>
                      <a:pt x="11018" y="9383"/>
                      <a:pt x="10765" y="9492"/>
                    </a:cubicBezTo>
                    <a:cubicBezTo>
                      <a:pt x="10765" y="10256"/>
                      <a:pt x="10765" y="10256"/>
                      <a:pt x="10765" y="10256"/>
                    </a:cubicBezTo>
                    <a:cubicBezTo>
                      <a:pt x="10513" y="10256"/>
                      <a:pt x="10513" y="10256"/>
                      <a:pt x="10513" y="10256"/>
                    </a:cubicBezTo>
                    <a:cubicBezTo>
                      <a:pt x="9755" y="10365"/>
                      <a:pt x="9755" y="10365"/>
                      <a:pt x="9755" y="10365"/>
                    </a:cubicBezTo>
                    <a:cubicBezTo>
                      <a:pt x="9502" y="10365"/>
                      <a:pt x="9502" y="10365"/>
                      <a:pt x="9502" y="10365"/>
                    </a:cubicBezTo>
                    <a:cubicBezTo>
                      <a:pt x="9249" y="9601"/>
                      <a:pt x="9249" y="9601"/>
                      <a:pt x="9249" y="9601"/>
                    </a:cubicBezTo>
                    <a:cubicBezTo>
                      <a:pt x="8997" y="9601"/>
                      <a:pt x="8744" y="9492"/>
                      <a:pt x="8618" y="9492"/>
                    </a:cubicBezTo>
                    <a:cubicBezTo>
                      <a:pt x="8113" y="10147"/>
                      <a:pt x="8113" y="10147"/>
                      <a:pt x="8113" y="10147"/>
                    </a:cubicBezTo>
                    <a:cubicBezTo>
                      <a:pt x="7860" y="10038"/>
                      <a:pt x="7860" y="10038"/>
                      <a:pt x="7860" y="10038"/>
                    </a:cubicBezTo>
                    <a:cubicBezTo>
                      <a:pt x="7228" y="9820"/>
                      <a:pt x="7228" y="9820"/>
                      <a:pt x="7228" y="9820"/>
                    </a:cubicBezTo>
                    <a:cubicBezTo>
                      <a:pt x="6976" y="9710"/>
                      <a:pt x="6976" y="9710"/>
                      <a:pt x="6976" y="9710"/>
                    </a:cubicBezTo>
                    <a:cubicBezTo>
                      <a:pt x="7228" y="8947"/>
                      <a:pt x="7228" y="8947"/>
                      <a:pt x="7228" y="8947"/>
                    </a:cubicBezTo>
                    <a:cubicBezTo>
                      <a:pt x="6976" y="8838"/>
                      <a:pt x="6849" y="8729"/>
                      <a:pt x="6723" y="8510"/>
                    </a:cubicBezTo>
                    <a:cubicBezTo>
                      <a:pt x="5839" y="8947"/>
                      <a:pt x="5839" y="8947"/>
                      <a:pt x="5839" y="8947"/>
                    </a:cubicBezTo>
                    <a:cubicBezTo>
                      <a:pt x="5713" y="8729"/>
                      <a:pt x="5713" y="8729"/>
                      <a:pt x="5713" y="8729"/>
                    </a:cubicBezTo>
                    <a:cubicBezTo>
                      <a:pt x="5334" y="8292"/>
                      <a:pt x="5334" y="8292"/>
                      <a:pt x="5334" y="8292"/>
                    </a:cubicBezTo>
                    <a:cubicBezTo>
                      <a:pt x="5081" y="8074"/>
                      <a:pt x="5081" y="8074"/>
                      <a:pt x="5081" y="8074"/>
                    </a:cubicBezTo>
                    <a:cubicBezTo>
                      <a:pt x="5839" y="7529"/>
                      <a:pt x="5839" y="7529"/>
                      <a:pt x="5839" y="7529"/>
                    </a:cubicBezTo>
                    <a:cubicBezTo>
                      <a:pt x="5713" y="7310"/>
                      <a:pt x="5586" y="7092"/>
                      <a:pt x="5586" y="6983"/>
                    </a:cubicBezTo>
                    <a:cubicBezTo>
                      <a:pt x="4702" y="6874"/>
                      <a:pt x="4702" y="6874"/>
                      <a:pt x="4702" y="6874"/>
                    </a:cubicBezTo>
                    <a:cubicBezTo>
                      <a:pt x="4576" y="6656"/>
                      <a:pt x="4576" y="6656"/>
                      <a:pt x="4576" y="6656"/>
                    </a:cubicBezTo>
                    <a:cubicBezTo>
                      <a:pt x="4576" y="6110"/>
                      <a:pt x="4576" y="6110"/>
                      <a:pt x="4576" y="6110"/>
                    </a:cubicBezTo>
                    <a:cubicBezTo>
                      <a:pt x="4449" y="5892"/>
                      <a:pt x="4449" y="5892"/>
                      <a:pt x="4449" y="5892"/>
                    </a:cubicBezTo>
                    <a:cubicBezTo>
                      <a:pt x="5460" y="5565"/>
                      <a:pt x="5460" y="5565"/>
                      <a:pt x="5460" y="5565"/>
                    </a:cubicBezTo>
                    <a:cubicBezTo>
                      <a:pt x="5460" y="5456"/>
                      <a:pt x="5460" y="5238"/>
                      <a:pt x="5586" y="5020"/>
                    </a:cubicBezTo>
                    <a:cubicBezTo>
                      <a:pt x="4828" y="4583"/>
                      <a:pt x="4828" y="4583"/>
                      <a:pt x="4828" y="4583"/>
                    </a:cubicBezTo>
                    <a:cubicBezTo>
                      <a:pt x="4955" y="4365"/>
                      <a:pt x="4955" y="4365"/>
                      <a:pt x="4955" y="4365"/>
                    </a:cubicBezTo>
                    <a:cubicBezTo>
                      <a:pt x="5207" y="3820"/>
                      <a:pt x="5207" y="3820"/>
                      <a:pt x="5207" y="3820"/>
                    </a:cubicBezTo>
                    <a:cubicBezTo>
                      <a:pt x="5334" y="3601"/>
                      <a:pt x="5334" y="3601"/>
                      <a:pt x="5334" y="3601"/>
                    </a:cubicBezTo>
                    <a:cubicBezTo>
                      <a:pt x="6218" y="3820"/>
                      <a:pt x="6218" y="3820"/>
                      <a:pt x="6218" y="3820"/>
                    </a:cubicBezTo>
                    <a:cubicBezTo>
                      <a:pt x="6344" y="3710"/>
                      <a:pt x="6470" y="3492"/>
                      <a:pt x="6723" y="3383"/>
                    </a:cubicBezTo>
                    <a:cubicBezTo>
                      <a:pt x="6218" y="2729"/>
                      <a:pt x="6218" y="2729"/>
                      <a:pt x="6218" y="2729"/>
                    </a:cubicBezTo>
                    <a:cubicBezTo>
                      <a:pt x="6470" y="2620"/>
                      <a:pt x="6470" y="2620"/>
                      <a:pt x="6470" y="2620"/>
                    </a:cubicBezTo>
                    <a:cubicBezTo>
                      <a:pt x="6976" y="2183"/>
                      <a:pt x="6976" y="2183"/>
                      <a:pt x="6976" y="2183"/>
                    </a:cubicBezTo>
                    <a:cubicBezTo>
                      <a:pt x="7228" y="2074"/>
                      <a:pt x="7228" y="2074"/>
                      <a:pt x="7228" y="2074"/>
                    </a:cubicBezTo>
                    <a:cubicBezTo>
                      <a:pt x="7986" y="2620"/>
                      <a:pt x="7986" y="2620"/>
                      <a:pt x="7986" y="2620"/>
                    </a:cubicBezTo>
                    <a:cubicBezTo>
                      <a:pt x="8113" y="2620"/>
                      <a:pt x="8365" y="2510"/>
                      <a:pt x="8491" y="2510"/>
                    </a:cubicBezTo>
                    <a:cubicBezTo>
                      <a:pt x="8618" y="1638"/>
                      <a:pt x="8618" y="1638"/>
                      <a:pt x="8618" y="1638"/>
                    </a:cubicBezTo>
                    <a:cubicBezTo>
                      <a:pt x="8870" y="1638"/>
                      <a:pt x="8870" y="1638"/>
                      <a:pt x="8870" y="1638"/>
                    </a:cubicBezTo>
                    <a:cubicBezTo>
                      <a:pt x="9502" y="1529"/>
                      <a:pt x="9502" y="1529"/>
                      <a:pt x="9502" y="1529"/>
                    </a:cubicBezTo>
                    <a:cubicBezTo>
                      <a:pt x="9755" y="1529"/>
                      <a:pt x="9755" y="1529"/>
                      <a:pt x="9755" y="1529"/>
                    </a:cubicBezTo>
                    <a:cubicBezTo>
                      <a:pt x="10134" y="2401"/>
                      <a:pt x="10134" y="2401"/>
                      <a:pt x="10134" y="2401"/>
                    </a:cubicBezTo>
                    <a:cubicBezTo>
                      <a:pt x="10260" y="2401"/>
                      <a:pt x="10513" y="2401"/>
                      <a:pt x="10765" y="2401"/>
                    </a:cubicBezTo>
                    <a:cubicBezTo>
                      <a:pt x="11144" y="1747"/>
                      <a:pt x="11144" y="1747"/>
                      <a:pt x="11144" y="1747"/>
                    </a:cubicBezTo>
                    <a:cubicBezTo>
                      <a:pt x="11397" y="1856"/>
                      <a:pt x="11397" y="1856"/>
                      <a:pt x="11397" y="1856"/>
                    </a:cubicBezTo>
                    <a:cubicBezTo>
                      <a:pt x="12155" y="2074"/>
                      <a:pt x="12155" y="2074"/>
                      <a:pt x="12155" y="2074"/>
                    </a:cubicBezTo>
                    <a:cubicBezTo>
                      <a:pt x="12407" y="2183"/>
                      <a:pt x="12407" y="2183"/>
                      <a:pt x="12407" y="2183"/>
                    </a:cubicBezTo>
                    <a:cubicBezTo>
                      <a:pt x="12155" y="3056"/>
                      <a:pt x="12155" y="3056"/>
                      <a:pt x="12155" y="3056"/>
                    </a:cubicBezTo>
                    <a:cubicBezTo>
                      <a:pt x="12281" y="3165"/>
                      <a:pt x="12534" y="3274"/>
                      <a:pt x="12660" y="3383"/>
                    </a:cubicBezTo>
                    <a:cubicBezTo>
                      <a:pt x="13418" y="2947"/>
                      <a:pt x="13418" y="2947"/>
                      <a:pt x="13418" y="2947"/>
                    </a:cubicBezTo>
                    <a:cubicBezTo>
                      <a:pt x="13544" y="3165"/>
                      <a:pt x="13544" y="3165"/>
                      <a:pt x="13544" y="3165"/>
                    </a:cubicBezTo>
                    <a:cubicBezTo>
                      <a:pt x="14049" y="3710"/>
                      <a:pt x="14049" y="3710"/>
                      <a:pt x="14049" y="3710"/>
                    </a:cubicBezTo>
                    <a:cubicBezTo>
                      <a:pt x="14176" y="3820"/>
                      <a:pt x="14176" y="3820"/>
                      <a:pt x="14176" y="3820"/>
                    </a:cubicBezTo>
                    <a:cubicBezTo>
                      <a:pt x="13544" y="4474"/>
                      <a:pt x="13544" y="4474"/>
                      <a:pt x="13544" y="4474"/>
                    </a:cubicBezTo>
                    <a:cubicBezTo>
                      <a:pt x="13670" y="4583"/>
                      <a:pt x="13670" y="4801"/>
                      <a:pt x="13797" y="5020"/>
                    </a:cubicBezTo>
                    <a:cubicBezTo>
                      <a:pt x="14681" y="5020"/>
                      <a:pt x="14681" y="5020"/>
                      <a:pt x="14681" y="5020"/>
                    </a:cubicBezTo>
                    <a:cubicBezTo>
                      <a:pt x="14681" y="5238"/>
                      <a:pt x="14681" y="5238"/>
                      <a:pt x="14681" y="5238"/>
                    </a:cubicBezTo>
                    <a:cubicBezTo>
                      <a:pt x="14807" y="5892"/>
                      <a:pt x="14807" y="5892"/>
                      <a:pt x="14807" y="5892"/>
                    </a:cubicBezTo>
                    <a:cubicBezTo>
                      <a:pt x="14807" y="6110"/>
                      <a:pt x="14807" y="6110"/>
                      <a:pt x="14807" y="6110"/>
                    </a:cubicBezTo>
                    <a:cubicBezTo>
                      <a:pt x="13923" y="6329"/>
                      <a:pt x="13923" y="6329"/>
                      <a:pt x="13923" y="6329"/>
                    </a:cubicBezTo>
                    <a:cubicBezTo>
                      <a:pt x="13797" y="6547"/>
                      <a:pt x="13797" y="6765"/>
                      <a:pt x="13797" y="6874"/>
                    </a:cubicBezTo>
                    <a:cubicBezTo>
                      <a:pt x="14555" y="7310"/>
                      <a:pt x="14555" y="7310"/>
                      <a:pt x="14555" y="7310"/>
                    </a:cubicBezTo>
                    <a:cubicBezTo>
                      <a:pt x="14428" y="7529"/>
                      <a:pt x="14428" y="7529"/>
                      <a:pt x="14428" y="7529"/>
                    </a:cubicBezTo>
                    <a:cubicBezTo>
                      <a:pt x="14176" y="8074"/>
                      <a:pt x="14176" y="8074"/>
                      <a:pt x="14176" y="8074"/>
                    </a:cubicBezTo>
                    <a:cubicBezTo>
                      <a:pt x="14049" y="8292"/>
                      <a:pt x="14049" y="8292"/>
                      <a:pt x="14049" y="8292"/>
                    </a:cubicBezTo>
                    <a:cubicBezTo>
                      <a:pt x="13039" y="8074"/>
                      <a:pt x="13039" y="8074"/>
                      <a:pt x="13039" y="8074"/>
                    </a:cubicBezTo>
                    <a:cubicBezTo>
                      <a:pt x="12913" y="8292"/>
                      <a:pt x="12786" y="8401"/>
                      <a:pt x="12660" y="8510"/>
                    </a:cubicBezTo>
                    <a:cubicBezTo>
                      <a:pt x="13039" y="9274"/>
                      <a:pt x="13039" y="9274"/>
                      <a:pt x="13039" y="9274"/>
                    </a:cubicBezTo>
                    <a:cubicBezTo>
                      <a:pt x="12913" y="9383"/>
                      <a:pt x="12913" y="9383"/>
                      <a:pt x="12913" y="9383"/>
                    </a:cubicBezTo>
                    <a:lnTo>
                      <a:pt x="12281" y="9710"/>
                    </a:lnTo>
                    <a:close/>
                    <a:moveTo>
                      <a:pt x="17839" y="10801"/>
                    </a:moveTo>
                    <a:cubicBezTo>
                      <a:pt x="17334" y="10910"/>
                      <a:pt x="17334" y="10910"/>
                      <a:pt x="17334" y="10910"/>
                    </a:cubicBezTo>
                    <a:cubicBezTo>
                      <a:pt x="17207" y="11129"/>
                      <a:pt x="17207" y="11238"/>
                      <a:pt x="17081" y="11456"/>
                    </a:cubicBezTo>
                    <a:cubicBezTo>
                      <a:pt x="17081" y="11456"/>
                      <a:pt x="17081" y="11456"/>
                      <a:pt x="17081" y="11456"/>
                    </a:cubicBezTo>
                    <a:cubicBezTo>
                      <a:pt x="17460" y="11892"/>
                      <a:pt x="17460" y="11892"/>
                      <a:pt x="17460" y="11892"/>
                    </a:cubicBezTo>
                    <a:cubicBezTo>
                      <a:pt x="17460" y="12001"/>
                      <a:pt x="17460" y="12110"/>
                      <a:pt x="17460" y="12110"/>
                    </a:cubicBezTo>
                    <a:cubicBezTo>
                      <a:pt x="16828" y="12547"/>
                      <a:pt x="16828" y="12547"/>
                      <a:pt x="16828" y="12547"/>
                    </a:cubicBezTo>
                    <a:cubicBezTo>
                      <a:pt x="16702" y="12656"/>
                      <a:pt x="16576" y="12656"/>
                      <a:pt x="16449" y="12547"/>
                    </a:cubicBezTo>
                    <a:cubicBezTo>
                      <a:pt x="16197" y="12110"/>
                      <a:pt x="16197" y="12110"/>
                      <a:pt x="16197" y="12110"/>
                    </a:cubicBezTo>
                    <a:cubicBezTo>
                      <a:pt x="16070" y="12220"/>
                      <a:pt x="15818" y="12220"/>
                      <a:pt x="15691" y="12220"/>
                    </a:cubicBezTo>
                    <a:cubicBezTo>
                      <a:pt x="15565" y="12220"/>
                      <a:pt x="15565" y="12220"/>
                      <a:pt x="15439" y="12220"/>
                    </a:cubicBezTo>
                    <a:cubicBezTo>
                      <a:pt x="15439" y="12220"/>
                      <a:pt x="15439" y="12220"/>
                      <a:pt x="15439" y="12220"/>
                    </a:cubicBezTo>
                    <a:cubicBezTo>
                      <a:pt x="15186" y="12765"/>
                      <a:pt x="15186" y="12765"/>
                      <a:pt x="15186" y="12765"/>
                    </a:cubicBezTo>
                    <a:cubicBezTo>
                      <a:pt x="15186" y="12874"/>
                      <a:pt x="15060" y="12874"/>
                      <a:pt x="14934" y="12874"/>
                    </a:cubicBezTo>
                    <a:cubicBezTo>
                      <a:pt x="14176" y="12547"/>
                      <a:pt x="14176" y="12547"/>
                      <a:pt x="14176" y="12547"/>
                    </a:cubicBezTo>
                    <a:cubicBezTo>
                      <a:pt x="14049" y="12547"/>
                      <a:pt x="14049" y="12438"/>
                      <a:pt x="14049" y="12329"/>
                    </a:cubicBezTo>
                    <a:cubicBezTo>
                      <a:pt x="14302" y="11892"/>
                      <a:pt x="14302" y="11892"/>
                      <a:pt x="14302" y="11892"/>
                    </a:cubicBezTo>
                    <a:cubicBezTo>
                      <a:pt x="14176" y="11783"/>
                      <a:pt x="13923" y="11565"/>
                      <a:pt x="13797" y="11347"/>
                    </a:cubicBezTo>
                    <a:cubicBezTo>
                      <a:pt x="13797" y="11456"/>
                      <a:pt x="13797" y="11456"/>
                      <a:pt x="13797" y="11456"/>
                    </a:cubicBezTo>
                    <a:cubicBezTo>
                      <a:pt x="13165" y="11456"/>
                      <a:pt x="13165" y="11456"/>
                      <a:pt x="13165" y="11456"/>
                    </a:cubicBezTo>
                    <a:cubicBezTo>
                      <a:pt x="13039" y="11456"/>
                      <a:pt x="13039" y="11456"/>
                      <a:pt x="13039" y="11347"/>
                    </a:cubicBezTo>
                    <a:cubicBezTo>
                      <a:pt x="12913" y="10692"/>
                      <a:pt x="12913" y="10692"/>
                      <a:pt x="12913" y="10692"/>
                    </a:cubicBezTo>
                    <a:cubicBezTo>
                      <a:pt x="12913" y="10583"/>
                      <a:pt x="12913" y="10474"/>
                      <a:pt x="13039" y="10474"/>
                    </a:cubicBezTo>
                    <a:cubicBezTo>
                      <a:pt x="13670" y="10365"/>
                      <a:pt x="13670" y="10365"/>
                      <a:pt x="13670" y="10365"/>
                    </a:cubicBezTo>
                    <a:cubicBezTo>
                      <a:pt x="13670" y="10147"/>
                      <a:pt x="13797" y="9929"/>
                      <a:pt x="13923" y="9820"/>
                    </a:cubicBezTo>
                    <a:cubicBezTo>
                      <a:pt x="13923" y="9820"/>
                      <a:pt x="13923" y="9820"/>
                      <a:pt x="13923" y="9820"/>
                    </a:cubicBezTo>
                    <a:cubicBezTo>
                      <a:pt x="13544" y="9383"/>
                      <a:pt x="13544" y="9383"/>
                      <a:pt x="13544" y="9383"/>
                    </a:cubicBezTo>
                    <a:cubicBezTo>
                      <a:pt x="13418" y="9274"/>
                      <a:pt x="13418" y="9165"/>
                      <a:pt x="13544" y="9165"/>
                    </a:cubicBezTo>
                    <a:cubicBezTo>
                      <a:pt x="14176" y="8729"/>
                      <a:pt x="14176" y="8729"/>
                      <a:pt x="14176" y="8729"/>
                    </a:cubicBezTo>
                    <a:cubicBezTo>
                      <a:pt x="14302" y="8620"/>
                      <a:pt x="14428" y="8620"/>
                      <a:pt x="14428" y="8729"/>
                    </a:cubicBezTo>
                    <a:cubicBezTo>
                      <a:pt x="14807" y="9165"/>
                      <a:pt x="14807" y="9165"/>
                      <a:pt x="14807" y="9165"/>
                    </a:cubicBezTo>
                    <a:cubicBezTo>
                      <a:pt x="14934" y="9056"/>
                      <a:pt x="15060" y="9056"/>
                      <a:pt x="15186" y="9056"/>
                    </a:cubicBezTo>
                    <a:cubicBezTo>
                      <a:pt x="15313" y="9056"/>
                      <a:pt x="15439" y="9056"/>
                      <a:pt x="15565" y="9056"/>
                    </a:cubicBezTo>
                    <a:cubicBezTo>
                      <a:pt x="15565" y="9056"/>
                      <a:pt x="15565" y="9056"/>
                      <a:pt x="15565" y="9056"/>
                    </a:cubicBezTo>
                    <a:cubicBezTo>
                      <a:pt x="15818" y="8510"/>
                      <a:pt x="15818" y="8510"/>
                      <a:pt x="15818" y="8510"/>
                    </a:cubicBezTo>
                    <a:cubicBezTo>
                      <a:pt x="15818" y="8401"/>
                      <a:pt x="15944" y="8401"/>
                      <a:pt x="16070" y="8401"/>
                    </a:cubicBezTo>
                    <a:cubicBezTo>
                      <a:pt x="16702" y="8729"/>
                      <a:pt x="16702" y="8729"/>
                      <a:pt x="16702" y="8729"/>
                    </a:cubicBezTo>
                    <a:cubicBezTo>
                      <a:pt x="16828" y="8729"/>
                      <a:pt x="16955" y="8838"/>
                      <a:pt x="16828" y="8947"/>
                    </a:cubicBezTo>
                    <a:cubicBezTo>
                      <a:pt x="16576" y="9383"/>
                      <a:pt x="16576" y="9383"/>
                      <a:pt x="16576" y="9383"/>
                    </a:cubicBezTo>
                    <a:cubicBezTo>
                      <a:pt x="16828" y="9492"/>
                      <a:pt x="16955" y="9710"/>
                      <a:pt x="17081" y="9820"/>
                    </a:cubicBezTo>
                    <a:cubicBezTo>
                      <a:pt x="17081" y="9820"/>
                      <a:pt x="17081" y="9820"/>
                      <a:pt x="17081" y="9820"/>
                    </a:cubicBezTo>
                    <a:cubicBezTo>
                      <a:pt x="17713" y="9820"/>
                      <a:pt x="17713" y="9820"/>
                      <a:pt x="17713" y="9820"/>
                    </a:cubicBezTo>
                    <a:cubicBezTo>
                      <a:pt x="17839" y="9820"/>
                      <a:pt x="17965" y="9820"/>
                      <a:pt x="17965" y="9929"/>
                    </a:cubicBezTo>
                    <a:cubicBezTo>
                      <a:pt x="18091" y="10583"/>
                      <a:pt x="18091" y="10583"/>
                      <a:pt x="18091" y="10583"/>
                    </a:cubicBezTo>
                    <a:cubicBezTo>
                      <a:pt x="18091" y="10692"/>
                      <a:pt x="17965" y="10801"/>
                      <a:pt x="17839" y="10801"/>
                    </a:cubicBezTo>
                    <a:close/>
                  </a:path>
                </a:pathLst>
              </a:custGeom>
              <a:grpFill/>
              <a:ln w="12700" cap="flat">
                <a:noFill/>
                <a:miter lim="400000"/>
              </a:ln>
              <a:effectLst/>
            </p:spPr>
            <p:txBody>
              <a:bodyPr wrap="square" lIns="91439" tIns="91439" rIns="91439" bIns="91439"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latin typeface="思源黑体 CN Light" panose="020b0300000000000000" charset="-122"/>
                  <a:ea typeface="思源黑体 CN Light" panose="020b0300000000000000" charset="-122"/>
                </a:endParaRPr>
              </a:p>
            </p:txBody>
          </p:sp>
          <p:sp>
            <p:nvSpPr>
              <p:cNvPr id="38" name="图形1-2"/>
              <p:cNvSpPr/>
              <p:nvPr>
                <p:custDataLst>
                  <p:tags r:id="rId12"/>
                </p:custDataLst>
              </p:nvPr>
            </p:nvSpPr>
            <p:spPr>
              <a:xfrm>
                <a:off x="3236" y="7799"/>
                <a:ext cx="60" cy="59"/>
              </a:xfrm>
              <a:custGeom>
                <a:cxnLst>
                  <a:cxn ang="0">
                    <a:pos x="wd2" y="hd2"/>
                  </a:cxn>
                  <a:cxn ang="5400000">
                    <a:pos x="wd2" y="hd2"/>
                  </a:cxn>
                  <a:cxn ang="10800000">
                    <a:pos x="wd2" y="hd2"/>
                  </a:cxn>
                  <a:cxn ang="16200000">
                    <a:pos x="wd2" y="hd2"/>
                  </a:cxn>
                </a:cxnLst>
                <a:rect l="0" t="0" r="r" b="b"/>
                <a:pathLst>
                  <a:path w="20439" h="19278" extrusionOk="0">
                    <a:moveTo>
                      <a:pt x="0" y="10359"/>
                    </a:moveTo>
                    <a:cubicBezTo>
                      <a:pt x="0" y="6039"/>
                      <a:pt x="4320" y="279"/>
                      <a:pt x="8640" y="279"/>
                    </a:cubicBezTo>
                    <a:cubicBezTo>
                      <a:pt x="14400" y="-1161"/>
                      <a:pt x="20160" y="3159"/>
                      <a:pt x="20160" y="8919"/>
                    </a:cubicBezTo>
                    <a:cubicBezTo>
                      <a:pt x="21600" y="13239"/>
                      <a:pt x="17280" y="18999"/>
                      <a:pt x="11520" y="18999"/>
                    </a:cubicBezTo>
                    <a:cubicBezTo>
                      <a:pt x="5760" y="20439"/>
                      <a:pt x="1440" y="16119"/>
                      <a:pt x="0" y="10359"/>
                    </a:cubicBezTo>
                    <a:close/>
                  </a:path>
                </a:pathLst>
              </a:custGeom>
              <a:grpFill/>
              <a:ln w="12700" cap="flat">
                <a:noFill/>
                <a:miter lim="400000"/>
              </a:ln>
              <a:effectLst/>
            </p:spPr>
            <p:txBody>
              <a:bodyPr wrap="square" lIns="91439" tIns="91439" rIns="91439" bIns="91439"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latin typeface="思源黑体 CN Light" panose="020b0300000000000000" charset="-122"/>
                  <a:ea typeface="思源黑体 CN Light" panose="020b0300000000000000" charset="-122"/>
                </a:endParaRPr>
              </a:p>
            </p:txBody>
          </p:sp>
          <p:sp>
            <p:nvSpPr>
              <p:cNvPr id="39" name="图形1-3"/>
              <p:cNvSpPr/>
              <p:nvPr>
                <p:custDataLst>
                  <p:tags r:id="rId13"/>
                </p:custDataLst>
              </p:nvPr>
            </p:nvSpPr>
            <p:spPr>
              <a:xfrm>
                <a:off x="2946" y="7521"/>
                <a:ext cx="242" cy="239"/>
              </a:xfrm>
              <a:custGeom>
                <a:cxnLst>
                  <a:cxn ang="0">
                    <a:pos x="wd2" y="hd2"/>
                  </a:cxn>
                  <a:cxn ang="5400000">
                    <a:pos x="wd2" y="hd2"/>
                  </a:cxn>
                  <a:cxn ang="10800000">
                    <a:pos x="wd2" y="hd2"/>
                  </a:cxn>
                  <a:cxn ang="16200000">
                    <a:pos x="wd2" y="hd2"/>
                  </a:cxn>
                </a:cxnLst>
                <a:rect l="0" t="0" r="r" b="b"/>
                <a:pathLst>
                  <a:path w="21600" h="21600" extrusionOk="0">
                    <a:moveTo>
                      <a:pt x="10604" y="0"/>
                    </a:moveTo>
                    <a:cubicBezTo>
                      <a:pt x="4713" y="0"/>
                      <a:pt x="0" y="5105"/>
                      <a:pt x="0" y="10996"/>
                    </a:cubicBezTo>
                    <a:cubicBezTo>
                      <a:pt x="0" y="16887"/>
                      <a:pt x="4713" y="21600"/>
                      <a:pt x="10604" y="21600"/>
                    </a:cubicBezTo>
                    <a:cubicBezTo>
                      <a:pt x="16495" y="21600"/>
                      <a:pt x="21600" y="16887"/>
                      <a:pt x="21600" y="10996"/>
                    </a:cubicBezTo>
                    <a:cubicBezTo>
                      <a:pt x="21600" y="5105"/>
                      <a:pt x="16495" y="0"/>
                      <a:pt x="10604" y="0"/>
                    </a:cubicBezTo>
                    <a:close/>
                    <a:moveTo>
                      <a:pt x="10604" y="15709"/>
                    </a:moveTo>
                    <a:cubicBezTo>
                      <a:pt x="7855" y="15709"/>
                      <a:pt x="5891" y="13745"/>
                      <a:pt x="5891" y="10996"/>
                    </a:cubicBezTo>
                    <a:cubicBezTo>
                      <a:pt x="5891" y="8247"/>
                      <a:pt x="7855" y="5891"/>
                      <a:pt x="10604" y="5891"/>
                    </a:cubicBezTo>
                    <a:cubicBezTo>
                      <a:pt x="13353" y="5891"/>
                      <a:pt x="15709" y="8247"/>
                      <a:pt x="15709" y="10996"/>
                    </a:cubicBezTo>
                    <a:cubicBezTo>
                      <a:pt x="15709" y="13745"/>
                      <a:pt x="13353" y="15709"/>
                      <a:pt x="10604" y="15709"/>
                    </a:cubicBezTo>
                    <a:close/>
                  </a:path>
                </a:pathLst>
              </a:custGeom>
              <a:grpFill/>
              <a:ln w="12700" cap="flat">
                <a:noFill/>
                <a:miter lim="400000"/>
              </a:ln>
              <a:effectLst/>
            </p:spPr>
            <p:txBody>
              <a:bodyPr wrap="square" lIns="91439" tIns="91439" rIns="91439" bIns="91439"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latin typeface="思源黑体 CN Light" panose="020b0300000000000000" charset="-122"/>
                  <a:ea typeface="思源黑体 CN Light" panose="020b0300000000000000" charset="-122"/>
                </a:endParaRPr>
              </a:p>
            </p:txBody>
          </p:sp>
        </p:grpSp>
        <p:sp>
          <p:nvSpPr>
            <p:cNvPr id="6" name="文本框 5"/>
            <p:cNvSpPr txBox="1"/>
            <p:nvPr/>
          </p:nvSpPr>
          <p:spPr>
            <a:xfrm>
              <a:off x="15682" y="430"/>
              <a:ext cx="3942" cy="92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a:solidFill>
                    <a:srgbClr val="C84B6D"/>
                  </a:solidFill>
                  <a:latin typeface="阿里巴巴普惠体" panose="00020600040101010101" charset="-122"/>
                  <a:ea typeface="阿里巴巴普惠体" panose="00020600040101010101" charset="-122"/>
                </a:rPr>
                <a:t>Attention deficit and hyperactivity disorder</a:t>
              </a:r>
              <a:endParaRPr lang="zh-CN" altLang="en-US" sz="1400">
                <a:solidFill>
                  <a:srgbClr val="C84B6D"/>
                </a:solidFill>
                <a:latin typeface="阿里巴巴普惠体" panose="00020600040101010101" charset="-122"/>
                <a:ea typeface="阿里巴巴普惠体" panose="00020600040101010101"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dur="1000" fill="hold" nodeType="afterEffect">
                                  <p:stCondLst>
                                    <p:cond delay="0"/>
                                  </p:stCondLst>
                                  <p:childTnLst>
                                    <p:set>
                                      <p:cBhvr>
                                        <p:cTn id="12" dur="1000"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16" presetClass="entr" presetSubtype="21" dur="5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nodeType="afterGroup">
                            <p:stCondLst>
                              <p:cond delay="2500"/>
                            </p:stCondLst>
                            <p:childTnLst>
                              <p:par>
                                <p:cTn id="21" presetID="53" presetClass="entr" presetSubtype="16" dur="1000" fill="hold" nodeType="afterEffect">
                                  <p:stCondLst>
                                    <p:cond delay="0"/>
                                  </p:stCondLst>
                                  <p:childTnLst>
                                    <p:set>
                                      <p:cBhvr>
                                        <p:cTn id="22" dur="1000"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Effect transition="in" filter="fade">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8" name="组合 27"/>
          <p:cNvGrpSpPr/>
          <p:nvPr/>
        </p:nvGrpSpPr>
        <p:grpSpPr>
          <a:xfrm>
            <a:off x="3807460" y="870585"/>
            <a:ext cx="6733540" cy="669290"/>
            <a:chOff x="2216" y="1701"/>
            <a:chExt cx="10604" cy="1054"/>
          </a:xfrm>
        </p:grpSpPr>
        <p:sp>
          <p:nvSpPr>
            <p:cNvPr id="18" name="文本框 17"/>
            <p:cNvSpPr txBox="1"/>
            <p:nvPr>
              <p:custDataLst>
                <p:tags r:id="rId2"/>
              </p:custDataLst>
            </p:nvPr>
          </p:nvSpPr>
          <p:spPr>
            <a:xfrm>
              <a:off x="2216" y="1737"/>
              <a:ext cx="1722" cy="1018"/>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01</a:t>
              </a:r>
              <a:endPar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3" name="文本框 2"/>
            <p:cNvSpPr txBox="1"/>
            <p:nvPr>
              <p:custDataLst>
                <p:tags r:id="rId3"/>
              </p:custDataLst>
            </p:nvPr>
          </p:nvSpPr>
          <p:spPr>
            <a:xfrm>
              <a:off x="4356" y="1701"/>
              <a:ext cx="8464" cy="822"/>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什么是注意缺陷与多动障碍</a:t>
              </a:r>
              <a:endPar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21" name="文本框 20"/>
            <p:cNvSpPr txBox="1"/>
            <p:nvPr>
              <p:custDataLst>
                <p:tags r:id="rId4"/>
              </p:custDataLst>
            </p:nvPr>
          </p:nvSpPr>
          <p:spPr>
            <a:xfrm>
              <a:off x="4356" y="2332"/>
              <a:ext cx="3937" cy="339"/>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rPr>
                <a:t>basic professional knowledge</a:t>
              </a:r>
              <a:endPar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endParaRPr>
            </a:p>
          </p:txBody>
        </p:sp>
        <p:cxnSp>
          <p:nvCxnSpPr>
            <p:cNvPr id="37" name="直接连接符 36"/>
            <p:cNvCxnSpPr/>
            <p:nvPr>
              <p:custDataLst>
                <p:tags r:id="rId5"/>
              </p:custDataLst>
            </p:nvPr>
          </p:nvCxnSpPr>
          <p:spPr>
            <a:xfrm flipH="1">
              <a:off x="3938" y="1835"/>
              <a:ext cx="0" cy="677"/>
            </a:xfrm>
            <a:prstGeom prst="line">
              <a:avLst/>
            </a:prstGeom>
            <a:ln>
              <a:solidFill>
                <a:srgbClr val="C84B6D"/>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807460" y="1715770"/>
            <a:ext cx="6732270" cy="668020"/>
            <a:chOff x="2217" y="2815"/>
            <a:chExt cx="10602" cy="1052"/>
          </a:xfrm>
        </p:grpSpPr>
        <p:sp>
          <p:nvSpPr>
            <p:cNvPr id="4" name="文本框 3"/>
            <p:cNvSpPr txBox="1"/>
            <p:nvPr>
              <p:custDataLst>
                <p:tags r:id="rId6"/>
              </p:custDataLst>
            </p:nvPr>
          </p:nvSpPr>
          <p:spPr>
            <a:xfrm>
              <a:off x="2217" y="2851"/>
              <a:ext cx="1722" cy="1016"/>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02</a:t>
              </a:r>
              <a:endPar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6" name="文本框 5"/>
            <p:cNvSpPr txBox="1"/>
            <p:nvPr>
              <p:custDataLst>
                <p:tags r:id="rId7"/>
              </p:custDataLst>
            </p:nvPr>
          </p:nvSpPr>
          <p:spPr>
            <a:xfrm>
              <a:off x="4357" y="2815"/>
              <a:ext cx="8462" cy="822"/>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为什么会有注意缺陷与多动障碍</a:t>
              </a:r>
              <a:endPar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8" name="文本框 7"/>
            <p:cNvSpPr txBox="1"/>
            <p:nvPr>
              <p:custDataLst>
                <p:tags r:id="rId8"/>
              </p:custDataLst>
            </p:nvPr>
          </p:nvSpPr>
          <p:spPr>
            <a:xfrm>
              <a:off x="4357" y="3446"/>
              <a:ext cx="3937" cy="339"/>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rPr>
                <a:t>basic professional knowledge</a:t>
              </a:r>
              <a:endPar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endParaRPr>
            </a:p>
          </p:txBody>
        </p:sp>
        <p:cxnSp>
          <p:nvCxnSpPr>
            <p:cNvPr id="10" name="直接连接符 9"/>
            <p:cNvCxnSpPr/>
            <p:nvPr>
              <p:custDataLst>
                <p:tags r:id="rId9"/>
              </p:custDataLst>
            </p:nvPr>
          </p:nvCxnSpPr>
          <p:spPr>
            <a:xfrm flipH="1">
              <a:off x="3939" y="2949"/>
              <a:ext cx="0" cy="677"/>
            </a:xfrm>
            <a:prstGeom prst="line">
              <a:avLst/>
            </a:prstGeom>
            <a:ln>
              <a:solidFill>
                <a:srgbClr val="C84B6D"/>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3807460" y="2559685"/>
            <a:ext cx="6731000" cy="668020"/>
            <a:chOff x="2218" y="3929"/>
            <a:chExt cx="10600" cy="1052"/>
          </a:xfrm>
        </p:grpSpPr>
        <p:sp>
          <p:nvSpPr>
            <p:cNvPr id="12" name="文本框 11"/>
            <p:cNvSpPr txBox="1"/>
            <p:nvPr>
              <p:custDataLst>
                <p:tags r:id="rId10"/>
              </p:custDataLst>
            </p:nvPr>
          </p:nvSpPr>
          <p:spPr>
            <a:xfrm>
              <a:off x="2218" y="3965"/>
              <a:ext cx="1722" cy="1016"/>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03</a:t>
              </a:r>
              <a:endPar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14" name="文本框 13"/>
            <p:cNvSpPr txBox="1"/>
            <p:nvPr>
              <p:custDataLst>
                <p:tags r:id="rId11"/>
              </p:custDataLst>
            </p:nvPr>
          </p:nvSpPr>
          <p:spPr>
            <a:xfrm>
              <a:off x="4358" y="3929"/>
              <a:ext cx="8461" cy="822"/>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注意缺陷与多动障碍有什么表现</a:t>
              </a:r>
              <a:endPar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15" name="文本框 14"/>
            <p:cNvSpPr txBox="1"/>
            <p:nvPr>
              <p:custDataLst>
                <p:tags r:id="rId12"/>
              </p:custDataLst>
            </p:nvPr>
          </p:nvSpPr>
          <p:spPr>
            <a:xfrm>
              <a:off x="4358" y="4560"/>
              <a:ext cx="3937" cy="339"/>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rPr>
                <a:t>basic professional knowledge</a:t>
              </a:r>
              <a:endPar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endParaRPr>
            </a:p>
          </p:txBody>
        </p:sp>
        <p:cxnSp>
          <p:nvCxnSpPr>
            <p:cNvPr id="16" name="直接连接符 15"/>
            <p:cNvCxnSpPr/>
            <p:nvPr>
              <p:custDataLst>
                <p:tags r:id="rId13"/>
              </p:custDataLst>
            </p:nvPr>
          </p:nvCxnSpPr>
          <p:spPr>
            <a:xfrm flipH="1">
              <a:off x="3940" y="4063"/>
              <a:ext cx="0" cy="677"/>
            </a:xfrm>
            <a:prstGeom prst="line">
              <a:avLst/>
            </a:prstGeom>
            <a:ln>
              <a:solidFill>
                <a:srgbClr val="C84B6D"/>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3807460" y="3403600"/>
            <a:ext cx="6828790" cy="668020"/>
            <a:chOff x="2219" y="5189"/>
            <a:chExt cx="10754" cy="1052"/>
          </a:xfrm>
        </p:grpSpPr>
        <p:sp>
          <p:nvSpPr>
            <p:cNvPr id="17" name="文本框 16"/>
            <p:cNvSpPr txBox="1"/>
            <p:nvPr>
              <p:custDataLst>
                <p:tags r:id="rId14"/>
              </p:custDataLst>
            </p:nvPr>
          </p:nvSpPr>
          <p:spPr>
            <a:xfrm>
              <a:off x="2219" y="5225"/>
              <a:ext cx="1722" cy="1016"/>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04</a:t>
              </a:r>
              <a:endPar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20" name="文本框 19"/>
            <p:cNvSpPr txBox="1"/>
            <p:nvPr>
              <p:custDataLst>
                <p:tags r:id="rId15"/>
              </p:custDataLst>
            </p:nvPr>
          </p:nvSpPr>
          <p:spPr>
            <a:xfrm>
              <a:off x="4359" y="5189"/>
              <a:ext cx="8614" cy="822"/>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如何治疗注意缺陷与多动障碍</a:t>
              </a:r>
              <a:endPar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22" name="文本框 21"/>
            <p:cNvSpPr txBox="1"/>
            <p:nvPr>
              <p:custDataLst>
                <p:tags r:id="rId16"/>
              </p:custDataLst>
            </p:nvPr>
          </p:nvSpPr>
          <p:spPr>
            <a:xfrm>
              <a:off x="4359" y="5820"/>
              <a:ext cx="3937" cy="339"/>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rPr>
                <a:t>basic professional knowledge</a:t>
              </a:r>
              <a:endPar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endParaRPr>
            </a:p>
          </p:txBody>
        </p:sp>
        <p:cxnSp>
          <p:nvCxnSpPr>
            <p:cNvPr id="23" name="直接连接符 22"/>
            <p:cNvCxnSpPr/>
            <p:nvPr>
              <p:custDataLst>
                <p:tags r:id="rId17"/>
              </p:custDataLst>
            </p:nvPr>
          </p:nvCxnSpPr>
          <p:spPr>
            <a:xfrm flipH="1">
              <a:off x="3941" y="5323"/>
              <a:ext cx="0" cy="677"/>
            </a:xfrm>
            <a:prstGeom prst="line">
              <a:avLst/>
            </a:prstGeom>
            <a:ln>
              <a:solidFill>
                <a:srgbClr val="C84B6D"/>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3807460" y="4247515"/>
            <a:ext cx="6729730" cy="668020"/>
            <a:chOff x="2220" y="6449"/>
            <a:chExt cx="10598" cy="1052"/>
          </a:xfrm>
        </p:grpSpPr>
        <p:sp>
          <p:nvSpPr>
            <p:cNvPr id="24" name="文本框 23"/>
            <p:cNvSpPr txBox="1"/>
            <p:nvPr>
              <p:custDataLst>
                <p:tags r:id="rId18"/>
              </p:custDataLst>
            </p:nvPr>
          </p:nvSpPr>
          <p:spPr>
            <a:xfrm>
              <a:off x="2220" y="6485"/>
              <a:ext cx="1722" cy="1016"/>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05</a:t>
              </a:r>
              <a:endParaRPr kumimoji="0" lang="en-US" altLang="zh-CN" sz="36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25" name="文本框 24"/>
            <p:cNvSpPr txBox="1"/>
            <p:nvPr>
              <p:custDataLst>
                <p:tags r:id="rId19"/>
              </p:custDataLst>
            </p:nvPr>
          </p:nvSpPr>
          <p:spPr>
            <a:xfrm>
              <a:off x="4360" y="6449"/>
              <a:ext cx="8459" cy="822"/>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rPr>
                <a:t>注意缺陷与多动障碍的预防措施</a:t>
              </a:r>
              <a:endParaRPr kumimoji="0" lang="zh-CN" altLang="en-US" sz="2800" b="0" i="0" u="none" strike="noStrike" kern="1200" cap="none" spc="0" normalizeH="0" baseline="0" noProof="0">
                <a:ln>
                  <a:noFill/>
                </a:ln>
                <a:solidFill>
                  <a:srgbClr val="C84B6D"/>
                </a:solidFill>
                <a:effectLst/>
                <a:uLnTx/>
                <a:uFillTx/>
                <a:latin typeface="思源黑体 CN Bold" panose="020b0800000000000000" charset="-122"/>
                <a:ea typeface="思源黑体 CN Bold" panose="020b0800000000000000" charset="-122"/>
              </a:endParaRPr>
            </a:p>
          </p:txBody>
        </p:sp>
        <p:sp>
          <p:nvSpPr>
            <p:cNvPr id="26" name="文本框 25"/>
            <p:cNvSpPr txBox="1"/>
            <p:nvPr>
              <p:custDataLst>
                <p:tags r:id="rId20"/>
              </p:custDataLst>
            </p:nvPr>
          </p:nvSpPr>
          <p:spPr>
            <a:xfrm>
              <a:off x="4360" y="7080"/>
              <a:ext cx="3937" cy="339"/>
            </a:xfrm>
            <a:prstGeom prst="rect">
              <a:avLst/>
            </a:prstGeom>
            <a:noFill/>
          </p:spPr>
          <p:txBody>
            <a:bodyPr wrap="square" rtlCol="0">
              <a:spAutoFit/>
            </a:bodyPr>
            <a:lstStyle>
              <a:defPPr>
                <a:defRPr lang="zh-CN"/>
              </a:defPPr>
              <a:lvl1pPr marL="0" algn="dist" defTabSz="914400" rtl="0" eaLnBrk="1" latinLnBrk="0" hangingPunct="1">
                <a:defRPr sz="6600" kern="1200">
                  <a:solidFill>
                    <a:schemeClr val="bg1"/>
                  </a:solidFill>
                  <a:latin typeface="思源宋体 CN Heavy" panose="02020900000000000000" charset="-122"/>
                  <a:ea typeface="思源宋体 CN Heavy" panose="02020900000000000000"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rPr>
                <a:t>basic professional knowledge</a:t>
              </a:r>
              <a:endParaRPr kumimoji="0" lang="en-US" altLang="zh-CN" sz="800" b="0" i="0" u="none" strike="noStrike" kern="1200" cap="none" spc="0" normalizeH="0" baseline="0" noProof="0">
                <a:ln>
                  <a:noFill/>
                </a:ln>
                <a:solidFill>
                  <a:schemeClr val="bg1">
                    <a:lumMod val="65000"/>
                  </a:schemeClr>
                </a:solidFill>
                <a:effectLst/>
                <a:uLnTx/>
                <a:uFillTx/>
                <a:latin typeface="思源黑体 CN Light" panose="020b0300000000000000" charset="-122"/>
                <a:ea typeface="思源黑体 CN Light" panose="020b0300000000000000" charset="-122"/>
              </a:endParaRPr>
            </a:p>
          </p:txBody>
        </p:sp>
        <p:cxnSp>
          <p:nvCxnSpPr>
            <p:cNvPr id="27" name="直接连接符 26"/>
            <p:cNvCxnSpPr/>
            <p:nvPr>
              <p:custDataLst>
                <p:tags r:id="rId21"/>
              </p:custDataLst>
            </p:nvPr>
          </p:nvCxnSpPr>
          <p:spPr>
            <a:xfrm flipH="1">
              <a:off x="3942" y="6583"/>
              <a:ext cx="0" cy="677"/>
            </a:xfrm>
            <a:prstGeom prst="line">
              <a:avLst/>
            </a:prstGeom>
            <a:ln>
              <a:solidFill>
                <a:srgbClr val="C84B6D"/>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1209675" y="1419225"/>
            <a:ext cx="2331720" cy="1957070"/>
            <a:chOff x="1905" y="2235"/>
            <a:chExt cx="3672" cy="3082"/>
          </a:xfrm>
        </p:grpSpPr>
        <p:sp>
          <p:nvSpPr>
            <p:cNvPr id="33" name="文本框 32"/>
            <p:cNvSpPr txBox="1"/>
            <p:nvPr>
              <p:custDataLst>
                <p:tags r:id="rId22"/>
              </p:custDataLst>
            </p:nvPr>
          </p:nvSpPr>
          <p:spPr>
            <a:xfrm>
              <a:off x="1905" y="4205"/>
              <a:ext cx="3648" cy="1113"/>
            </a:xfrm>
            <a:prstGeom prst="rect">
              <a:avLst/>
            </a:prstGeom>
            <a:noFill/>
          </p:spPr>
          <p:txBody>
            <a:bodyPr wrap="none" rtlCol="0">
              <a:spAutoFit/>
            </a:bodyPr>
            <a:lstStyle>
              <a:defPPr>
                <a:defRPr lang="zh-CN"/>
              </a:defPPr>
              <a:lvl1pPr marL="0" algn="l" defTabSz="914400" rtl="0" eaLnBrk="1" latinLnBrk="0" hangingPunct="1">
                <a:defRPr sz="7200" kern="1200" spc="100">
                  <a:gradFill>
                    <a:gsLst>
                      <a:gs pos="0">
                        <a:srgbClr val="93837D">
                          <a:alpha val="84000"/>
                        </a:srgbClr>
                      </a:gs>
                      <a:gs pos="79000">
                        <a:srgbClr val="265A9A">
                          <a:alpha val="38000"/>
                        </a:srgbClr>
                      </a:gs>
                    </a:gsLst>
                    <a:lin ang="13500000" scaled="1"/>
                  </a:gradFill>
                  <a:latin typeface="+mj-ea"/>
                  <a:ea typeface="阿里巴巴普惠体 B"/>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a:gradFill>
                    <a:gsLst>
                      <a:gs pos="0">
                        <a:schemeClr val="bg1">
                          <a:lumMod val="65000"/>
                        </a:schemeClr>
                      </a:gs>
                      <a:gs pos="79000">
                        <a:schemeClr val="bg1">
                          <a:lumMod val="65000"/>
                          <a:alpha val="40000"/>
                        </a:schemeClr>
                      </a:gs>
                    </a:gsLst>
                    <a:lin ang="13500000" scaled="1"/>
                  </a:gradFill>
                  <a:latin typeface="思源黑体 CN Bold" panose="020b0800000000000000" charset="-122"/>
                  <a:ea typeface="思源黑体 CN Bold" panose="020b0800000000000000" charset="-122"/>
                </a:rPr>
                <a:t>Contents</a:t>
              </a:r>
              <a:endParaRPr lang="en-US" altLang="zh-CN" sz="4000">
                <a:gradFill>
                  <a:gsLst>
                    <a:gs pos="0">
                      <a:schemeClr val="bg1">
                        <a:lumMod val="65000"/>
                      </a:schemeClr>
                    </a:gs>
                    <a:gs pos="79000">
                      <a:schemeClr val="bg1">
                        <a:lumMod val="65000"/>
                        <a:alpha val="40000"/>
                      </a:schemeClr>
                    </a:gs>
                  </a:gsLst>
                  <a:lin ang="13500000" scaled="1"/>
                </a:gradFill>
                <a:latin typeface="思源黑体 CN Bold" panose="020b0800000000000000" charset="-122"/>
                <a:ea typeface="思源黑体 CN Bold" panose="020b0800000000000000" charset="-122"/>
              </a:endParaRPr>
            </a:p>
          </p:txBody>
        </p:sp>
        <p:sp>
          <p:nvSpPr>
            <p:cNvPr id="34" name="文本框 33"/>
            <p:cNvSpPr txBox="1"/>
            <p:nvPr/>
          </p:nvSpPr>
          <p:spPr>
            <a:xfrm>
              <a:off x="1905" y="2235"/>
              <a:ext cx="3672" cy="2082"/>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a:solidFill>
                    <a:srgbClr val="C84B6D"/>
                  </a:solidFill>
                  <a:latin typeface="思源黑体 Heavy" panose="020b0a00000000000000" charset="-122"/>
                  <a:ea typeface="思源黑体 Heavy" panose="020b0a00000000000000" charset="-122"/>
                  <a:sym typeface="+mn-ea"/>
                </a:rPr>
                <a:t>目录</a:t>
              </a:r>
              <a:endParaRPr lang="zh-CN" altLang="en-US" sz="8000" b="1">
                <a:solidFill>
                  <a:srgbClr val="C84B6D"/>
                </a:solidFill>
                <a:latin typeface="思源黑体 Heavy" panose="020b0a00000000000000" charset="-122"/>
                <a:ea typeface="思源黑体 Heavy" panose="020b0a00000000000000" charset="-122"/>
                <a:sym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nodeType="afterGroup">
                            <p:stCondLst>
                              <p:cond delay="500"/>
                            </p:stCondLst>
                            <p:childTnLst>
                              <p:par>
                                <p:cTn id="9" presetID="16" presetClass="entr" presetSubtype="21" dur="50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nodeType="afterGroup">
                            <p:stCondLst>
                              <p:cond delay="1000"/>
                            </p:stCondLst>
                            <p:childTnLst>
                              <p:par>
                                <p:cTn id="13" presetID="16" presetClass="entr" presetSubtype="21" dur="50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childTnLst>
                          </p:cTn>
                        </p:par>
                        <p:par>
                          <p:cTn id="16" fill="hold" nodeType="afterGroup">
                            <p:stCondLst>
                              <p:cond delay="1500"/>
                            </p:stCondLst>
                            <p:childTnLst>
                              <p:par>
                                <p:cTn id="17" presetID="16" presetClass="entr" presetSubtype="21" dur="50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barn(inVertical)">
                                      <p:cBhvr>
                                        <p:cTn id="19" dur="500"/>
                                        <p:tgtEl>
                                          <p:spTgt spid="30"/>
                                        </p:tgtEl>
                                      </p:cBhvr>
                                    </p:animEffect>
                                  </p:childTnLst>
                                </p:cTn>
                              </p:par>
                            </p:childTnLst>
                          </p:cTn>
                        </p:par>
                        <p:par>
                          <p:cTn id="20" fill="hold" nodeType="afterGroup">
                            <p:stCondLst>
                              <p:cond delay="2000"/>
                            </p:stCondLst>
                            <p:childTnLst>
                              <p:par>
                                <p:cTn id="21" presetID="16" presetClass="entr" presetSubtype="21" dur="50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arn(inVertical)">
                                      <p:cBhvr>
                                        <p:cTn id="23" dur="500"/>
                                        <p:tgtEl>
                                          <p:spTgt spid="31"/>
                                        </p:tgtEl>
                                      </p:cBhvr>
                                    </p:animEffect>
                                  </p:childTnLst>
                                </p:cTn>
                              </p:par>
                            </p:childTnLst>
                          </p:cTn>
                        </p:par>
                        <p:par>
                          <p:cTn id="24" fill="hold" nodeType="afterGroup">
                            <p:stCondLst>
                              <p:cond delay="2500"/>
                            </p:stCondLst>
                            <p:childTnLst>
                              <p:par>
                                <p:cTn id="25" presetID="16" presetClass="entr" presetSubtype="21" dur="50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arn(inVertical)">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p:cNvSpPr txBox="1"/>
          <p:nvPr/>
        </p:nvSpPr>
        <p:spPr>
          <a:xfrm>
            <a:off x="1188720" y="2178050"/>
            <a:ext cx="7258685" cy="1973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85000"/>
              </a:lnSpc>
            </a:pPr>
            <a:r>
              <a:rPr lang="zh-CN" altLang="en-US" sz="7200" b="1">
                <a:solidFill>
                  <a:srgbClr val="C84B6D"/>
                </a:solidFill>
                <a:latin typeface="思源黑体 Heavy" panose="020b0a00000000000000" charset="-122"/>
                <a:ea typeface="思源黑体 Heavy" panose="020b0a00000000000000" charset="-122"/>
                <a:sym typeface="+mn-ea"/>
              </a:rPr>
              <a:t>什么是注意缺陷</a:t>
            </a:r>
            <a:endParaRPr lang="zh-CN" altLang="en-US" sz="7200" b="1">
              <a:solidFill>
                <a:srgbClr val="C84B6D"/>
              </a:solidFill>
              <a:latin typeface="思源黑体 Heavy" panose="020b0a00000000000000" charset="-122"/>
              <a:ea typeface="思源黑体 Heavy" panose="020b0a00000000000000" charset="-122"/>
              <a:sym typeface="+mn-ea"/>
            </a:endParaRPr>
          </a:p>
          <a:p>
            <a:pPr indent="0" algn="l" fontAlgn="auto">
              <a:lnSpc>
                <a:spcPct val="85000"/>
              </a:lnSpc>
            </a:pPr>
            <a:r>
              <a:rPr lang="zh-CN" altLang="en-US" sz="7200" b="1">
                <a:solidFill>
                  <a:srgbClr val="C84B6D"/>
                </a:solidFill>
                <a:latin typeface="思源黑体 Heavy" panose="020b0a00000000000000" charset="-122"/>
                <a:ea typeface="思源黑体 Heavy" panose="020b0a00000000000000" charset="-122"/>
                <a:sym typeface="+mn-ea"/>
              </a:rPr>
              <a:t>与多动障碍</a:t>
            </a:r>
            <a:endParaRPr lang="zh-CN" altLang="en-US" sz="7200" b="1">
              <a:solidFill>
                <a:srgbClr val="C84B6D"/>
              </a:solidFill>
              <a:latin typeface="思源黑体 Heavy" panose="020b0a00000000000000" charset="-122"/>
              <a:ea typeface="思源黑体 Heavy" panose="020b0a00000000000000" charset="-122"/>
              <a:sym typeface="+mn-ea"/>
            </a:endParaRPr>
          </a:p>
        </p:txBody>
      </p:sp>
      <p:sp>
        <p:nvSpPr>
          <p:cNvPr id="14" name="文本框 13"/>
          <p:cNvSpPr txBox="1"/>
          <p:nvPr>
            <p:custDataLst>
              <p:tags r:id="rId2"/>
            </p:custDataLst>
          </p:nvPr>
        </p:nvSpPr>
        <p:spPr>
          <a:xfrm>
            <a:off x="1188720" y="1000760"/>
            <a:ext cx="6473825" cy="92202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5400" b="1">
                <a:solidFill>
                  <a:srgbClr val="EC6458"/>
                </a:solidFill>
                <a:latin typeface="思源黑体 Heavy" panose="020b0a00000000000000" charset="-122"/>
                <a:ea typeface="思源黑体 Heavy" panose="020b0a00000000000000" charset="-122"/>
                <a:sym typeface="+mn-ea"/>
              </a:rPr>
              <a:t>Part 01 </a:t>
            </a:r>
            <a:endParaRPr lang="en-US" sz="5400" b="1">
              <a:solidFill>
                <a:srgbClr val="EC6458"/>
              </a:solidFill>
              <a:latin typeface="思源黑体 Heavy" panose="020b0a00000000000000" charset="-122"/>
              <a:ea typeface="思源黑体 Heavy" panose="020b0a00000000000000" charset="-122"/>
              <a:sym typeface="+mn-ea"/>
            </a:endParaRPr>
          </a:p>
        </p:txBody>
      </p:sp>
      <p:sp>
        <p:nvSpPr>
          <p:cNvPr id="15" name="文本框 14"/>
          <p:cNvSpPr txBox="1"/>
          <p:nvPr>
            <p:custDataLst>
              <p:tags r:id="rId3"/>
            </p:custDataLst>
          </p:nvPr>
        </p:nvSpPr>
        <p:spPr>
          <a:xfrm>
            <a:off x="1276350" y="4148455"/>
            <a:ext cx="6474460" cy="5334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20000"/>
              </a:lnSpc>
            </a:pPr>
            <a:r>
              <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rPr>
              <a:t>注意缺陷与多动障碍俗称多动症，指发生于儿童时期，与同龄儿童相比，以明显注意集中困难、注意持续时间短暂、活动过度或冲动为主要特征的一组综合征。</a:t>
            </a:r>
            <a:endPar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endParaRPr>
          </a:p>
        </p:txBody>
      </p:sp>
      <p:pic>
        <p:nvPicPr>
          <p:cNvPr id="7" name="图片 6" descr="资源 14"/>
          <p:cNvPicPr>
            <a:picLocks noChangeAspect="1"/>
          </p:cNvPicPr>
          <p:nvPr/>
        </p:nvPicPr>
        <p:blipFill>
          <a:blip r:embed="rId4"/>
          <a:stretch>
            <a:fillRect/>
          </a:stretch>
        </p:blipFill>
        <p:spPr>
          <a:xfrm>
            <a:off x="7714615" y="2771775"/>
            <a:ext cx="3704590" cy="3964940"/>
          </a:xfrm>
          <a:prstGeom prst="rect">
            <a:avLst/>
          </a:prstGeom>
        </p:spPr>
      </p:pic>
      <p:pic>
        <p:nvPicPr>
          <p:cNvPr id="5" name="图片 4" descr="资源 25"/>
          <p:cNvPicPr>
            <a:picLocks noChangeAspect="1"/>
          </p:cNvPicPr>
          <p:nvPr/>
        </p:nvPicPr>
        <p:blipFill>
          <a:blip r:embed="rId5"/>
          <a:stretch>
            <a:fillRect/>
          </a:stretch>
        </p:blipFill>
        <p:spPr>
          <a:xfrm>
            <a:off x="10306050" y="1000760"/>
            <a:ext cx="2347595" cy="23526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nodeType="afterGroup">
                            <p:stCondLst>
                              <p:cond delay="500"/>
                            </p:stCondLst>
                            <p:childTnLst>
                              <p:par>
                                <p:cTn id="9" presetID="42" presetClass="entr" presetSubtype="0" dur="1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9" presetClass="entr" presetSubtype="0" dur="50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par>
                          <p:cTn id="18" fill="hold" nodeType="afterGroup">
                            <p:stCondLst>
                              <p:cond delay="2000"/>
                            </p:stCondLst>
                            <p:childTnLst>
                              <p:par>
                                <p:cTn id="19" presetID="53" presetClass="entr" presetSubtype="16" dur="5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31" presetClass="entr" presetSubtype="0" dur="100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P spid="15"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什么是注意缺陷与多动障碍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grpSp>
        <p:nvGrpSpPr>
          <p:cNvPr id="12" name="组合 11"/>
          <p:cNvGrpSpPr/>
          <p:nvPr/>
        </p:nvGrpSpPr>
        <p:grpSpPr>
          <a:xfrm>
            <a:off x="1217930" y="1383665"/>
            <a:ext cx="10109200" cy="1973580"/>
            <a:chOff x="1918" y="2179"/>
            <a:chExt cx="15920" cy="3108"/>
          </a:xfrm>
        </p:grpSpPr>
        <p:sp>
          <p:nvSpPr>
            <p:cNvPr id="31" name="矩形: 圆角 30"/>
            <p:cNvSpPr/>
            <p:nvPr>
              <p:custDataLst>
                <p:tags r:id="rId2"/>
              </p:custDataLst>
            </p:nvPr>
          </p:nvSpPr>
          <p:spPr>
            <a:xfrm>
              <a:off x="1918" y="2179"/>
              <a:ext cx="15921" cy="3108"/>
            </a:xfrm>
            <a:prstGeom prst="roundRect">
              <a:avLst>
                <a:gd name="adj" fmla="val 5263"/>
              </a:avLst>
            </a:prstGeom>
            <a:solidFill>
              <a:schemeClr val="bg1"/>
            </a:solidFill>
            <a:ln>
              <a:solidFill>
                <a:srgbClr val="C84B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4" name="文本框 3"/>
            <p:cNvSpPr txBox="1"/>
            <p:nvPr/>
          </p:nvSpPr>
          <p:spPr>
            <a:xfrm>
              <a:off x="2305" y="2449"/>
              <a:ext cx="15212" cy="261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sz="2400" b="1">
                  <a:solidFill>
                    <a:srgbClr val="C84B6D"/>
                  </a:solidFill>
                  <a:latin typeface="阿里巴巴普惠体" panose="00020600040101010101" charset="-122"/>
                  <a:ea typeface="阿里巴巴普惠体" panose="00020600040101010101" charset="-122"/>
                  <a:sym typeface="+mn-ea"/>
                </a:rPr>
                <a:t>注意缺陷与多动障碍</a:t>
              </a: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 (Attention deficit and hyperactivity disorder， ADHD)俗称多动症，指发生于儿童时期，与同龄儿童相比，以明显注意集中困难、注意持续时间短暂、活动过度或冲动为主要特征的一组综合征。</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grpSp>
      <p:grpSp>
        <p:nvGrpSpPr>
          <p:cNvPr id="13" name="组合 12"/>
          <p:cNvGrpSpPr/>
          <p:nvPr/>
        </p:nvGrpSpPr>
        <p:grpSpPr>
          <a:xfrm>
            <a:off x="1217930" y="3707765"/>
            <a:ext cx="5119370" cy="1973580"/>
            <a:chOff x="1918" y="5839"/>
            <a:chExt cx="8062" cy="3108"/>
          </a:xfrm>
        </p:grpSpPr>
        <p:sp>
          <p:nvSpPr>
            <p:cNvPr id="3" name="矩形: 圆角 30"/>
            <p:cNvSpPr/>
            <p:nvPr>
              <p:custDataLst>
                <p:tags r:id="rId3"/>
              </p:custDataLst>
            </p:nvPr>
          </p:nvSpPr>
          <p:spPr>
            <a:xfrm>
              <a:off x="1918" y="5839"/>
              <a:ext cx="8062" cy="3108"/>
            </a:xfrm>
            <a:prstGeom prst="roundRect">
              <a:avLst>
                <a:gd name="adj" fmla="val 5263"/>
              </a:avLst>
            </a:prstGeom>
            <a:solidFill>
              <a:schemeClr val="bg1"/>
            </a:solidFill>
            <a:ln>
              <a:solidFill>
                <a:srgbClr val="C84B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6" name="文本框 5"/>
            <p:cNvSpPr txBox="1"/>
            <p:nvPr/>
          </p:nvSpPr>
          <p:spPr>
            <a:xfrm>
              <a:off x="2754" y="6444"/>
              <a:ext cx="6389" cy="1843"/>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多动症是在儿童中较为常见的一种障碍，其患病率一般报道为3%-5%，男女比例为4:1。</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grpSp>
      <p:pic>
        <p:nvPicPr>
          <p:cNvPr id="7" name="图片 6" descr="51miz-E1303950-74799153"/>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6749415" y="3346450"/>
            <a:ext cx="3784600" cy="283845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dur="1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53" presetClass="entr" presetSubtype="16" dur="50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2" name="组合 11"/>
          <p:cNvGrpSpPr/>
          <p:nvPr/>
        </p:nvGrpSpPr>
        <p:grpSpPr>
          <a:xfrm>
            <a:off x="1217930" y="2813685"/>
            <a:ext cx="3366770" cy="2620010"/>
            <a:chOff x="1918" y="4431"/>
            <a:chExt cx="5302" cy="4126"/>
          </a:xfrm>
        </p:grpSpPr>
        <p:sp>
          <p:nvSpPr>
            <p:cNvPr id="5" name="矩形: 圆角 30"/>
            <p:cNvSpPr/>
            <p:nvPr>
              <p:custDataLst>
                <p:tags r:id="rId2"/>
              </p:custDataLst>
            </p:nvPr>
          </p:nvSpPr>
          <p:spPr>
            <a:xfrm>
              <a:off x="1918" y="4431"/>
              <a:ext cx="5302" cy="4126"/>
            </a:xfrm>
            <a:prstGeom prst="roundRect">
              <a:avLst>
                <a:gd name="adj" fmla="val 5263"/>
              </a:avLst>
            </a:prstGeom>
            <a:solidFill>
              <a:schemeClr val="bg1"/>
            </a:solidFill>
            <a:ln>
              <a:solidFill>
                <a:srgbClr val="C84B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8" name="文本框 7"/>
            <p:cNvSpPr txBox="1"/>
            <p:nvPr/>
          </p:nvSpPr>
          <p:spPr>
            <a:xfrm>
              <a:off x="2255" y="5006"/>
              <a:ext cx="4528" cy="297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ADHD患者往往表现读写困难、发展性协调困难甚至自闭等症状，严重者还伴有睡眠障碍、忧郁症、抽搐等问题。</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grpSp>
      <p:grpSp>
        <p:nvGrpSpPr>
          <p:cNvPr id="13" name="组合 12"/>
          <p:cNvGrpSpPr/>
          <p:nvPr/>
        </p:nvGrpSpPr>
        <p:grpSpPr>
          <a:xfrm>
            <a:off x="7795260" y="2813685"/>
            <a:ext cx="3366770" cy="2620010"/>
            <a:chOff x="12276" y="4431"/>
            <a:chExt cx="5302" cy="4126"/>
          </a:xfrm>
        </p:grpSpPr>
        <p:sp>
          <p:nvSpPr>
            <p:cNvPr id="7" name="矩形: 圆角 30"/>
            <p:cNvSpPr/>
            <p:nvPr>
              <p:custDataLst>
                <p:tags r:id="rId3"/>
              </p:custDataLst>
            </p:nvPr>
          </p:nvSpPr>
          <p:spPr>
            <a:xfrm>
              <a:off x="12276" y="4431"/>
              <a:ext cx="5302" cy="4126"/>
            </a:xfrm>
            <a:prstGeom prst="roundRect">
              <a:avLst>
                <a:gd name="adj" fmla="val 5263"/>
              </a:avLst>
            </a:prstGeom>
            <a:solidFill>
              <a:schemeClr val="bg1"/>
            </a:solidFill>
            <a:ln>
              <a:solidFill>
                <a:srgbClr val="C84B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10" name="文本框 9"/>
            <p:cNvSpPr txBox="1"/>
            <p:nvPr/>
          </p:nvSpPr>
          <p:spPr>
            <a:xfrm>
              <a:off x="12601" y="5006"/>
              <a:ext cx="4652" cy="297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患者如果得不到及时的诊断和治疗，病情逐渐加重，不仅会影响自身学习生活，而且还会给家庭、学校和社会带来沉重的负担。</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grpSp>
      <p:sp>
        <p:nvSpPr>
          <p:cNvPr id="3" name="文本框 2"/>
          <p:cNvSpPr txBox="1"/>
          <p:nvPr>
            <p:custDataLst>
              <p:tags r:id="rId4"/>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什么是注意缺陷与多动障碍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grpSp>
        <p:nvGrpSpPr>
          <p:cNvPr id="11" name="组合 10"/>
          <p:cNvGrpSpPr/>
          <p:nvPr/>
        </p:nvGrpSpPr>
        <p:grpSpPr>
          <a:xfrm>
            <a:off x="1139825" y="1402080"/>
            <a:ext cx="9757410" cy="810260"/>
            <a:chOff x="1795" y="2208"/>
            <a:chExt cx="15366" cy="1276"/>
          </a:xfrm>
        </p:grpSpPr>
        <p:sp>
          <p:nvSpPr>
            <p:cNvPr id="6" name="文本框 5"/>
            <p:cNvSpPr txBox="1"/>
            <p:nvPr/>
          </p:nvSpPr>
          <p:spPr>
            <a:xfrm>
              <a:off x="4625" y="2208"/>
              <a:ext cx="12537" cy="127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注意力缺陷多动症（简称ADHD）是一类常见的精神疾病，主要表现为多动、注意力不集中和冲动，目前在全球范围内的ADHD发病率大约为3%-6%。</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29" name="矩形: 圆角 28"/>
            <p:cNvSpPr/>
            <p:nvPr>
              <p:custDataLst>
                <p:tags r:id="rId5"/>
              </p:custDataLst>
            </p:nvPr>
          </p:nvSpPr>
          <p:spPr>
            <a:xfrm>
              <a:off x="1795" y="2504"/>
              <a:ext cx="2354" cy="60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疾病简介</a:t>
              </a:r>
              <a:endParaRPr lang="zh-CN" altLang="en-US">
                <a:solidFill>
                  <a:prstClr val="white"/>
                </a:solidFill>
                <a:latin typeface="思源黑体 CN Bold" panose="020b0800000000000000" charset="-122"/>
                <a:ea typeface="思源黑体 CN Bold" panose="020b0800000000000000" charset="-122"/>
              </a:endParaRPr>
            </a:p>
          </p:txBody>
        </p:sp>
      </p:grpSp>
      <p:pic>
        <p:nvPicPr>
          <p:cNvPr id="15" name="图片 14" descr="E-1344084-7AE51B66"/>
          <p:cNvPicPr>
            <a:picLocks noChangeAspect="1"/>
          </p:cNvPicPr>
          <p:nvPr>
            <p:custDataLst>
              <p:tags r:id="rId7"/>
            </p:custDataLst>
          </p:nvPr>
        </p:nvPicPr>
        <p:blipFill>
          <a:blip r:embed="rId6"/>
          <a:stretch>
            <a:fillRect/>
          </a:stretch>
        </p:blipFill>
        <p:spPr>
          <a:xfrm>
            <a:off x="4251325" y="2431415"/>
            <a:ext cx="3543935" cy="35439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p:stCondLst>
                              <p:cond delay="0"/>
                            </p:stCondLst>
                            <p:childTnLst>
                              <p:par>
                                <p:cTn id="19" presetID="42" presetClass="entr" presetSubtype="0" dur="100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000"/>
                            </p:stCondLst>
                            <p:childTnLst>
                              <p:par>
                                <p:cTn id="25" presetID="53" presetClass="entr" presetSubtype="16" dur="50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p:cNvSpPr txBox="1"/>
          <p:nvPr>
            <p:custDataLst>
              <p:tags r:id="rId2"/>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什么是注意缺陷与多动障碍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sp>
        <p:nvSpPr>
          <p:cNvPr id="29" name="矩形: 圆角 28"/>
          <p:cNvSpPr/>
          <p:nvPr>
            <p:custDataLst>
              <p:tags r:id="rId3"/>
            </p:custDataLst>
          </p:nvPr>
        </p:nvSpPr>
        <p:spPr>
          <a:xfrm>
            <a:off x="1139834" y="1347875"/>
            <a:ext cx="1494716" cy="38619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疾病简介</a:t>
            </a:r>
            <a:endParaRPr lang="zh-CN" altLang="en-US">
              <a:solidFill>
                <a:prstClr val="white"/>
              </a:solidFill>
              <a:latin typeface="思源黑体 CN Bold" panose="020b0800000000000000" charset="-122"/>
              <a:ea typeface="思源黑体 CN Bold" panose="020b0800000000000000" charset="-122"/>
            </a:endParaRPr>
          </a:p>
        </p:txBody>
      </p:sp>
      <p:grpSp>
        <p:nvGrpSpPr>
          <p:cNvPr id="16" name="组合 15"/>
          <p:cNvGrpSpPr/>
          <p:nvPr/>
        </p:nvGrpSpPr>
        <p:grpSpPr>
          <a:xfrm>
            <a:off x="5002530" y="1348105"/>
            <a:ext cx="5829300" cy="4161790"/>
            <a:chOff x="1506" y="2370"/>
            <a:chExt cx="9180" cy="6554"/>
          </a:xfrm>
        </p:grpSpPr>
        <p:sp>
          <p:nvSpPr>
            <p:cNvPr id="7" name="矩形: 圆角 1"/>
            <p:cNvSpPr/>
            <p:nvPr>
              <p:custDataLst>
                <p:tags r:id="rId4"/>
              </p:custDataLst>
            </p:nvPr>
          </p:nvSpPr>
          <p:spPr>
            <a:xfrm>
              <a:off x="2508" y="2370"/>
              <a:ext cx="8178" cy="2780"/>
            </a:xfrm>
            <a:prstGeom prst="roundRect">
              <a:avLst>
                <a:gd name="adj" fmla="val 6258"/>
              </a:avLst>
            </a:prstGeom>
            <a:noFill/>
            <a:ln w="38100" cap="rnd">
              <a:solidFill>
                <a:srgbClr val="C84B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latin typeface="思源黑体 CN Light" panose="020b0300000000000000" charset="-122"/>
                <a:ea typeface="思源黑体 CN Light" panose="020b0300000000000000" charset="-122"/>
                <a:cs typeface="阿里巴巴普惠体" panose="00020600040101010101" charset="-122"/>
              </a:endParaRPr>
            </a:p>
          </p:txBody>
        </p:sp>
        <p:sp>
          <p:nvSpPr>
            <p:cNvPr id="8" name="椭圆 7"/>
            <p:cNvSpPr/>
            <p:nvPr>
              <p:custDataLst>
                <p:tags r:id="rId5"/>
              </p:custDataLst>
            </p:nvPr>
          </p:nvSpPr>
          <p:spPr>
            <a:xfrm>
              <a:off x="1506" y="2781"/>
              <a:ext cx="1958" cy="1958"/>
            </a:xfrm>
            <a:prstGeom prst="ellipse">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Bold" panose="020b0800000000000000" charset="-122"/>
              </a:endParaRPr>
            </a:p>
          </p:txBody>
        </p:sp>
        <p:sp>
          <p:nvSpPr>
            <p:cNvPr id="13" name="1"/>
            <p:cNvSpPr>
              <a:spLocks noChangeAspect="1"/>
            </p:cNvSpPr>
            <p:nvPr>
              <p:custDataLst>
                <p:tags r:id="rId6"/>
              </p:custDataLst>
            </p:nvPr>
          </p:nvSpPr>
          <p:spPr bwMode="auto">
            <a:xfrm>
              <a:off x="2098" y="3431"/>
              <a:ext cx="773" cy="659"/>
            </a:xfrm>
            <a:custGeom>
              <a:gdLst>
                <a:gd name="connsiteX0" fmla="*/ 238084 w 457196"/>
                <a:gd name="connsiteY0" fmla="*/ 370546 h 389584"/>
                <a:gd name="connsiteX1" fmla="*/ 313333 w 457196"/>
                <a:gd name="connsiteY1" fmla="*/ 370546 h 389584"/>
                <a:gd name="connsiteX2" fmla="*/ 322870 w 457196"/>
                <a:gd name="connsiteY2" fmla="*/ 380044 h 389584"/>
                <a:gd name="connsiteX3" fmla="*/ 313333 w 457196"/>
                <a:gd name="connsiteY3" fmla="*/ 389584 h 389584"/>
                <a:gd name="connsiteX4" fmla="*/ 228554 w 457196"/>
                <a:gd name="connsiteY4" fmla="*/ 389584 h 389584"/>
                <a:gd name="connsiteX5" fmla="*/ 238084 w 457196"/>
                <a:gd name="connsiteY5" fmla="*/ 380044 h 389584"/>
                <a:gd name="connsiteX6" fmla="*/ 142875 w 457196"/>
                <a:gd name="connsiteY6" fmla="*/ 370546 h 389584"/>
                <a:gd name="connsiteX7" fmla="*/ 219023 w 457196"/>
                <a:gd name="connsiteY7" fmla="*/ 370546 h 389584"/>
                <a:gd name="connsiteX8" fmla="*/ 219023 w 457196"/>
                <a:gd name="connsiteY8" fmla="*/ 380044 h 389584"/>
                <a:gd name="connsiteX9" fmla="*/ 228554 w 457196"/>
                <a:gd name="connsiteY9" fmla="*/ 389584 h 389584"/>
                <a:gd name="connsiteX10" fmla="*/ 142875 w 457196"/>
                <a:gd name="connsiteY10" fmla="*/ 389584 h 389584"/>
                <a:gd name="connsiteX11" fmla="*/ 133338 w 457196"/>
                <a:gd name="connsiteY11" fmla="*/ 380044 h 389584"/>
                <a:gd name="connsiteX12" fmla="*/ 142875 w 457196"/>
                <a:gd name="connsiteY12" fmla="*/ 370546 h 389584"/>
                <a:gd name="connsiteX13" fmla="*/ 219023 w 457196"/>
                <a:gd name="connsiteY13" fmla="*/ 313340 h 389584"/>
                <a:gd name="connsiteX14" fmla="*/ 238084 w 457196"/>
                <a:gd name="connsiteY14" fmla="*/ 313340 h 389584"/>
                <a:gd name="connsiteX15" fmla="*/ 238084 w 457196"/>
                <a:gd name="connsiteY15" fmla="*/ 370546 h 389584"/>
                <a:gd name="connsiteX16" fmla="*/ 219023 w 457196"/>
                <a:gd name="connsiteY16" fmla="*/ 370546 h 389584"/>
                <a:gd name="connsiteX17" fmla="*/ 215206 w 457196"/>
                <a:gd name="connsiteY17" fmla="*/ 233479 h 389584"/>
                <a:gd name="connsiteX18" fmla="*/ 228554 w 457196"/>
                <a:gd name="connsiteY18" fmla="*/ 236196 h 389584"/>
                <a:gd name="connsiteX19" fmla="*/ 240946 w 457196"/>
                <a:gd name="connsiteY19" fmla="*/ 233673 h 389584"/>
                <a:gd name="connsiteX20" fmla="*/ 250482 w 457196"/>
                <a:gd name="connsiteY20" fmla="*/ 247601 h 389584"/>
                <a:gd name="connsiteX21" fmla="*/ 258077 w 457196"/>
                <a:gd name="connsiteY21" fmla="*/ 251391 h 389584"/>
                <a:gd name="connsiteX22" fmla="*/ 198091 w 457196"/>
                <a:gd name="connsiteY22" fmla="*/ 251391 h 389584"/>
                <a:gd name="connsiteX23" fmla="*/ 205687 w 457196"/>
                <a:gd name="connsiteY23" fmla="*/ 246653 h 389584"/>
                <a:gd name="connsiteX24" fmla="*/ 263631 w 457196"/>
                <a:gd name="connsiteY24" fmla="*/ 232362 h 389584"/>
                <a:gd name="connsiteX25" fmla="*/ 287613 w 457196"/>
                <a:gd name="connsiteY25" fmla="*/ 232362 h 389584"/>
                <a:gd name="connsiteX26" fmla="*/ 297155 w 457196"/>
                <a:gd name="connsiteY26" fmla="*/ 241855 h 389584"/>
                <a:gd name="connsiteX27" fmla="*/ 287613 w 457196"/>
                <a:gd name="connsiteY27" fmla="*/ 251391 h 389584"/>
                <a:gd name="connsiteX28" fmla="*/ 258077 w 457196"/>
                <a:gd name="connsiteY28" fmla="*/ 251391 h 389584"/>
                <a:gd name="connsiteX29" fmla="*/ 263817 w 457196"/>
                <a:gd name="connsiteY29" fmla="*/ 248549 h 389584"/>
                <a:gd name="connsiteX30" fmla="*/ 265716 w 457196"/>
                <a:gd name="connsiteY30" fmla="*/ 235239 h 389584"/>
                <a:gd name="connsiteX31" fmla="*/ 240048 w 457196"/>
                <a:gd name="connsiteY31" fmla="*/ 232362 h 389584"/>
                <a:gd name="connsiteX32" fmla="*/ 247388 w 457196"/>
                <a:gd name="connsiteY32" fmla="*/ 232362 h 389584"/>
                <a:gd name="connsiteX33" fmla="*/ 240946 w 457196"/>
                <a:gd name="connsiteY33" fmla="*/ 233673 h 389584"/>
                <a:gd name="connsiteX34" fmla="*/ 209720 w 457196"/>
                <a:gd name="connsiteY34" fmla="*/ 232362 h 389584"/>
                <a:gd name="connsiteX35" fmla="*/ 216013 w 457196"/>
                <a:gd name="connsiteY35" fmla="*/ 232362 h 389584"/>
                <a:gd name="connsiteX36" fmla="*/ 215206 w 457196"/>
                <a:gd name="connsiteY36" fmla="*/ 233479 h 389584"/>
                <a:gd name="connsiteX37" fmla="*/ 171381 w 457196"/>
                <a:gd name="connsiteY37" fmla="*/ 232362 h 389584"/>
                <a:gd name="connsiteX38" fmla="*/ 192275 w 457196"/>
                <a:gd name="connsiteY38" fmla="*/ 232362 h 389584"/>
                <a:gd name="connsiteX39" fmla="*/ 189504 w 457196"/>
                <a:gd name="connsiteY39" fmla="*/ 236187 h 389584"/>
                <a:gd name="connsiteX40" fmla="*/ 192352 w 457196"/>
                <a:gd name="connsiteY40" fmla="*/ 249496 h 389584"/>
                <a:gd name="connsiteX41" fmla="*/ 198091 w 457196"/>
                <a:gd name="connsiteY41" fmla="*/ 251391 h 389584"/>
                <a:gd name="connsiteX42" fmla="*/ 171381 w 457196"/>
                <a:gd name="connsiteY42" fmla="*/ 251391 h 389584"/>
                <a:gd name="connsiteX43" fmla="*/ 161839 w 457196"/>
                <a:gd name="connsiteY43" fmla="*/ 241855 h 389584"/>
                <a:gd name="connsiteX44" fmla="*/ 171381 w 457196"/>
                <a:gd name="connsiteY44" fmla="*/ 232362 h 389584"/>
                <a:gd name="connsiteX45" fmla="*/ 261544 w 457196"/>
                <a:gd name="connsiteY45" fmla="*/ 229480 h 389584"/>
                <a:gd name="connsiteX46" fmla="*/ 263631 w 457196"/>
                <a:gd name="connsiteY46" fmla="*/ 232362 h 389584"/>
                <a:gd name="connsiteX47" fmla="*/ 247388 w 457196"/>
                <a:gd name="connsiteY47" fmla="*/ 232362 h 389584"/>
                <a:gd name="connsiteX48" fmla="*/ 194517 w 457196"/>
                <a:gd name="connsiteY48" fmla="*/ 229266 h 389584"/>
                <a:gd name="connsiteX49" fmla="*/ 209720 w 457196"/>
                <a:gd name="connsiteY49" fmla="*/ 232362 h 389584"/>
                <a:gd name="connsiteX50" fmla="*/ 192275 w 457196"/>
                <a:gd name="connsiteY50" fmla="*/ 232362 h 389584"/>
                <a:gd name="connsiteX51" fmla="*/ 228579 w 457196"/>
                <a:gd name="connsiteY51" fmla="*/ 123788 h 389584"/>
                <a:gd name="connsiteX52" fmla="*/ 211447 w 457196"/>
                <a:gd name="connsiteY52" fmla="*/ 140926 h 389584"/>
                <a:gd name="connsiteX53" fmla="*/ 228579 w 457196"/>
                <a:gd name="connsiteY53" fmla="*/ 158064 h 389584"/>
                <a:gd name="connsiteX54" fmla="*/ 245711 w 457196"/>
                <a:gd name="connsiteY54" fmla="*/ 140926 h 389584"/>
                <a:gd name="connsiteX55" fmla="*/ 228579 w 457196"/>
                <a:gd name="connsiteY55" fmla="*/ 123788 h 389584"/>
                <a:gd name="connsiteX56" fmla="*/ 228579 w 457196"/>
                <a:gd name="connsiteY56" fmla="*/ 103757 h 389584"/>
                <a:gd name="connsiteX57" fmla="*/ 265734 w 457196"/>
                <a:gd name="connsiteY57" fmla="*/ 140926 h 389584"/>
                <a:gd name="connsiteX58" fmla="*/ 228579 w 457196"/>
                <a:gd name="connsiteY58" fmla="*/ 178095 h 389584"/>
                <a:gd name="connsiteX59" fmla="*/ 191423 w 457196"/>
                <a:gd name="connsiteY59" fmla="*/ 140926 h 389584"/>
                <a:gd name="connsiteX60" fmla="*/ 228579 w 457196"/>
                <a:gd name="connsiteY60" fmla="*/ 103757 h 389584"/>
                <a:gd name="connsiteX61" fmla="*/ 228547 w 457196"/>
                <a:gd name="connsiteY61" fmla="*/ 76157 h 389584"/>
                <a:gd name="connsiteX62" fmla="*/ 222848 w 457196"/>
                <a:gd name="connsiteY62" fmla="*/ 81896 h 389584"/>
                <a:gd name="connsiteX63" fmla="*/ 228547 w 457196"/>
                <a:gd name="connsiteY63" fmla="*/ 87591 h 389584"/>
                <a:gd name="connsiteX64" fmla="*/ 234247 w 457196"/>
                <a:gd name="connsiteY64" fmla="*/ 81896 h 389584"/>
                <a:gd name="connsiteX65" fmla="*/ 228547 w 457196"/>
                <a:gd name="connsiteY65" fmla="*/ 76157 h 389584"/>
                <a:gd name="connsiteX66" fmla="*/ 228547 w 457196"/>
                <a:gd name="connsiteY66" fmla="*/ 67613 h 389584"/>
                <a:gd name="connsiteX67" fmla="*/ 242839 w 457196"/>
                <a:gd name="connsiteY67" fmla="*/ 81896 h 389584"/>
                <a:gd name="connsiteX68" fmla="*/ 228547 w 457196"/>
                <a:gd name="connsiteY68" fmla="*/ 96178 h 389584"/>
                <a:gd name="connsiteX69" fmla="*/ 214256 w 457196"/>
                <a:gd name="connsiteY69" fmla="*/ 81896 h 389584"/>
                <a:gd name="connsiteX70" fmla="*/ 228547 w 457196"/>
                <a:gd name="connsiteY70" fmla="*/ 67613 h 389584"/>
                <a:gd name="connsiteX71" fmla="*/ 228554 w 457196"/>
                <a:gd name="connsiteY71" fmla="*/ 65692 h 389584"/>
                <a:gd name="connsiteX72" fmla="*/ 153316 w 457196"/>
                <a:gd name="connsiteY72" fmla="*/ 140930 h 389584"/>
                <a:gd name="connsiteX73" fmla="*/ 228554 w 457196"/>
                <a:gd name="connsiteY73" fmla="*/ 216211 h 389584"/>
                <a:gd name="connsiteX74" fmla="*/ 303834 w 457196"/>
                <a:gd name="connsiteY74" fmla="*/ 140930 h 389584"/>
                <a:gd name="connsiteX75" fmla="*/ 228554 w 457196"/>
                <a:gd name="connsiteY75" fmla="*/ 65692 h 389584"/>
                <a:gd name="connsiteX76" fmla="*/ 228554 w 457196"/>
                <a:gd name="connsiteY76" fmla="*/ 47563 h 389584"/>
                <a:gd name="connsiteX77" fmla="*/ 322870 w 457196"/>
                <a:gd name="connsiteY77" fmla="*/ 141879 h 389584"/>
                <a:gd name="connsiteX78" fmla="*/ 265398 w 457196"/>
                <a:gd name="connsiteY78" fmla="*/ 228695 h 389584"/>
                <a:gd name="connsiteX79" fmla="*/ 261544 w 457196"/>
                <a:gd name="connsiteY79" fmla="*/ 229480 h 389584"/>
                <a:gd name="connsiteX80" fmla="*/ 253330 w 457196"/>
                <a:gd name="connsiteY80" fmla="*/ 218140 h 389584"/>
                <a:gd name="connsiteX81" fmla="*/ 239995 w 457196"/>
                <a:gd name="connsiteY81" fmla="*/ 216245 h 389584"/>
                <a:gd name="connsiteX82" fmla="*/ 238097 w 457196"/>
                <a:gd name="connsiteY82" fmla="*/ 229511 h 389584"/>
                <a:gd name="connsiteX83" fmla="*/ 240048 w 457196"/>
                <a:gd name="connsiteY83" fmla="*/ 232362 h 389584"/>
                <a:gd name="connsiteX84" fmla="*/ 216013 w 457196"/>
                <a:gd name="connsiteY84" fmla="*/ 232362 h 389584"/>
                <a:gd name="connsiteX85" fmla="*/ 218072 w 457196"/>
                <a:gd name="connsiteY85" fmla="*/ 229511 h 389584"/>
                <a:gd name="connsiteX86" fmla="*/ 215224 w 457196"/>
                <a:gd name="connsiteY86" fmla="*/ 216245 h 389584"/>
                <a:gd name="connsiteX87" fmla="*/ 201889 w 457196"/>
                <a:gd name="connsiteY87" fmla="*/ 219088 h 389584"/>
                <a:gd name="connsiteX88" fmla="*/ 194517 w 457196"/>
                <a:gd name="connsiteY88" fmla="*/ 229266 h 389584"/>
                <a:gd name="connsiteX89" fmla="*/ 191709 w 457196"/>
                <a:gd name="connsiteY89" fmla="*/ 228695 h 389584"/>
                <a:gd name="connsiteX90" fmla="*/ 134237 w 457196"/>
                <a:gd name="connsiteY90" fmla="*/ 141879 h 389584"/>
                <a:gd name="connsiteX91" fmla="*/ 228554 w 457196"/>
                <a:gd name="connsiteY91" fmla="*/ 47563 h 389584"/>
                <a:gd name="connsiteX92" fmla="*/ 19033 w 457196"/>
                <a:gd name="connsiteY92" fmla="*/ 19031 h 389584"/>
                <a:gd name="connsiteX93" fmla="*/ 19033 w 457196"/>
                <a:gd name="connsiteY93" fmla="*/ 294266 h 389584"/>
                <a:gd name="connsiteX94" fmla="*/ 438119 w 457196"/>
                <a:gd name="connsiteY94" fmla="*/ 294266 h 389584"/>
                <a:gd name="connsiteX95" fmla="*/ 438119 w 457196"/>
                <a:gd name="connsiteY95" fmla="*/ 19031 h 389584"/>
                <a:gd name="connsiteX96" fmla="*/ 9495 w 457196"/>
                <a:gd name="connsiteY96" fmla="*/ 0 h 389584"/>
                <a:gd name="connsiteX97" fmla="*/ 447658 w 457196"/>
                <a:gd name="connsiteY97" fmla="*/ 0 h 389584"/>
                <a:gd name="connsiteX98" fmla="*/ 457196 w 457196"/>
                <a:gd name="connsiteY98" fmla="*/ 9537 h 389584"/>
                <a:gd name="connsiteX99" fmla="*/ 457196 w 457196"/>
                <a:gd name="connsiteY99" fmla="*/ 303803 h 389584"/>
                <a:gd name="connsiteX100" fmla="*/ 447658 w 457196"/>
                <a:gd name="connsiteY100" fmla="*/ 313340 h 389584"/>
                <a:gd name="connsiteX101" fmla="*/ 238084 w 457196"/>
                <a:gd name="connsiteY101" fmla="*/ 313340 h 389584"/>
                <a:gd name="connsiteX102" fmla="*/ 238084 w 457196"/>
                <a:gd name="connsiteY102" fmla="*/ 306697 h 389584"/>
                <a:gd name="connsiteX103" fmla="*/ 228554 w 457196"/>
                <a:gd name="connsiteY103" fmla="*/ 297156 h 389584"/>
                <a:gd name="connsiteX104" fmla="*/ 219023 w 457196"/>
                <a:gd name="connsiteY104" fmla="*/ 306697 h 389584"/>
                <a:gd name="connsiteX105" fmla="*/ 219023 w 457196"/>
                <a:gd name="connsiteY105" fmla="*/ 313340 h 389584"/>
                <a:gd name="connsiteX106" fmla="*/ 9495 w 457196"/>
                <a:gd name="connsiteY106" fmla="*/ 313340 h 389584"/>
                <a:gd name="connsiteX107" fmla="*/ 0 w 457196"/>
                <a:gd name="connsiteY107" fmla="*/ 303803 h 389584"/>
                <a:gd name="connsiteX108" fmla="*/ 0 w 457196"/>
                <a:gd name="connsiteY108" fmla="*/ 9537 h 389584"/>
                <a:gd name="connsiteX109" fmla="*/ 9495 w 457196"/>
                <a:gd name="connsiteY109" fmla="*/ 0 h 38958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57196" h="389584">
                  <a:moveTo>
                    <a:pt x="238084" y="370546"/>
                  </a:moveTo>
                  <a:lnTo>
                    <a:pt x="313333" y="370546"/>
                  </a:lnTo>
                  <a:cubicBezTo>
                    <a:pt x="319073" y="370546"/>
                    <a:pt x="322870" y="375295"/>
                    <a:pt x="322870" y="380044"/>
                  </a:cubicBezTo>
                  <a:cubicBezTo>
                    <a:pt x="322870" y="384836"/>
                    <a:pt x="319073" y="389584"/>
                    <a:pt x="313333" y="389584"/>
                  </a:cubicBezTo>
                  <a:lnTo>
                    <a:pt x="228554" y="389584"/>
                  </a:lnTo>
                  <a:cubicBezTo>
                    <a:pt x="234246" y="389584"/>
                    <a:pt x="238084" y="384835"/>
                    <a:pt x="238084" y="380044"/>
                  </a:cubicBezTo>
                  <a:close/>
                  <a:moveTo>
                    <a:pt x="142875" y="370546"/>
                  </a:moveTo>
                  <a:lnTo>
                    <a:pt x="219023" y="370546"/>
                  </a:lnTo>
                  <a:lnTo>
                    <a:pt x="219023" y="380044"/>
                  </a:lnTo>
                  <a:cubicBezTo>
                    <a:pt x="219023" y="384835"/>
                    <a:pt x="222861" y="389584"/>
                    <a:pt x="228554" y="389584"/>
                  </a:cubicBezTo>
                  <a:lnTo>
                    <a:pt x="142875" y="389584"/>
                  </a:lnTo>
                  <a:cubicBezTo>
                    <a:pt x="137135" y="389584"/>
                    <a:pt x="133338" y="384836"/>
                    <a:pt x="133338" y="380044"/>
                  </a:cubicBezTo>
                  <a:cubicBezTo>
                    <a:pt x="133338" y="375295"/>
                    <a:pt x="138128" y="370546"/>
                    <a:pt x="142875" y="370546"/>
                  </a:cubicBezTo>
                  <a:close/>
                  <a:moveTo>
                    <a:pt x="219023" y="313340"/>
                  </a:moveTo>
                  <a:lnTo>
                    <a:pt x="238084" y="313340"/>
                  </a:lnTo>
                  <a:lnTo>
                    <a:pt x="238084" y="370546"/>
                  </a:lnTo>
                  <a:lnTo>
                    <a:pt x="219023" y="370546"/>
                  </a:lnTo>
                  <a:close/>
                  <a:moveTo>
                    <a:pt x="215206" y="233479"/>
                  </a:moveTo>
                  <a:lnTo>
                    <a:pt x="228554" y="236196"/>
                  </a:lnTo>
                  <a:lnTo>
                    <a:pt x="240946" y="233673"/>
                  </a:lnTo>
                  <a:lnTo>
                    <a:pt x="250482" y="247601"/>
                  </a:lnTo>
                  <a:cubicBezTo>
                    <a:pt x="252381" y="250444"/>
                    <a:pt x="255229" y="251391"/>
                    <a:pt x="258077" y="251391"/>
                  </a:cubicBezTo>
                  <a:lnTo>
                    <a:pt x="198091" y="251391"/>
                  </a:lnTo>
                  <a:cubicBezTo>
                    <a:pt x="200940" y="251391"/>
                    <a:pt x="203788" y="249496"/>
                    <a:pt x="205687" y="246653"/>
                  </a:cubicBezTo>
                  <a:close/>
                  <a:moveTo>
                    <a:pt x="263631" y="232362"/>
                  </a:moveTo>
                  <a:lnTo>
                    <a:pt x="287613" y="232362"/>
                  </a:lnTo>
                  <a:cubicBezTo>
                    <a:pt x="293356" y="232362"/>
                    <a:pt x="297155" y="237108"/>
                    <a:pt x="297155" y="241855"/>
                  </a:cubicBezTo>
                  <a:cubicBezTo>
                    <a:pt x="297155" y="246645"/>
                    <a:pt x="292406" y="251391"/>
                    <a:pt x="287613" y="251391"/>
                  </a:cubicBezTo>
                  <a:lnTo>
                    <a:pt x="258077" y="251391"/>
                  </a:lnTo>
                  <a:cubicBezTo>
                    <a:pt x="260926" y="251391"/>
                    <a:pt x="262868" y="250444"/>
                    <a:pt x="263817" y="248549"/>
                  </a:cubicBezTo>
                  <a:cubicBezTo>
                    <a:pt x="267615" y="245706"/>
                    <a:pt x="268564" y="239977"/>
                    <a:pt x="265716" y="235239"/>
                  </a:cubicBezTo>
                  <a:close/>
                  <a:moveTo>
                    <a:pt x="240048" y="232362"/>
                  </a:moveTo>
                  <a:lnTo>
                    <a:pt x="247388" y="232362"/>
                  </a:lnTo>
                  <a:lnTo>
                    <a:pt x="240946" y="233673"/>
                  </a:lnTo>
                  <a:close/>
                  <a:moveTo>
                    <a:pt x="209720" y="232362"/>
                  </a:moveTo>
                  <a:lnTo>
                    <a:pt x="216013" y="232362"/>
                  </a:lnTo>
                  <a:lnTo>
                    <a:pt x="215206" y="233479"/>
                  </a:lnTo>
                  <a:close/>
                  <a:moveTo>
                    <a:pt x="171381" y="232362"/>
                  </a:moveTo>
                  <a:lnTo>
                    <a:pt x="192275" y="232362"/>
                  </a:lnTo>
                  <a:lnTo>
                    <a:pt x="189504" y="236187"/>
                  </a:lnTo>
                  <a:cubicBezTo>
                    <a:pt x="186655" y="239977"/>
                    <a:pt x="187605" y="246653"/>
                    <a:pt x="192352" y="249496"/>
                  </a:cubicBezTo>
                  <a:cubicBezTo>
                    <a:pt x="194294" y="250444"/>
                    <a:pt x="196193" y="251391"/>
                    <a:pt x="198091" y="251391"/>
                  </a:cubicBezTo>
                  <a:lnTo>
                    <a:pt x="171381" y="251391"/>
                  </a:lnTo>
                  <a:cubicBezTo>
                    <a:pt x="165681" y="251391"/>
                    <a:pt x="161839" y="246645"/>
                    <a:pt x="161839" y="241855"/>
                  </a:cubicBezTo>
                  <a:cubicBezTo>
                    <a:pt x="161839" y="237108"/>
                    <a:pt x="166631" y="232362"/>
                    <a:pt x="171381" y="232362"/>
                  </a:cubicBezTo>
                  <a:close/>
                  <a:moveTo>
                    <a:pt x="261544" y="229480"/>
                  </a:moveTo>
                  <a:lnTo>
                    <a:pt x="263631" y="232362"/>
                  </a:lnTo>
                  <a:lnTo>
                    <a:pt x="247388" y="232362"/>
                  </a:lnTo>
                  <a:close/>
                  <a:moveTo>
                    <a:pt x="194517" y="229266"/>
                  </a:moveTo>
                  <a:lnTo>
                    <a:pt x="209720" y="232362"/>
                  </a:lnTo>
                  <a:lnTo>
                    <a:pt x="192275" y="232362"/>
                  </a:lnTo>
                  <a:close/>
                  <a:moveTo>
                    <a:pt x="228579" y="123788"/>
                  </a:moveTo>
                  <a:cubicBezTo>
                    <a:pt x="219042" y="123788"/>
                    <a:pt x="211447" y="131385"/>
                    <a:pt x="211447" y="140926"/>
                  </a:cubicBezTo>
                  <a:cubicBezTo>
                    <a:pt x="211447" y="150466"/>
                    <a:pt x="219042" y="158064"/>
                    <a:pt x="228579" y="158064"/>
                  </a:cubicBezTo>
                  <a:cubicBezTo>
                    <a:pt x="238116" y="158064"/>
                    <a:pt x="245711" y="150466"/>
                    <a:pt x="245711" y="140926"/>
                  </a:cubicBezTo>
                  <a:cubicBezTo>
                    <a:pt x="245711" y="131385"/>
                    <a:pt x="238116" y="123788"/>
                    <a:pt x="228579" y="123788"/>
                  </a:cubicBezTo>
                  <a:close/>
                  <a:moveTo>
                    <a:pt x="228579" y="103757"/>
                  </a:moveTo>
                  <a:cubicBezTo>
                    <a:pt x="249552" y="103757"/>
                    <a:pt x="265734" y="119989"/>
                    <a:pt x="265734" y="140926"/>
                  </a:cubicBezTo>
                  <a:cubicBezTo>
                    <a:pt x="265734" y="160957"/>
                    <a:pt x="248602" y="178095"/>
                    <a:pt x="228579" y="178095"/>
                  </a:cubicBezTo>
                  <a:cubicBezTo>
                    <a:pt x="208599" y="178095"/>
                    <a:pt x="191423" y="161906"/>
                    <a:pt x="191423" y="140926"/>
                  </a:cubicBezTo>
                  <a:cubicBezTo>
                    <a:pt x="191423" y="120938"/>
                    <a:pt x="207649" y="103757"/>
                    <a:pt x="228579" y="103757"/>
                  </a:cubicBezTo>
                  <a:close/>
                  <a:moveTo>
                    <a:pt x="228547" y="76157"/>
                  </a:moveTo>
                  <a:cubicBezTo>
                    <a:pt x="225698" y="76157"/>
                    <a:pt x="222848" y="79048"/>
                    <a:pt x="222848" y="81896"/>
                  </a:cubicBezTo>
                  <a:cubicBezTo>
                    <a:pt x="222848" y="84744"/>
                    <a:pt x="225698" y="87591"/>
                    <a:pt x="228547" y="87591"/>
                  </a:cubicBezTo>
                  <a:cubicBezTo>
                    <a:pt x="231397" y="87591"/>
                    <a:pt x="234247" y="84744"/>
                    <a:pt x="234247" y="81896"/>
                  </a:cubicBezTo>
                  <a:cubicBezTo>
                    <a:pt x="234247" y="79048"/>
                    <a:pt x="231397" y="76157"/>
                    <a:pt x="228547" y="76157"/>
                  </a:cubicBezTo>
                  <a:close/>
                  <a:moveTo>
                    <a:pt x="228547" y="67613"/>
                  </a:moveTo>
                  <a:cubicBezTo>
                    <a:pt x="236190" y="67613"/>
                    <a:pt x="242839" y="74258"/>
                    <a:pt x="242839" y="81896"/>
                  </a:cubicBezTo>
                  <a:cubicBezTo>
                    <a:pt x="242839" y="89490"/>
                    <a:pt x="236190" y="96178"/>
                    <a:pt x="228547" y="96178"/>
                  </a:cubicBezTo>
                  <a:cubicBezTo>
                    <a:pt x="220948" y="96178"/>
                    <a:pt x="214256" y="89490"/>
                    <a:pt x="214256" y="81896"/>
                  </a:cubicBezTo>
                  <a:cubicBezTo>
                    <a:pt x="214256" y="74258"/>
                    <a:pt x="220948" y="67613"/>
                    <a:pt x="228547" y="67613"/>
                  </a:cubicBezTo>
                  <a:close/>
                  <a:moveTo>
                    <a:pt x="228554" y="65692"/>
                  </a:moveTo>
                  <a:cubicBezTo>
                    <a:pt x="187590" y="65692"/>
                    <a:pt x="153316" y="99016"/>
                    <a:pt x="153316" y="140930"/>
                  </a:cubicBezTo>
                  <a:cubicBezTo>
                    <a:pt x="153316" y="182843"/>
                    <a:pt x="186640" y="216211"/>
                    <a:pt x="228554" y="216211"/>
                  </a:cubicBezTo>
                  <a:cubicBezTo>
                    <a:pt x="270467" y="216211"/>
                    <a:pt x="303834" y="182843"/>
                    <a:pt x="303834" y="140930"/>
                  </a:cubicBezTo>
                  <a:cubicBezTo>
                    <a:pt x="303834" y="99016"/>
                    <a:pt x="269518" y="65692"/>
                    <a:pt x="228554" y="65692"/>
                  </a:cubicBezTo>
                  <a:close/>
                  <a:moveTo>
                    <a:pt x="228554" y="47563"/>
                  </a:moveTo>
                  <a:cubicBezTo>
                    <a:pt x="280007" y="47563"/>
                    <a:pt x="322870" y="90426"/>
                    <a:pt x="322870" y="141879"/>
                  </a:cubicBezTo>
                  <a:cubicBezTo>
                    <a:pt x="322870" y="180469"/>
                    <a:pt x="299294" y="214228"/>
                    <a:pt x="265398" y="228695"/>
                  </a:cubicBezTo>
                  <a:lnTo>
                    <a:pt x="261544" y="229480"/>
                  </a:lnTo>
                  <a:lnTo>
                    <a:pt x="253330" y="218140"/>
                  </a:lnTo>
                  <a:cubicBezTo>
                    <a:pt x="250482" y="214307"/>
                    <a:pt x="244742" y="213359"/>
                    <a:pt x="239995" y="216245"/>
                  </a:cubicBezTo>
                  <a:cubicBezTo>
                    <a:pt x="236198" y="219088"/>
                    <a:pt x="235248" y="224773"/>
                    <a:pt x="238097" y="229511"/>
                  </a:cubicBezTo>
                  <a:lnTo>
                    <a:pt x="240048" y="232362"/>
                  </a:lnTo>
                  <a:lnTo>
                    <a:pt x="216013" y="232362"/>
                  </a:lnTo>
                  <a:lnTo>
                    <a:pt x="218072" y="229511"/>
                  </a:lnTo>
                  <a:cubicBezTo>
                    <a:pt x="220964" y="225721"/>
                    <a:pt x="219971" y="219088"/>
                    <a:pt x="215224" y="216245"/>
                  </a:cubicBezTo>
                  <a:cubicBezTo>
                    <a:pt x="211426" y="213359"/>
                    <a:pt x="204737" y="214307"/>
                    <a:pt x="201889" y="219088"/>
                  </a:cubicBezTo>
                  <a:lnTo>
                    <a:pt x="194517" y="229266"/>
                  </a:lnTo>
                  <a:lnTo>
                    <a:pt x="191709" y="228695"/>
                  </a:lnTo>
                  <a:cubicBezTo>
                    <a:pt x="157813" y="214228"/>
                    <a:pt x="134237" y="180469"/>
                    <a:pt x="134237" y="141879"/>
                  </a:cubicBezTo>
                  <a:cubicBezTo>
                    <a:pt x="134237" y="90426"/>
                    <a:pt x="177100" y="47563"/>
                    <a:pt x="228554" y="47563"/>
                  </a:cubicBezTo>
                  <a:close/>
                  <a:moveTo>
                    <a:pt x="19033" y="19031"/>
                  </a:moveTo>
                  <a:lnTo>
                    <a:pt x="19033" y="294266"/>
                  </a:lnTo>
                  <a:lnTo>
                    <a:pt x="438119" y="294266"/>
                  </a:lnTo>
                  <a:lnTo>
                    <a:pt x="438119" y="19031"/>
                  </a:lnTo>
                  <a:close/>
                  <a:moveTo>
                    <a:pt x="9495" y="0"/>
                  </a:moveTo>
                  <a:lnTo>
                    <a:pt x="447658" y="0"/>
                  </a:lnTo>
                  <a:cubicBezTo>
                    <a:pt x="453355" y="0"/>
                    <a:pt x="457196" y="4747"/>
                    <a:pt x="457196" y="9537"/>
                  </a:cubicBezTo>
                  <a:lnTo>
                    <a:pt x="457196" y="303803"/>
                  </a:lnTo>
                  <a:cubicBezTo>
                    <a:pt x="457196" y="309500"/>
                    <a:pt x="453355" y="313340"/>
                    <a:pt x="447658" y="313340"/>
                  </a:cubicBezTo>
                  <a:lnTo>
                    <a:pt x="238084" y="313340"/>
                  </a:lnTo>
                  <a:lnTo>
                    <a:pt x="238084" y="306697"/>
                  </a:lnTo>
                  <a:cubicBezTo>
                    <a:pt x="238084" y="301948"/>
                    <a:pt x="233297" y="297156"/>
                    <a:pt x="228554" y="297156"/>
                  </a:cubicBezTo>
                  <a:cubicBezTo>
                    <a:pt x="223810" y="297156"/>
                    <a:pt x="219023" y="300998"/>
                    <a:pt x="219023" y="306697"/>
                  </a:cubicBezTo>
                  <a:lnTo>
                    <a:pt x="219023" y="313340"/>
                  </a:lnTo>
                  <a:lnTo>
                    <a:pt x="9495" y="313340"/>
                  </a:lnTo>
                  <a:cubicBezTo>
                    <a:pt x="3798" y="313340"/>
                    <a:pt x="0" y="308550"/>
                    <a:pt x="0" y="303803"/>
                  </a:cubicBezTo>
                  <a:lnTo>
                    <a:pt x="0" y="9537"/>
                  </a:lnTo>
                  <a:cubicBezTo>
                    <a:pt x="0" y="3797"/>
                    <a:pt x="4747" y="0"/>
                    <a:pt x="9495" y="0"/>
                  </a:cubicBezTo>
                  <a:close/>
                </a:path>
              </a:pathLst>
            </a:custGeom>
            <a:solidFill>
              <a:schemeClr val="bg1"/>
            </a:solidFill>
            <a:ln>
              <a:solidFill>
                <a:schemeClr val="bg1"/>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矩形: 圆角 2"/>
            <p:cNvSpPr/>
            <p:nvPr>
              <p:custDataLst>
                <p:tags r:id="rId7"/>
              </p:custDataLst>
            </p:nvPr>
          </p:nvSpPr>
          <p:spPr>
            <a:xfrm>
              <a:off x="2460" y="5983"/>
              <a:ext cx="8226" cy="2941"/>
            </a:xfrm>
            <a:prstGeom prst="roundRect">
              <a:avLst>
                <a:gd name="adj" fmla="val 5267"/>
              </a:avLst>
            </a:prstGeom>
            <a:noFill/>
            <a:ln w="38100" cap="rnd">
              <a:solidFill>
                <a:srgbClr val="C84B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latin typeface="思源黑体 CN Light" panose="020b0300000000000000" charset="-122"/>
                <a:ea typeface="思源黑体 CN Light" panose="020b0300000000000000" charset="-122"/>
                <a:cs typeface="阿里巴巴普惠体" panose="00020600040101010101" charset="-122"/>
              </a:endParaRPr>
            </a:p>
          </p:txBody>
        </p:sp>
        <p:sp>
          <p:nvSpPr>
            <p:cNvPr id="10" name="椭圆 9"/>
            <p:cNvSpPr/>
            <p:nvPr>
              <p:custDataLst>
                <p:tags r:id="rId8"/>
              </p:custDataLst>
            </p:nvPr>
          </p:nvSpPr>
          <p:spPr>
            <a:xfrm>
              <a:off x="1506" y="6474"/>
              <a:ext cx="1958" cy="1958"/>
            </a:xfrm>
            <a:prstGeom prst="ellipse">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latin typeface="思源黑体 CN Light" panose="020b0300000000000000" charset="-122"/>
                <a:ea typeface="思源黑体 CN Light" panose="020b0300000000000000" charset="-122"/>
                <a:cs typeface="阿里巴巴普惠体" panose="00020600040101010101" charset="-122"/>
              </a:endParaRPr>
            </a:p>
          </p:txBody>
        </p:sp>
        <p:sp>
          <p:nvSpPr>
            <p:cNvPr id="12" name="2"/>
            <p:cNvSpPr>
              <a:spLocks noChangeAspect="1"/>
            </p:cNvSpPr>
            <p:nvPr>
              <p:custDataLst>
                <p:tags r:id="rId9"/>
              </p:custDataLst>
            </p:nvPr>
          </p:nvSpPr>
          <p:spPr bwMode="auto">
            <a:xfrm>
              <a:off x="2088" y="7030"/>
              <a:ext cx="794" cy="847"/>
            </a:xfrm>
            <a:custGeom>
              <a:gdLst>
                <a:gd name="T0" fmla="*/ 9591 w 11989"/>
                <a:gd name="T1" fmla="*/ 9591 h 12800"/>
                <a:gd name="T2" fmla="*/ 9192 w 11989"/>
                <a:gd name="T3" fmla="*/ 8398 h 12800"/>
                <a:gd name="T4" fmla="*/ 8792 w 11989"/>
                <a:gd name="T5" fmla="*/ 10390 h 12800"/>
                <a:gd name="T6" fmla="*/ 10632 w 11989"/>
                <a:gd name="T7" fmla="*/ 9991 h 12800"/>
                <a:gd name="T8" fmla="*/ 9192 w 11989"/>
                <a:gd name="T9" fmla="*/ 7147 h 12800"/>
                <a:gd name="T10" fmla="*/ 6394 w 11989"/>
                <a:gd name="T11" fmla="*/ 9591 h 12800"/>
                <a:gd name="T12" fmla="*/ 6874 w 11989"/>
                <a:gd name="T13" fmla="*/ 10949 h 12800"/>
                <a:gd name="T14" fmla="*/ 7194 w 11989"/>
                <a:gd name="T15" fmla="*/ 9591 h 12800"/>
                <a:gd name="T16" fmla="*/ 11270 w 11989"/>
                <a:gd name="T17" fmla="*/ 10040 h 12800"/>
                <a:gd name="T18" fmla="*/ 7593 w 11989"/>
                <a:gd name="T19" fmla="*/ 11370 h 12800"/>
                <a:gd name="T20" fmla="*/ 7114 w 11989"/>
                <a:gd name="T21" fmla="*/ 11842 h 12800"/>
                <a:gd name="T22" fmla="*/ 11989 w 11989"/>
                <a:gd name="T23" fmla="*/ 9957 h 12800"/>
                <a:gd name="T24" fmla="*/ 5557 w 11989"/>
                <a:gd name="T25" fmla="*/ 9591 h 12800"/>
                <a:gd name="T26" fmla="*/ 799 w 11989"/>
                <a:gd name="T27" fmla="*/ 7993 h 12800"/>
                <a:gd name="T28" fmla="*/ 8735 w 11989"/>
                <a:gd name="T29" fmla="*/ 7211 h 12800"/>
                <a:gd name="T30" fmla="*/ 628 w 11989"/>
                <a:gd name="T31" fmla="*/ 0 h 12800"/>
                <a:gd name="T32" fmla="*/ 0 w 11989"/>
                <a:gd name="T33" fmla="*/ 10390 h 12800"/>
                <a:gd name="T34" fmla="*/ 5557 w 11989"/>
                <a:gd name="T35" fmla="*/ 9591 h 12800"/>
                <a:gd name="T36" fmla="*/ 7473 w 11989"/>
                <a:gd name="T37" fmla="*/ 799 h 12800"/>
                <a:gd name="T38" fmla="*/ 628 w 11989"/>
                <a:gd name="T39" fmla="*/ 7193 h 12800"/>
                <a:gd name="T40" fmla="*/ 4026 w 11989"/>
                <a:gd name="T41" fmla="*/ 3339 h 12800"/>
                <a:gd name="T42" fmla="*/ 2738 w 11989"/>
                <a:gd name="T43" fmla="*/ 3339 h 12800"/>
                <a:gd name="T44" fmla="*/ 2871 w 11989"/>
                <a:gd name="T45" fmla="*/ 4181 h 12800"/>
                <a:gd name="T46" fmla="*/ 3678 w 11989"/>
                <a:gd name="T47" fmla="*/ 5632 h 12800"/>
                <a:gd name="T48" fmla="*/ 3392 w 11989"/>
                <a:gd name="T49" fmla="*/ 3983 h 12800"/>
                <a:gd name="T50" fmla="*/ 5655 w 11989"/>
                <a:gd name="T51" fmla="*/ 3921 h 12800"/>
                <a:gd name="T52" fmla="*/ 6242 w 11989"/>
                <a:gd name="T53" fmla="*/ 2774 h 12800"/>
                <a:gd name="T54" fmla="*/ 5432 w 11989"/>
                <a:gd name="T55" fmla="*/ 2510 h 12800"/>
                <a:gd name="T56" fmla="*/ 3773 w 11989"/>
                <a:gd name="T57" fmla="*/ 2566 h 12800"/>
                <a:gd name="T58" fmla="*/ 5370 w 11989"/>
                <a:gd name="T59" fmla="*/ 3064 h 12800"/>
                <a:gd name="T60" fmla="*/ 6282 w 11989"/>
                <a:gd name="T61" fmla="*/ 4068 h 12800"/>
                <a:gd name="T62" fmla="*/ 4566 w 11989"/>
                <a:gd name="T63" fmla="*/ 4892 h 12800"/>
                <a:gd name="T64" fmla="*/ 4566 w 11989"/>
                <a:gd name="T65" fmla="*/ 6181 h 12800"/>
                <a:gd name="T66" fmla="*/ 6286 w 11989"/>
                <a:gd name="T67" fmla="*/ 4181 h 1280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89" h="12800">
                  <a:moveTo>
                    <a:pt x="10312" y="9591"/>
                  </a:moveTo>
                  <a:lnTo>
                    <a:pt x="9591" y="9591"/>
                  </a:lnTo>
                  <a:lnTo>
                    <a:pt x="9591" y="8797"/>
                  </a:lnTo>
                  <a:cubicBezTo>
                    <a:pt x="9591" y="8577"/>
                    <a:pt x="9412" y="8398"/>
                    <a:pt x="9192" y="8398"/>
                  </a:cubicBezTo>
                  <a:cubicBezTo>
                    <a:pt x="8971" y="8398"/>
                    <a:pt x="8792" y="8577"/>
                    <a:pt x="8792" y="8797"/>
                  </a:cubicBezTo>
                  <a:lnTo>
                    <a:pt x="8792" y="10390"/>
                  </a:lnTo>
                  <a:lnTo>
                    <a:pt x="10312" y="10390"/>
                  </a:lnTo>
                  <a:cubicBezTo>
                    <a:pt x="10472" y="10390"/>
                    <a:pt x="10632" y="10150"/>
                    <a:pt x="10632" y="9991"/>
                  </a:cubicBezTo>
                  <a:cubicBezTo>
                    <a:pt x="10632" y="9831"/>
                    <a:pt x="10472" y="9591"/>
                    <a:pt x="10312" y="9591"/>
                  </a:cubicBezTo>
                  <a:close/>
                  <a:moveTo>
                    <a:pt x="9192" y="7147"/>
                  </a:moveTo>
                  <a:cubicBezTo>
                    <a:pt x="9192" y="7147"/>
                    <a:pt x="8155" y="7069"/>
                    <a:pt x="7356" y="7743"/>
                  </a:cubicBezTo>
                  <a:cubicBezTo>
                    <a:pt x="6408" y="8543"/>
                    <a:pt x="6394" y="9591"/>
                    <a:pt x="6394" y="9591"/>
                  </a:cubicBezTo>
                  <a:lnTo>
                    <a:pt x="5835" y="9591"/>
                  </a:lnTo>
                  <a:lnTo>
                    <a:pt x="6874" y="10949"/>
                  </a:lnTo>
                  <a:lnTo>
                    <a:pt x="7913" y="9591"/>
                  </a:lnTo>
                  <a:lnTo>
                    <a:pt x="7194" y="9591"/>
                  </a:lnTo>
                  <a:cubicBezTo>
                    <a:pt x="7318" y="8867"/>
                    <a:pt x="8030" y="8005"/>
                    <a:pt x="9192" y="8000"/>
                  </a:cubicBezTo>
                  <a:cubicBezTo>
                    <a:pt x="10311" y="7996"/>
                    <a:pt x="11270" y="8922"/>
                    <a:pt x="11270" y="10040"/>
                  </a:cubicBezTo>
                  <a:cubicBezTo>
                    <a:pt x="11270" y="11158"/>
                    <a:pt x="10311" y="12098"/>
                    <a:pt x="9192" y="12098"/>
                  </a:cubicBezTo>
                  <a:cubicBezTo>
                    <a:pt x="8552" y="12098"/>
                    <a:pt x="7993" y="11850"/>
                    <a:pt x="7593" y="11370"/>
                  </a:cubicBezTo>
                  <a:cubicBezTo>
                    <a:pt x="7433" y="11210"/>
                    <a:pt x="7273" y="11205"/>
                    <a:pt x="7114" y="11365"/>
                  </a:cubicBezTo>
                  <a:cubicBezTo>
                    <a:pt x="6954" y="11525"/>
                    <a:pt x="6954" y="11683"/>
                    <a:pt x="7114" y="11842"/>
                  </a:cubicBezTo>
                  <a:cubicBezTo>
                    <a:pt x="7673" y="12481"/>
                    <a:pt x="8392" y="12800"/>
                    <a:pt x="9192" y="12800"/>
                  </a:cubicBezTo>
                  <a:cubicBezTo>
                    <a:pt x="10710" y="12800"/>
                    <a:pt x="11989" y="11474"/>
                    <a:pt x="11989" y="9957"/>
                  </a:cubicBezTo>
                  <a:cubicBezTo>
                    <a:pt x="11989" y="8440"/>
                    <a:pt x="10710" y="7147"/>
                    <a:pt x="9192" y="7147"/>
                  </a:cubicBezTo>
                  <a:close/>
                  <a:moveTo>
                    <a:pt x="5557" y="9591"/>
                  </a:moveTo>
                  <a:lnTo>
                    <a:pt x="799" y="9591"/>
                  </a:lnTo>
                  <a:lnTo>
                    <a:pt x="799" y="7993"/>
                  </a:lnTo>
                  <a:lnTo>
                    <a:pt x="7195" y="7993"/>
                  </a:lnTo>
                  <a:cubicBezTo>
                    <a:pt x="7603" y="7582"/>
                    <a:pt x="8139" y="7308"/>
                    <a:pt x="8735" y="7211"/>
                  </a:cubicBezTo>
                  <a:lnTo>
                    <a:pt x="8101" y="0"/>
                  </a:lnTo>
                  <a:lnTo>
                    <a:pt x="628" y="0"/>
                  </a:lnTo>
                  <a:lnTo>
                    <a:pt x="0" y="7921"/>
                  </a:lnTo>
                  <a:lnTo>
                    <a:pt x="0" y="10390"/>
                  </a:lnTo>
                  <a:lnTo>
                    <a:pt x="6095" y="10390"/>
                  </a:lnTo>
                  <a:lnTo>
                    <a:pt x="5557" y="9591"/>
                  </a:lnTo>
                  <a:close/>
                  <a:moveTo>
                    <a:pt x="1258" y="799"/>
                  </a:moveTo>
                  <a:lnTo>
                    <a:pt x="7473" y="799"/>
                  </a:lnTo>
                  <a:lnTo>
                    <a:pt x="8101" y="7193"/>
                  </a:lnTo>
                  <a:lnTo>
                    <a:pt x="628" y="7193"/>
                  </a:lnTo>
                  <a:lnTo>
                    <a:pt x="1258" y="799"/>
                  </a:lnTo>
                  <a:close/>
                  <a:moveTo>
                    <a:pt x="4026" y="3339"/>
                  </a:moveTo>
                  <a:cubicBezTo>
                    <a:pt x="4026" y="2984"/>
                    <a:pt x="3738" y="2695"/>
                    <a:pt x="3382" y="2695"/>
                  </a:cubicBezTo>
                  <a:cubicBezTo>
                    <a:pt x="3026" y="2695"/>
                    <a:pt x="2738" y="2984"/>
                    <a:pt x="2738" y="3339"/>
                  </a:cubicBezTo>
                  <a:cubicBezTo>
                    <a:pt x="2738" y="3513"/>
                    <a:pt x="2806" y="3669"/>
                    <a:pt x="2918" y="3785"/>
                  </a:cubicBezTo>
                  <a:cubicBezTo>
                    <a:pt x="2887" y="3912"/>
                    <a:pt x="2871" y="4045"/>
                    <a:pt x="2871" y="4181"/>
                  </a:cubicBezTo>
                  <a:cubicBezTo>
                    <a:pt x="2871" y="4793"/>
                    <a:pt x="3194" y="5331"/>
                    <a:pt x="3678" y="5632"/>
                  </a:cubicBezTo>
                  <a:lnTo>
                    <a:pt x="3678" y="5632"/>
                  </a:lnTo>
                  <a:cubicBezTo>
                    <a:pt x="3415" y="5412"/>
                    <a:pt x="3376" y="4551"/>
                    <a:pt x="3376" y="4181"/>
                  </a:cubicBezTo>
                  <a:cubicBezTo>
                    <a:pt x="3376" y="4114"/>
                    <a:pt x="3382" y="4047"/>
                    <a:pt x="3392" y="3983"/>
                  </a:cubicBezTo>
                  <a:cubicBezTo>
                    <a:pt x="3744" y="3978"/>
                    <a:pt x="4026" y="3692"/>
                    <a:pt x="4026" y="3339"/>
                  </a:cubicBezTo>
                  <a:close/>
                  <a:moveTo>
                    <a:pt x="5655" y="3921"/>
                  </a:moveTo>
                  <a:cubicBezTo>
                    <a:pt x="5971" y="4083"/>
                    <a:pt x="6360" y="3958"/>
                    <a:pt x="6522" y="3641"/>
                  </a:cubicBezTo>
                  <a:cubicBezTo>
                    <a:pt x="6684" y="3325"/>
                    <a:pt x="6559" y="2936"/>
                    <a:pt x="6242" y="2774"/>
                  </a:cubicBezTo>
                  <a:cubicBezTo>
                    <a:pt x="6088" y="2695"/>
                    <a:pt x="5917" y="2685"/>
                    <a:pt x="5764" y="2731"/>
                  </a:cubicBezTo>
                  <a:cubicBezTo>
                    <a:pt x="5664" y="2646"/>
                    <a:pt x="5553" y="2571"/>
                    <a:pt x="5432" y="2510"/>
                  </a:cubicBezTo>
                  <a:cubicBezTo>
                    <a:pt x="4887" y="2230"/>
                    <a:pt x="4262" y="2272"/>
                    <a:pt x="3773" y="2566"/>
                  </a:cubicBezTo>
                  <a:lnTo>
                    <a:pt x="3773" y="2566"/>
                  </a:lnTo>
                  <a:cubicBezTo>
                    <a:pt x="4089" y="2433"/>
                    <a:pt x="4872" y="2790"/>
                    <a:pt x="5202" y="2959"/>
                  </a:cubicBezTo>
                  <a:cubicBezTo>
                    <a:pt x="5262" y="2989"/>
                    <a:pt x="5318" y="3024"/>
                    <a:pt x="5370" y="3064"/>
                  </a:cubicBezTo>
                  <a:cubicBezTo>
                    <a:pt x="5215" y="3378"/>
                    <a:pt x="5342" y="3760"/>
                    <a:pt x="5655" y="3921"/>
                  </a:cubicBezTo>
                  <a:close/>
                  <a:moveTo>
                    <a:pt x="6282" y="4068"/>
                  </a:moveTo>
                  <a:cubicBezTo>
                    <a:pt x="6263" y="4507"/>
                    <a:pt x="5506" y="5050"/>
                    <a:pt x="5140" y="5244"/>
                  </a:cubicBezTo>
                  <a:cubicBezTo>
                    <a:pt x="5034" y="5035"/>
                    <a:pt x="4817" y="4892"/>
                    <a:pt x="4566" y="4892"/>
                  </a:cubicBezTo>
                  <a:cubicBezTo>
                    <a:pt x="4211" y="4892"/>
                    <a:pt x="3922" y="5181"/>
                    <a:pt x="3922" y="5536"/>
                  </a:cubicBezTo>
                  <a:cubicBezTo>
                    <a:pt x="3922" y="5892"/>
                    <a:pt x="4211" y="6181"/>
                    <a:pt x="4566" y="6181"/>
                  </a:cubicBezTo>
                  <a:cubicBezTo>
                    <a:pt x="4833" y="6181"/>
                    <a:pt x="5063" y="6018"/>
                    <a:pt x="5160" y="5787"/>
                  </a:cubicBezTo>
                  <a:cubicBezTo>
                    <a:pt x="5817" y="5548"/>
                    <a:pt x="6286" y="4919"/>
                    <a:pt x="6286" y="4181"/>
                  </a:cubicBezTo>
                  <a:cubicBezTo>
                    <a:pt x="6286" y="4143"/>
                    <a:pt x="6285" y="4106"/>
                    <a:pt x="6282" y="406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文本框 10"/>
            <p:cNvSpPr txBox="1"/>
            <p:nvPr>
              <p:custDataLst>
                <p:tags r:id="rId10"/>
              </p:custDataLst>
            </p:nvPr>
          </p:nvSpPr>
          <p:spPr>
            <a:xfrm>
              <a:off x="3771" y="2922"/>
              <a:ext cx="5986" cy="1843"/>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目前国际上普遍认为ADHD是由于大脑内多巴胺分泌失常所致，但机制未明。</a:t>
              </a:r>
              <a:endParaRPr lang="zh-CN" altLang="en-US">
                <a:solidFill>
                  <a:schemeClr val="tx1">
                    <a:lumMod val="75000"/>
                    <a:lumOff val="25000"/>
                  </a:schemeClr>
                </a:solidFill>
                <a:latin typeface="阿里巴巴普惠体" panose="00020600040101010101" charset="-122"/>
                <a:ea typeface="阿里巴巴普惠体" panose="00020600040101010101" charset="-122"/>
                <a:cs typeface="+mn-ea"/>
                <a:sym typeface="+mn-lt"/>
              </a:endParaRPr>
            </a:p>
          </p:txBody>
        </p:sp>
        <p:sp>
          <p:nvSpPr>
            <p:cNvPr id="14" name="文本框 13"/>
            <p:cNvSpPr txBox="1"/>
            <p:nvPr>
              <p:custDataLst>
                <p:tags r:id="rId11"/>
              </p:custDataLst>
            </p:nvPr>
          </p:nvSpPr>
          <p:spPr>
            <a:xfrm>
              <a:off x="4294" y="6428"/>
              <a:ext cx="5756" cy="1843"/>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同时，临床上发现多数ADHD患者的生物节律失调，然而生物钟对ADHD发病的调节机制尚不清楚。</a:t>
              </a:r>
              <a:endParaRPr lang="zh-CN" altLang="en-US">
                <a:solidFill>
                  <a:schemeClr val="tx1">
                    <a:lumMod val="75000"/>
                    <a:lumOff val="25000"/>
                  </a:schemeClr>
                </a:solidFill>
                <a:latin typeface="阿里巴巴普惠体" panose="00020600040101010101" charset="-122"/>
                <a:ea typeface="阿里巴巴普惠体" panose="00020600040101010101" charset="-122"/>
                <a:cs typeface="+mn-ea"/>
                <a:sym typeface="+mn-lt"/>
              </a:endParaRPr>
            </a:p>
          </p:txBody>
        </p:sp>
      </p:grpSp>
      <p:pic>
        <p:nvPicPr>
          <p:cNvPr id="17" name="图片 16" descr="51miz-E1258075-2A698ECE"/>
          <p:cNvPicPr>
            <a:picLocks noChangeAspect="1"/>
          </p:cNvPicPr>
          <p:nvPr>
            <p:custDataLst>
              <p:tags r:id="rId13"/>
            </p:custDataLst>
          </p:nvPr>
        </p:nvPicPr>
        <p:blipFill>
          <a:blip r:embed="rId12"/>
          <a:stretch>
            <a:fillRect/>
          </a:stretch>
        </p:blipFill>
        <p:spPr>
          <a:xfrm>
            <a:off x="930275" y="1348105"/>
            <a:ext cx="4441825" cy="44418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dur="50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p:cNvSpPr txBox="1"/>
          <p:nvPr/>
        </p:nvSpPr>
        <p:spPr>
          <a:xfrm>
            <a:off x="1230630" y="2178050"/>
            <a:ext cx="7258685" cy="1973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85000"/>
              </a:lnSpc>
            </a:pPr>
            <a:r>
              <a:rPr lang="zh-CN" altLang="en-US" sz="7200" b="1">
                <a:solidFill>
                  <a:srgbClr val="C84B6D"/>
                </a:solidFill>
                <a:latin typeface="思源黑体 Heavy" panose="020b0a00000000000000" charset="-122"/>
                <a:ea typeface="思源黑体 Heavy" panose="020b0a00000000000000" charset="-122"/>
                <a:sym typeface="+mn-ea"/>
              </a:rPr>
              <a:t>为什么会有注意缺陷与多动障碍</a:t>
            </a:r>
            <a:endParaRPr lang="zh-CN" altLang="en-US" sz="7200" b="1">
              <a:solidFill>
                <a:srgbClr val="C84B6D"/>
              </a:solidFill>
              <a:latin typeface="思源黑体 Heavy" panose="020b0a00000000000000" charset="-122"/>
              <a:ea typeface="思源黑体 Heavy" panose="020b0a00000000000000" charset="-122"/>
              <a:sym typeface="+mn-ea"/>
            </a:endParaRPr>
          </a:p>
        </p:txBody>
      </p:sp>
      <p:sp>
        <p:nvSpPr>
          <p:cNvPr id="14" name="文本框 13"/>
          <p:cNvSpPr txBox="1"/>
          <p:nvPr>
            <p:custDataLst>
              <p:tags r:id="rId2"/>
            </p:custDataLst>
          </p:nvPr>
        </p:nvSpPr>
        <p:spPr>
          <a:xfrm>
            <a:off x="1230630" y="1000760"/>
            <a:ext cx="6473825" cy="92202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5400" b="1">
                <a:solidFill>
                  <a:srgbClr val="EC6458"/>
                </a:solidFill>
                <a:latin typeface="思源黑体 Heavy" panose="020b0a00000000000000" charset="-122"/>
                <a:ea typeface="思源黑体 Heavy" panose="020b0a00000000000000" charset="-122"/>
                <a:sym typeface="+mn-ea"/>
              </a:rPr>
              <a:t>Part 02 </a:t>
            </a:r>
            <a:endParaRPr lang="en-US" sz="5400" b="1">
              <a:solidFill>
                <a:srgbClr val="EC6458"/>
              </a:solidFill>
              <a:latin typeface="思源黑体 Heavy" panose="020b0a00000000000000" charset="-122"/>
              <a:ea typeface="思源黑体 Heavy" panose="020b0a00000000000000" charset="-122"/>
              <a:sym typeface="+mn-ea"/>
            </a:endParaRPr>
          </a:p>
        </p:txBody>
      </p:sp>
      <p:sp>
        <p:nvSpPr>
          <p:cNvPr id="15" name="文本框 14"/>
          <p:cNvSpPr txBox="1"/>
          <p:nvPr>
            <p:custDataLst>
              <p:tags r:id="rId3"/>
            </p:custDataLst>
          </p:nvPr>
        </p:nvSpPr>
        <p:spPr>
          <a:xfrm>
            <a:off x="1318260" y="4148455"/>
            <a:ext cx="6474460" cy="5334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20000"/>
              </a:lnSpc>
            </a:pPr>
            <a:r>
              <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rPr>
              <a:t>注意缺陷与多动障碍俗称多动症，指发生于儿童时期，与同龄儿童相比，以明显注意集中困难、注意持续时间短暂、活动过度或冲动为主要特征的一组综合征。</a:t>
            </a:r>
            <a:endPar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endParaRPr>
          </a:p>
        </p:txBody>
      </p:sp>
      <p:pic>
        <p:nvPicPr>
          <p:cNvPr id="7" name="图片 6" descr="资源 14"/>
          <p:cNvPicPr>
            <a:picLocks noChangeAspect="1"/>
          </p:cNvPicPr>
          <p:nvPr/>
        </p:nvPicPr>
        <p:blipFill>
          <a:blip r:embed="rId4"/>
          <a:stretch>
            <a:fillRect/>
          </a:stretch>
        </p:blipFill>
        <p:spPr>
          <a:xfrm>
            <a:off x="7714615" y="2771775"/>
            <a:ext cx="3704590" cy="3964940"/>
          </a:xfrm>
          <a:prstGeom prst="rect">
            <a:avLst/>
          </a:prstGeom>
        </p:spPr>
      </p:pic>
      <p:pic>
        <p:nvPicPr>
          <p:cNvPr id="5" name="图片 4" descr="资源 25"/>
          <p:cNvPicPr>
            <a:picLocks noChangeAspect="1"/>
          </p:cNvPicPr>
          <p:nvPr/>
        </p:nvPicPr>
        <p:blipFill>
          <a:blip r:embed="rId5"/>
          <a:stretch>
            <a:fillRect/>
          </a:stretch>
        </p:blipFill>
        <p:spPr>
          <a:xfrm>
            <a:off x="10306050" y="1000760"/>
            <a:ext cx="2347595" cy="23526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nodeType="afterGroup">
                            <p:stCondLst>
                              <p:cond delay="500"/>
                            </p:stCondLst>
                            <p:childTnLst>
                              <p:par>
                                <p:cTn id="9" presetID="42" presetClass="entr" presetSubtype="0" dur="1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9" presetClass="entr" presetSubtype="0" dur="50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par>
                          <p:cTn id="18" fill="hold" nodeType="afterGroup">
                            <p:stCondLst>
                              <p:cond delay="2000"/>
                            </p:stCondLst>
                            <p:childTnLst>
                              <p:par>
                                <p:cTn id="19" presetID="53" presetClass="entr" presetSubtype="16" dur="5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31" presetClass="entr" presetSubtype="0" dur="100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P spid="15"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0" name="组合 9"/>
          <p:cNvGrpSpPr/>
          <p:nvPr/>
        </p:nvGrpSpPr>
        <p:grpSpPr>
          <a:xfrm>
            <a:off x="1460500" y="1348105"/>
            <a:ext cx="6148705" cy="4557395"/>
            <a:chOff x="2300" y="2123"/>
            <a:chExt cx="9683" cy="7177"/>
          </a:xfrm>
        </p:grpSpPr>
        <p:sp>
          <p:nvSpPr>
            <p:cNvPr id="6" name="文本框 5"/>
            <p:cNvSpPr txBox="1"/>
            <p:nvPr/>
          </p:nvSpPr>
          <p:spPr>
            <a:xfrm>
              <a:off x="2300" y="2957"/>
              <a:ext cx="9598" cy="1991"/>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目前研究表明该障碍与遗传因素有关，遗传度为0.75-0.91，遗传方式尚不清，可能为多基因遗传。分子遗传学研究表明该障碍和多巴胺受体基因的多态性有关。</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8" name="文本框 7"/>
            <p:cNvSpPr txBox="1"/>
            <p:nvPr/>
          </p:nvSpPr>
          <p:spPr>
            <a:xfrm>
              <a:off x="2385" y="6662"/>
              <a:ext cx="9598" cy="2638"/>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该障碍患儿脑电图异常率高，主要为慢波活动增加。脑电图功率谱分析发现慢波功率增加，α波功率减小、平均频率下降。提示该障碍患儿存在中枢神经系统成熟延迟或大脑皮质的觉醒不足。</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29" name="矩形: 圆角 28"/>
            <p:cNvSpPr/>
            <p:nvPr>
              <p:custDataLst>
                <p:tags r:id="rId2"/>
              </p:custDataLst>
            </p:nvPr>
          </p:nvSpPr>
          <p:spPr>
            <a:xfrm>
              <a:off x="2385" y="2123"/>
              <a:ext cx="3284" cy="60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1、遗传因素</a:t>
              </a:r>
              <a:endParaRPr lang="zh-CN" altLang="en-US">
                <a:solidFill>
                  <a:prstClr val="white"/>
                </a:solidFill>
                <a:latin typeface="思源黑体 CN Bold" panose="020b0800000000000000" charset="-122"/>
                <a:ea typeface="思源黑体 CN Bold" panose="020b0800000000000000" charset="-122"/>
              </a:endParaRPr>
            </a:p>
          </p:txBody>
        </p:sp>
        <p:sp>
          <p:nvSpPr>
            <p:cNvPr id="3" name="矩形: 圆角 28"/>
            <p:cNvSpPr/>
            <p:nvPr>
              <p:custDataLst>
                <p:tags r:id="rId3"/>
              </p:custDataLst>
            </p:nvPr>
          </p:nvSpPr>
          <p:spPr>
            <a:xfrm>
              <a:off x="2385" y="5756"/>
              <a:ext cx="3989" cy="63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2、神经生理学因素</a:t>
              </a:r>
              <a:endParaRPr lang="zh-CN" altLang="en-US">
                <a:solidFill>
                  <a:prstClr val="white"/>
                </a:solidFill>
                <a:latin typeface="思源黑体 CN Bold" panose="020b0800000000000000" charset="-122"/>
                <a:ea typeface="思源黑体 CN Bold" panose="020b0800000000000000" charset="-122"/>
              </a:endParaRPr>
            </a:p>
          </p:txBody>
        </p:sp>
      </p:grpSp>
      <p:sp>
        <p:nvSpPr>
          <p:cNvPr id="5" name="文本框 4"/>
          <p:cNvSpPr txBox="1"/>
          <p:nvPr>
            <p:custDataLst>
              <p:tags r:id="rId4"/>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为什么会有注意缺陷与多动障碍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pic>
        <p:nvPicPr>
          <p:cNvPr id="9" name="图片 8" descr="51miz-E1222123-9F79AF65"/>
          <p:cNvPicPr>
            <a:picLocks noChangeAspect="1"/>
          </p:cNvPicPr>
          <p:nvPr>
            <p:custDataLst>
              <p:tags r:id="rId6"/>
            </p:custDataLst>
          </p:nvPr>
        </p:nvPicPr>
        <p:blipFill>
          <a:blip r:embed="rId5"/>
          <a:stretch>
            <a:fillRect/>
          </a:stretch>
        </p:blipFill>
        <p:spPr>
          <a:xfrm>
            <a:off x="7409180" y="1036320"/>
            <a:ext cx="4381500" cy="43815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dur="5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descr="E-1344077-B806FADC"/>
          <p:cNvPicPr>
            <a:picLocks noChangeAspect="1"/>
          </p:cNvPicPr>
          <p:nvPr/>
        </p:nvPicPr>
        <p:blipFill>
          <a:blip r:embed="rId2"/>
          <a:stretch>
            <a:fillRect/>
          </a:stretch>
        </p:blipFill>
        <p:spPr>
          <a:xfrm>
            <a:off x="4697730" y="2536190"/>
            <a:ext cx="3192780" cy="3192780"/>
          </a:xfrm>
          <a:prstGeom prst="rect">
            <a:avLst/>
          </a:prstGeom>
        </p:spPr>
      </p:pic>
      <p:sp>
        <p:nvSpPr>
          <p:cNvPr id="5" name="文本框 4"/>
          <p:cNvSpPr txBox="1"/>
          <p:nvPr>
            <p:custDataLst>
              <p:tags r:id="rId3"/>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为什么会有注意缺陷与多动障碍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grpSp>
        <p:nvGrpSpPr>
          <p:cNvPr id="8" name="组合 7"/>
          <p:cNvGrpSpPr/>
          <p:nvPr/>
        </p:nvGrpSpPr>
        <p:grpSpPr>
          <a:xfrm>
            <a:off x="1043109" y="1313097"/>
            <a:ext cx="3883982" cy="4931863"/>
            <a:chOff x="1643" y="3668"/>
            <a:chExt cx="4856" cy="6167"/>
          </a:xfrm>
        </p:grpSpPr>
        <p:sp>
          <p:nvSpPr>
            <p:cNvPr id="31" name="矩形: 圆角 30"/>
            <p:cNvSpPr/>
            <p:nvPr>
              <p:custDataLst>
                <p:tags r:id="rId4"/>
              </p:custDataLst>
            </p:nvPr>
          </p:nvSpPr>
          <p:spPr>
            <a:xfrm>
              <a:off x="1643" y="3668"/>
              <a:ext cx="4856" cy="6167"/>
            </a:xfrm>
            <a:prstGeom prst="roundRect">
              <a:avLst>
                <a:gd name="adj" fmla="val 526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3" name="6"/>
            <p:cNvSpPr/>
            <p:nvPr>
              <p:custDataLst>
                <p:tags r:id="rId5"/>
              </p:custDataLst>
            </p:nvPr>
          </p:nvSpPr>
          <p:spPr>
            <a:xfrm rot="2824305">
              <a:off x="3246" y="4868"/>
              <a:ext cx="1561" cy="15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GB" sz="2400">
                <a:solidFill>
                  <a:prstClr val="white"/>
                </a:solidFill>
                <a:latin typeface="思源黑体 CN Bold" panose="020b0800000000000000" charset="-122"/>
                <a:ea typeface="思源黑体 CN Bold" panose="020b0800000000000000" charset="-122"/>
                <a:sym typeface="+mn-lt"/>
              </a:endParaRPr>
            </a:p>
          </p:txBody>
        </p:sp>
        <p:pic>
          <p:nvPicPr>
            <p:cNvPr id="4" name="5" descr="下降趋势"/>
            <p:cNvPicPr/>
            <p:nvPr>
              <p:custDataLst>
                <p:tags r:id="rId8"/>
              </p:custDataLst>
            </p:nvPr>
          </p:nvPicPr>
          <p:blipFill>
            <a:blip r:embed="rId6">
              <a:extLst>
                <a:ext uri="{96DAC541-7B7A-43D3-8B79-37D633B846F1}">
                  <asvg:svgBlip xmlns:asvg="http://schemas.microsoft.com/office/drawing/2016/SVG/main" r:embed="rId7"/>
                </a:ext>
              </a:extLst>
            </a:blip>
            <a:stretch>
              <a:fillRect/>
            </a:stretch>
          </p:blipFill>
          <p:spPr>
            <a:xfrm>
              <a:off x="3546" y="5198"/>
              <a:ext cx="960" cy="776"/>
            </a:xfrm>
            <a:prstGeom prst="rect">
              <a:avLst/>
            </a:prstGeom>
          </p:spPr>
        </p:pic>
        <p:sp>
          <p:nvSpPr>
            <p:cNvPr id="24" name="文本框 23"/>
            <p:cNvSpPr txBox="1"/>
            <p:nvPr>
              <p:custDataLst>
                <p:tags r:id="rId9"/>
              </p:custDataLst>
            </p:nvPr>
          </p:nvSpPr>
          <p:spPr>
            <a:xfrm>
              <a:off x="2088" y="6610"/>
              <a:ext cx="3965" cy="29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sz="1600">
                  <a:solidFill>
                    <a:schemeClr val="tx1">
                      <a:lumMod val="75000"/>
                      <a:lumOff val="25000"/>
                    </a:schemeClr>
                  </a:solidFill>
                  <a:latin typeface="阿里巴巴普惠体" panose="00020600040101010101" charset="-122"/>
                  <a:ea typeface="阿里巴巴普惠体" panose="00020600040101010101" charset="-122"/>
                  <a:sym typeface="+mn-ea"/>
                </a:rPr>
                <a:t>母孕期、围生期及出生后各种原因所致的轻微脑损伤可能是部分患儿发生该障碍的原因，但没有一种脑损伤存在于所有该障碍患儿，也不是所有有此损伤的儿童都患该障碍，而且许多患儿并没有脑损伤的证据。</a:t>
              </a:r>
              <a:endParaRPr lang="zh-CN" altLang="en-US" sz="1600">
                <a:solidFill>
                  <a:schemeClr val="tx1">
                    <a:lumMod val="65000"/>
                    <a:lumOff val="35000"/>
                  </a:schemeClr>
                </a:solidFill>
                <a:latin typeface="思源黑体 CN Light" panose="020b0300000000000000" charset="-122"/>
                <a:ea typeface="思源黑体 CN Light" panose="020b0300000000000000" charset="-122"/>
              </a:endParaRPr>
            </a:p>
          </p:txBody>
        </p:sp>
        <p:sp>
          <p:nvSpPr>
            <p:cNvPr id="29" name="矩形: 圆角 28"/>
            <p:cNvSpPr/>
            <p:nvPr>
              <p:custDataLst>
                <p:tags r:id="rId10"/>
              </p:custDataLst>
            </p:nvPr>
          </p:nvSpPr>
          <p:spPr>
            <a:xfrm>
              <a:off x="2894" y="3954"/>
              <a:ext cx="2354" cy="60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3、轻微脑损伤</a:t>
              </a:r>
              <a:endParaRPr lang="zh-CN" altLang="en-US">
                <a:solidFill>
                  <a:prstClr val="white"/>
                </a:solidFill>
                <a:latin typeface="思源黑体 CN Bold" panose="020b0800000000000000" charset="-122"/>
                <a:ea typeface="思源黑体 CN Bold" panose="020b0800000000000000" charset="-122"/>
              </a:endParaRPr>
            </a:p>
          </p:txBody>
        </p:sp>
      </p:grpSp>
      <p:grpSp>
        <p:nvGrpSpPr>
          <p:cNvPr id="12" name="组合 11"/>
          <p:cNvGrpSpPr/>
          <p:nvPr/>
        </p:nvGrpSpPr>
        <p:grpSpPr>
          <a:xfrm>
            <a:off x="7405809" y="1312462"/>
            <a:ext cx="3883982" cy="4931863"/>
            <a:chOff x="1643" y="3668"/>
            <a:chExt cx="4856" cy="6167"/>
          </a:xfrm>
        </p:grpSpPr>
        <p:sp>
          <p:nvSpPr>
            <p:cNvPr id="13" name="矩形: 圆角 30"/>
            <p:cNvSpPr/>
            <p:nvPr>
              <p:custDataLst>
                <p:tags r:id="rId11"/>
              </p:custDataLst>
            </p:nvPr>
          </p:nvSpPr>
          <p:spPr>
            <a:xfrm>
              <a:off x="1643" y="3668"/>
              <a:ext cx="4856" cy="6167"/>
            </a:xfrm>
            <a:prstGeom prst="roundRect">
              <a:avLst>
                <a:gd name="adj" fmla="val 526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zh-CN" altLang="en-US">
                <a:solidFill>
                  <a:prstClr val="white"/>
                </a:solidFill>
                <a:latin typeface="思源黑体 CN Bold" panose="020b0800000000000000" charset="-122"/>
                <a:ea typeface="思源黑体 CN Light" panose="020b0300000000000000" charset="-122"/>
              </a:endParaRPr>
            </a:p>
          </p:txBody>
        </p:sp>
        <p:sp>
          <p:nvSpPr>
            <p:cNvPr id="14" name="6"/>
            <p:cNvSpPr/>
            <p:nvPr>
              <p:custDataLst>
                <p:tags r:id="rId12"/>
              </p:custDataLst>
            </p:nvPr>
          </p:nvSpPr>
          <p:spPr>
            <a:xfrm rot="2824305">
              <a:off x="3246" y="4868"/>
              <a:ext cx="1561" cy="15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endParaRPr lang="en-GB" sz="2400">
                <a:solidFill>
                  <a:prstClr val="white"/>
                </a:solidFill>
                <a:latin typeface="思源黑体 CN Bold" panose="020b0800000000000000" charset="-122"/>
                <a:ea typeface="思源黑体 CN Bold" panose="020b0800000000000000" charset="-122"/>
                <a:sym typeface="+mn-lt"/>
              </a:endParaRPr>
            </a:p>
          </p:txBody>
        </p:sp>
        <p:pic>
          <p:nvPicPr>
            <p:cNvPr id="15" name="5" descr="下降趋势"/>
            <p:cNvPicPr/>
            <p:nvPr>
              <p:custDataLst>
                <p:tags r:id="rId13"/>
              </p:custDataLst>
            </p:nvPr>
          </p:nvPicPr>
          <p:blipFill>
            <a:blip r:embed="rId6">
              <a:extLst>
                <a:ext uri="{96DAC541-7B7A-43D3-8B79-37D633B846F1}">
                  <asvg:svgBlip xmlns:asvg="http://schemas.microsoft.com/office/drawing/2016/SVG/main" r:embed="rId7"/>
                </a:ext>
              </a:extLst>
            </a:blip>
            <a:stretch>
              <a:fillRect/>
            </a:stretch>
          </p:blipFill>
          <p:spPr>
            <a:xfrm>
              <a:off x="3546" y="5198"/>
              <a:ext cx="960" cy="776"/>
            </a:xfrm>
            <a:prstGeom prst="rect">
              <a:avLst/>
            </a:prstGeom>
          </p:spPr>
        </p:pic>
        <p:sp>
          <p:nvSpPr>
            <p:cNvPr id="16" name="文本框 15"/>
            <p:cNvSpPr txBox="1"/>
            <p:nvPr>
              <p:custDataLst>
                <p:tags r:id="rId14"/>
              </p:custDataLst>
            </p:nvPr>
          </p:nvSpPr>
          <p:spPr>
            <a:xfrm>
              <a:off x="2088" y="6610"/>
              <a:ext cx="3965" cy="21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sz="1600">
                  <a:solidFill>
                    <a:schemeClr val="tx1">
                      <a:lumMod val="75000"/>
                      <a:lumOff val="25000"/>
                    </a:schemeClr>
                  </a:solidFill>
                  <a:latin typeface="阿里巴巴普惠体" panose="00020600040101010101" charset="-122"/>
                  <a:ea typeface="阿里巴巴普惠体" panose="00020600040101010101" charset="-122"/>
                  <a:sym typeface="+mn-ea"/>
                </a:rPr>
                <a:t>有研究表明该障碍可能与中枢神经递质代谢障碍和功能异常有关，包括：多巴胺和肾上腺素更新率降低，多巴胺和去甲肾上腺素功能低下等。</a:t>
              </a:r>
              <a:endParaRPr lang="zh-CN" altLang="en-US" sz="1600">
                <a:solidFill>
                  <a:schemeClr val="tx1">
                    <a:lumMod val="65000"/>
                    <a:lumOff val="35000"/>
                  </a:schemeClr>
                </a:solidFill>
                <a:latin typeface="思源黑体 CN Light" panose="020b0300000000000000" charset="-122"/>
                <a:ea typeface="思源黑体 CN Light" panose="020b0300000000000000" charset="-122"/>
              </a:endParaRPr>
            </a:p>
          </p:txBody>
        </p:sp>
        <p:sp>
          <p:nvSpPr>
            <p:cNvPr id="17" name="矩形: 圆角 28"/>
            <p:cNvSpPr/>
            <p:nvPr>
              <p:custDataLst>
                <p:tags r:id="rId15"/>
              </p:custDataLst>
            </p:nvPr>
          </p:nvSpPr>
          <p:spPr>
            <a:xfrm>
              <a:off x="2657" y="3954"/>
              <a:ext cx="2947" cy="60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4、神经生化因素</a:t>
              </a:r>
              <a:endParaRPr lang="zh-CN" altLang="en-US">
                <a:solidFill>
                  <a:prstClr val="white"/>
                </a:solidFill>
                <a:latin typeface="思源黑体 CN Bold" panose="020b0800000000000000" charset="-122"/>
                <a:ea typeface="思源黑体 CN Bold" panose="020b0800000000000000"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000"/>
                            </p:stCondLst>
                            <p:childTnLst>
                              <p:par>
                                <p:cTn id="18" presetID="53" presetClass="entr" presetSubtype="16" dur="50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7" name="组合 6"/>
          <p:cNvGrpSpPr/>
          <p:nvPr/>
        </p:nvGrpSpPr>
        <p:grpSpPr>
          <a:xfrm>
            <a:off x="5116830" y="1308100"/>
            <a:ext cx="6379845" cy="2118360"/>
            <a:chOff x="8058" y="2060"/>
            <a:chExt cx="10047" cy="3336"/>
          </a:xfrm>
        </p:grpSpPr>
        <p:sp>
          <p:nvSpPr>
            <p:cNvPr id="5" name="文本框 4"/>
            <p:cNvSpPr txBox="1"/>
            <p:nvPr>
              <p:custDataLst>
                <p:tags r:id="rId2"/>
              </p:custDataLst>
            </p:nvPr>
          </p:nvSpPr>
          <p:spPr>
            <a:xfrm>
              <a:off x="8141" y="3554"/>
              <a:ext cx="9923" cy="18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磁共振研究报道该障碍患儿存在胼胝体和尾状核体积的减小，功能核磁研究尚报道该障碍患儿尾状核、额区、前扣带回代谢减少。</a:t>
              </a:r>
              <a:endParaRPr lang="zh-CN" altLang="en-US" kern="0">
                <a:ln w="3175">
                  <a:noFill/>
                </a:ln>
                <a:solidFill>
                  <a:schemeClr val="tx1">
                    <a:lumMod val="75000"/>
                    <a:lumOff val="25000"/>
                  </a:schemeClr>
                </a:solidFill>
                <a:latin typeface="阿里巴巴普惠体" panose="00020600040101010101" charset="-122"/>
                <a:ea typeface="阿里巴巴普惠体" panose="00020600040101010101" charset="-122"/>
                <a:cs typeface="思源黑体 CN Normal" panose="020b0400000000000000" charset="-122"/>
                <a:sym typeface="+mn-ea"/>
              </a:endParaRPr>
            </a:p>
          </p:txBody>
        </p:sp>
        <p:cxnSp>
          <p:nvCxnSpPr>
            <p:cNvPr id="15" name="直接连接符 14"/>
            <p:cNvCxnSpPr/>
            <p:nvPr>
              <p:custDataLst>
                <p:tags r:id="rId3"/>
              </p:custDataLst>
            </p:nvPr>
          </p:nvCxnSpPr>
          <p:spPr>
            <a:xfrm>
              <a:off x="8285" y="3308"/>
              <a:ext cx="9820" cy="0"/>
            </a:xfrm>
            <a:prstGeom prst="line">
              <a:avLst/>
            </a:prstGeom>
            <a:ln>
              <a:gradFill>
                <a:gsLst>
                  <a:gs pos="100000">
                    <a:srgbClr val="224370">
                      <a:alpha val="0"/>
                    </a:srgbClr>
                  </a:gs>
                  <a:gs pos="0">
                    <a:srgbClr val="00255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 name="圆角矩形 10"/>
            <p:cNvSpPr/>
            <p:nvPr>
              <p:custDataLst>
                <p:tags r:id="rId4"/>
              </p:custDataLst>
            </p:nvPr>
          </p:nvSpPr>
          <p:spPr>
            <a:xfrm>
              <a:off x="8058" y="2060"/>
              <a:ext cx="3685" cy="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schemeClr val="bg1"/>
                  </a:solidFill>
                  <a:latin typeface="思源黑体 CN Bold" panose="020b0800000000000000" charset="-122"/>
                  <a:ea typeface="思源黑体 CN Bold" panose="020b0800000000000000" charset="-122"/>
                  <a:cs typeface="+mn-ea"/>
                  <a:sym typeface="+mn-ea"/>
                </a:rPr>
                <a:t>5、神经解剖学因素 </a:t>
              </a:r>
              <a:endParaRPr lang="zh-CN" altLang="en-US">
                <a:solidFill>
                  <a:schemeClr val="bg1"/>
                </a:solidFill>
                <a:latin typeface="思源黑体 CN Bold" panose="020b0800000000000000" charset="-122"/>
                <a:ea typeface="思源黑体 CN Bold" panose="020b0800000000000000" charset="-122"/>
                <a:cs typeface="+mn-ea"/>
                <a:sym typeface="+mn-ea"/>
              </a:endParaRPr>
            </a:p>
          </p:txBody>
        </p:sp>
      </p:grpSp>
      <p:grpSp>
        <p:nvGrpSpPr>
          <p:cNvPr id="8" name="组合 7"/>
          <p:cNvGrpSpPr/>
          <p:nvPr/>
        </p:nvGrpSpPr>
        <p:grpSpPr>
          <a:xfrm>
            <a:off x="1044575" y="3608705"/>
            <a:ext cx="6659880" cy="2137410"/>
            <a:chOff x="1095" y="5683"/>
            <a:chExt cx="10488" cy="3366"/>
          </a:xfrm>
        </p:grpSpPr>
        <p:sp>
          <p:nvSpPr>
            <p:cNvPr id="12" name="文本框 11"/>
            <p:cNvSpPr txBox="1"/>
            <p:nvPr>
              <p:custDataLst>
                <p:tags r:id="rId5"/>
              </p:custDataLst>
            </p:nvPr>
          </p:nvSpPr>
          <p:spPr>
            <a:xfrm>
              <a:off x="1095" y="7271"/>
              <a:ext cx="9257" cy="177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5000"/>
                </a:lnSpc>
                <a:spcBef>
                  <a:spcPct val="0"/>
                </a:spcBef>
                <a:spcAft>
                  <a:spcPct val="0"/>
                </a:spcAft>
                <a:buClrTx/>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不良的社会环境、家庭环境，如经济过于贫穷、父母感情破裂、教育方式不当等均可增加儿童患该障碍的危险性。</a:t>
              </a:r>
              <a:endParaRPr lang="zh-CN" altLang="en-US" kern="0">
                <a:ln w="3175">
                  <a:noFill/>
                </a:ln>
                <a:solidFill>
                  <a:schemeClr val="tx1">
                    <a:lumMod val="75000"/>
                    <a:lumOff val="25000"/>
                  </a:schemeClr>
                </a:solidFill>
                <a:latin typeface="阿里巴巴普惠体" panose="00020600040101010101" charset="-122"/>
                <a:ea typeface="阿里巴巴普惠体" panose="00020600040101010101" charset="-122"/>
                <a:cs typeface="思源黑体 CN Normal" panose="020b0400000000000000" charset="-122"/>
                <a:sym typeface="+mn-ea"/>
              </a:endParaRPr>
            </a:p>
          </p:txBody>
        </p:sp>
        <p:cxnSp>
          <p:nvCxnSpPr>
            <p:cNvPr id="14" name="直接连接符 13"/>
            <p:cNvCxnSpPr/>
            <p:nvPr>
              <p:custDataLst>
                <p:tags r:id="rId6"/>
              </p:custDataLst>
            </p:nvPr>
          </p:nvCxnSpPr>
          <p:spPr>
            <a:xfrm rot="16200000" flipH="1">
              <a:off x="6396" y="1857"/>
              <a:ext cx="0" cy="10375"/>
            </a:xfrm>
            <a:prstGeom prst="line">
              <a:avLst/>
            </a:prstGeom>
            <a:ln>
              <a:gradFill>
                <a:gsLst>
                  <a:gs pos="100000">
                    <a:srgbClr val="224370">
                      <a:alpha val="0"/>
                    </a:srgbClr>
                  </a:gs>
                  <a:gs pos="0">
                    <a:srgbClr val="002558"/>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圆角矩形 28"/>
            <p:cNvSpPr/>
            <p:nvPr>
              <p:custDataLst>
                <p:tags r:id="rId7"/>
              </p:custDataLst>
            </p:nvPr>
          </p:nvSpPr>
          <p:spPr>
            <a:xfrm>
              <a:off x="1178" y="5683"/>
              <a:ext cx="3685" cy="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schemeClr val="bg1"/>
                  </a:solidFill>
                  <a:latin typeface="思源黑体 CN Bold" panose="020b0800000000000000" charset="-122"/>
                  <a:ea typeface="思源黑体 CN Bold" panose="020b0800000000000000" charset="-122"/>
                  <a:cs typeface="+mn-ea"/>
                  <a:sym typeface="+mn-ea"/>
                </a:rPr>
                <a:t>6、心理社会因素 </a:t>
              </a:r>
              <a:endParaRPr lang="zh-CN" altLang="en-US">
                <a:solidFill>
                  <a:schemeClr val="bg1"/>
                </a:solidFill>
                <a:latin typeface="思源黑体 CN Bold" panose="020b0800000000000000" charset="-122"/>
                <a:ea typeface="思源黑体 CN Bold" panose="020b0800000000000000" charset="-122"/>
                <a:cs typeface="+mn-ea"/>
                <a:sym typeface="+mn-ea"/>
              </a:endParaRPr>
            </a:p>
          </p:txBody>
        </p:sp>
      </p:grpSp>
      <p:sp>
        <p:nvSpPr>
          <p:cNvPr id="2" name="文本框 1"/>
          <p:cNvSpPr txBox="1"/>
          <p:nvPr>
            <p:custDataLst>
              <p:tags r:id="rId8"/>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为什么会有注意缺陷与多动障碍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pic>
        <p:nvPicPr>
          <p:cNvPr id="4" name="图片 3" descr="51miz-E1165655-92E20845"/>
          <p:cNvPicPr>
            <a:picLocks noChangeAspect="1"/>
          </p:cNvPicPr>
          <p:nvPr>
            <p:custDataLst>
              <p:tags r:id="rId10"/>
            </p:custDataLst>
          </p:nvPr>
        </p:nvPicPr>
        <p:blipFill>
          <a:blip r:embed="rId9"/>
          <a:stretch>
            <a:fillRect/>
          </a:stretch>
        </p:blipFill>
        <p:spPr>
          <a:xfrm>
            <a:off x="7355840" y="2520950"/>
            <a:ext cx="3905250" cy="3905250"/>
          </a:xfrm>
          <a:prstGeom prst="rect">
            <a:avLst/>
          </a:prstGeom>
        </p:spPr>
      </p:pic>
      <p:pic>
        <p:nvPicPr>
          <p:cNvPr id="3" name="图片 2" descr="51miz-E1258075-2A698ECE"/>
          <p:cNvPicPr>
            <a:picLocks noChangeAspect="1"/>
          </p:cNvPicPr>
          <p:nvPr/>
        </p:nvPicPr>
        <p:blipFill>
          <a:blip r:embed="rId11"/>
          <a:stretch>
            <a:fillRect/>
          </a:stretch>
        </p:blipFill>
        <p:spPr>
          <a:xfrm>
            <a:off x="1524000" y="794385"/>
            <a:ext cx="2771140" cy="27711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000"/>
                            </p:stCondLst>
                            <p:childTnLst>
                              <p:par>
                                <p:cTn id="18" presetID="53" presetClass="entr" presetSubtype="16" dur="50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nodeType="afterGroup">
                            <p:stCondLst>
                              <p:cond delay="1500"/>
                            </p:stCondLst>
                            <p:childTnLst>
                              <p:par>
                                <p:cTn id="24" presetID="53" presetClass="entr" presetSubtype="16" dur="50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p:cNvSpPr txBox="1"/>
          <p:nvPr>
            <p:custDataLst>
              <p:tags r:id="rId2"/>
            </p:custDataLst>
          </p:nvPr>
        </p:nvSpPr>
        <p:spPr>
          <a:xfrm>
            <a:off x="930275" y="293370"/>
            <a:ext cx="7516495" cy="4572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为什么会有注意缺陷与多动障碍</a:t>
            </a:r>
            <a:endParaRPr lang="zh-CN" altLang="en-US" sz="2800" b="1">
              <a:solidFill>
                <a:srgbClr val="C84B6D"/>
              </a:solidFill>
              <a:latin typeface="思源黑体 Heavy" panose="020b0a00000000000000" charset="-122"/>
              <a:ea typeface="思源黑体 Heavy" panose="020b0a00000000000000" charset="-122"/>
              <a:sym typeface="+mn-ea"/>
            </a:endParaRPr>
          </a:p>
        </p:txBody>
      </p:sp>
      <p:grpSp>
        <p:nvGrpSpPr>
          <p:cNvPr id="9" name="组合 8"/>
          <p:cNvGrpSpPr/>
          <p:nvPr/>
        </p:nvGrpSpPr>
        <p:grpSpPr>
          <a:xfrm>
            <a:off x="1514475" y="1348105"/>
            <a:ext cx="9866630" cy="4636135"/>
            <a:chOff x="2385" y="2123"/>
            <a:chExt cx="15538" cy="7301"/>
          </a:xfrm>
        </p:grpSpPr>
        <p:sp>
          <p:nvSpPr>
            <p:cNvPr id="6" name="文本框 5"/>
            <p:cNvSpPr txBox="1"/>
            <p:nvPr/>
          </p:nvSpPr>
          <p:spPr>
            <a:xfrm>
              <a:off x="2385" y="3152"/>
              <a:ext cx="15539" cy="3542"/>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2015年2月11日，苏州大学王晗教授、青年教师黄健博士和实验师仲兆民在国际著名神经科学杂志《The Journal of Neuroscience 》发表生物钟调节注意力缺陷多动症（ADHD）发病机制方面的研究成果。通过大量细致的研究，该课题组发现生物钟直接调控斑马鱼多巴胺代谢过程中的两个关键基因单胺氧化酶基因（mao）及多巴胺羟化酶基因（dbh）；并通过调节Wnt信号而影响多巴胺能神经元的发育，从而揭示了ADHD发病的新机制，建立了斑马鱼ADHD动物模型，为大规模筛选ADHD药物提供了重要的材料。</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8" name="文本框 7"/>
            <p:cNvSpPr txBox="1"/>
            <p:nvPr/>
          </p:nvSpPr>
          <p:spPr>
            <a:xfrm>
              <a:off x="2385" y="8148"/>
              <a:ext cx="9510" cy="127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该障碍可能与锌、铁缺乏、血铅增高有关。可乐、咖啡、食物添加剂可能增加儿童患该障碍的危险性。</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29" name="矩形: 圆角 28"/>
            <p:cNvSpPr/>
            <p:nvPr>
              <p:custDataLst>
                <p:tags r:id="rId3"/>
              </p:custDataLst>
            </p:nvPr>
          </p:nvSpPr>
          <p:spPr>
            <a:xfrm>
              <a:off x="2385" y="2123"/>
              <a:ext cx="3284" cy="60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7、生物钟因素</a:t>
              </a:r>
              <a:endParaRPr lang="zh-CN" altLang="en-US">
                <a:solidFill>
                  <a:prstClr val="white"/>
                </a:solidFill>
                <a:latin typeface="思源黑体 CN Bold" panose="020b0800000000000000" charset="-122"/>
                <a:ea typeface="思源黑体 CN Bold" panose="020b0800000000000000" charset="-122"/>
              </a:endParaRPr>
            </a:p>
          </p:txBody>
        </p:sp>
        <p:sp>
          <p:nvSpPr>
            <p:cNvPr id="7" name="矩形: 圆角 28"/>
            <p:cNvSpPr/>
            <p:nvPr>
              <p:custDataLst>
                <p:tags r:id="rId4"/>
              </p:custDataLst>
            </p:nvPr>
          </p:nvSpPr>
          <p:spPr>
            <a:xfrm>
              <a:off x="2385" y="7325"/>
              <a:ext cx="3284" cy="608"/>
            </a:xfrm>
            <a:prstGeom prst="roundRect">
              <a:avLst>
                <a:gd name="adj" fmla="val 50000"/>
              </a:avLst>
            </a:prstGeom>
            <a:solidFill>
              <a:srgbClr val="EC6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a:ea typeface="+mn-ea"/>
                  <a:cs typeface="+mn-cs"/>
                </a:defRPr>
              </a:lvl1pPr>
              <a:lvl2pPr marL="457200" algn="l" defTabSz="914400" rtl="0" eaLnBrk="1" latinLnBrk="0" hangingPunct="1">
                <a:defRPr sz="1800" kern="1200">
                  <a:solidFill>
                    <a:srgbClr val="FFFFFF"/>
                  </a:solidFill>
                  <a:latin typeface="等线"/>
                  <a:ea typeface="+mn-ea"/>
                  <a:cs typeface="+mn-cs"/>
                </a:defRPr>
              </a:lvl2pPr>
              <a:lvl3pPr marL="914400" algn="l" defTabSz="914400" rtl="0" eaLnBrk="1" latinLnBrk="0" hangingPunct="1">
                <a:defRPr sz="1800" kern="1200">
                  <a:solidFill>
                    <a:srgbClr val="FFFFFF"/>
                  </a:solidFill>
                  <a:latin typeface="等线"/>
                  <a:ea typeface="+mn-ea"/>
                  <a:cs typeface="+mn-cs"/>
                </a:defRPr>
              </a:lvl3pPr>
              <a:lvl4pPr marL="1371600" algn="l" defTabSz="914400" rtl="0" eaLnBrk="1" latinLnBrk="0" hangingPunct="1">
                <a:defRPr sz="1800" kern="1200">
                  <a:solidFill>
                    <a:srgbClr val="FFFFFF"/>
                  </a:solidFill>
                  <a:latin typeface="等线"/>
                  <a:ea typeface="+mn-ea"/>
                  <a:cs typeface="+mn-cs"/>
                </a:defRPr>
              </a:lvl4pPr>
              <a:lvl5pPr marL="1828800" algn="l" defTabSz="914400" rtl="0" eaLnBrk="1" latinLnBrk="0" hangingPunct="1">
                <a:defRPr sz="1800" kern="1200">
                  <a:solidFill>
                    <a:srgbClr val="FFFFFF"/>
                  </a:solidFill>
                  <a:latin typeface="等线"/>
                  <a:ea typeface="+mn-ea"/>
                  <a:cs typeface="+mn-cs"/>
                </a:defRPr>
              </a:lvl5pPr>
              <a:lvl6pPr marL="2286000" algn="l" defTabSz="914400" rtl="0" eaLnBrk="1" latinLnBrk="0" hangingPunct="1">
                <a:defRPr sz="1800" kern="1200">
                  <a:solidFill>
                    <a:srgbClr val="FFFFFF"/>
                  </a:solidFill>
                  <a:latin typeface="等线"/>
                  <a:ea typeface="+mn-ea"/>
                  <a:cs typeface="+mn-cs"/>
                </a:defRPr>
              </a:lvl6pPr>
              <a:lvl7pPr marL="2743200" algn="l" defTabSz="914400" rtl="0" eaLnBrk="1" latinLnBrk="0" hangingPunct="1">
                <a:defRPr sz="1800" kern="1200">
                  <a:solidFill>
                    <a:srgbClr val="FFFFFF"/>
                  </a:solidFill>
                  <a:latin typeface="等线"/>
                  <a:ea typeface="+mn-ea"/>
                  <a:cs typeface="+mn-cs"/>
                </a:defRPr>
              </a:lvl7pPr>
              <a:lvl8pPr marL="3200400" algn="l" defTabSz="914400" rtl="0" eaLnBrk="1" latinLnBrk="0" hangingPunct="1">
                <a:defRPr sz="1800" kern="1200">
                  <a:solidFill>
                    <a:srgbClr val="FFFFFF"/>
                  </a:solidFill>
                  <a:latin typeface="等线"/>
                  <a:ea typeface="+mn-ea"/>
                  <a:cs typeface="+mn-cs"/>
                </a:defRPr>
              </a:lvl8pPr>
              <a:lvl9pPr marL="3657600" algn="l" defTabSz="914400" rtl="0" eaLnBrk="1" latinLnBrk="0" hangingPunct="1">
                <a:defRPr sz="1800" kern="1200">
                  <a:solidFill>
                    <a:srgbClr val="FFFFFF"/>
                  </a:solidFill>
                  <a:latin typeface="等线"/>
                  <a:ea typeface="+mn-ea"/>
                  <a:cs typeface="+mn-cs"/>
                </a:defRPr>
              </a:lvl9pPr>
            </a:lstStyle>
            <a:p>
              <a:pPr algn="ctr"/>
              <a:r>
                <a:rPr lang="zh-CN" altLang="en-US">
                  <a:solidFill>
                    <a:prstClr val="white"/>
                  </a:solidFill>
                  <a:latin typeface="思源黑体 CN Bold" panose="020b0800000000000000" charset="-122"/>
                  <a:ea typeface="思源黑体 CN Bold" panose="020b0800000000000000" charset="-122"/>
                </a:rPr>
                <a:t>8、其他因素</a:t>
              </a:r>
              <a:endParaRPr lang="zh-CN" altLang="en-US">
                <a:solidFill>
                  <a:prstClr val="white"/>
                </a:solidFill>
                <a:latin typeface="思源黑体 CN Bold" panose="020b0800000000000000" charset="-122"/>
                <a:ea typeface="思源黑体 CN Bold" panose="020b0800000000000000"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p:cNvSpPr txBox="1"/>
          <p:nvPr/>
        </p:nvSpPr>
        <p:spPr>
          <a:xfrm>
            <a:off x="1216660" y="2178050"/>
            <a:ext cx="7258685" cy="1973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85000"/>
              </a:lnSpc>
            </a:pPr>
            <a:r>
              <a:rPr lang="zh-CN" altLang="en-US" sz="7200" b="1">
                <a:solidFill>
                  <a:srgbClr val="C84B6D"/>
                </a:solidFill>
                <a:latin typeface="思源黑体 Heavy" panose="020b0a00000000000000" charset="-122"/>
                <a:ea typeface="思源黑体 Heavy" panose="020b0a00000000000000" charset="-122"/>
                <a:sym typeface="+mn-ea"/>
              </a:rPr>
              <a:t>注意缺陷与多动障碍有什么表现</a:t>
            </a:r>
            <a:endParaRPr lang="zh-CN" altLang="en-US" sz="7200" b="1">
              <a:solidFill>
                <a:srgbClr val="C84B6D"/>
              </a:solidFill>
              <a:latin typeface="思源黑体 Heavy" panose="020b0a00000000000000" charset="-122"/>
              <a:ea typeface="思源黑体 Heavy" panose="020b0a00000000000000" charset="-122"/>
              <a:sym typeface="+mn-ea"/>
            </a:endParaRPr>
          </a:p>
        </p:txBody>
      </p:sp>
      <p:sp>
        <p:nvSpPr>
          <p:cNvPr id="14" name="文本框 13"/>
          <p:cNvSpPr txBox="1"/>
          <p:nvPr>
            <p:custDataLst>
              <p:tags r:id="rId2"/>
            </p:custDataLst>
          </p:nvPr>
        </p:nvSpPr>
        <p:spPr>
          <a:xfrm>
            <a:off x="1216660" y="1000760"/>
            <a:ext cx="6473825" cy="92202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5400" b="1">
                <a:solidFill>
                  <a:srgbClr val="EC6458"/>
                </a:solidFill>
                <a:latin typeface="思源黑体 Heavy" panose="020b0a00000000000000" charset="-122"/>
                <a:ea typeface="思源黑体 Heavy" panose="020b0a00000000000000" charset="-122"/>
                <a:sym typeface="+mn-ea"/>
              </a:rPr>
              <a:t>Part 03 </a:t>
            </a:r>
            <a:endParaRPr lang="en-US" sz="5400" b="1">
              <a:solidFill>
                <a:srgbClr val="EC6458"/>
              </a:solidFill>
              <a:latin typeface="思源黑体 Heavy" panose="020b0a00000000000000" charset="-122"/>
              <a:ea typeface="思源黑体 Heavy" panose="020b0a00000000000000" charset="-122"/>
              <a:sym typeface="+mn-ea"/>
            </a:endParaRPr>
          </a:p>
        </p:txBody>
      </p:sp>
      <p:sp>
        <p:nvSpPr>
          <p:cNvPr id="15" name="文本框 14"/>
          <p:cNvSpPr txBox="1"/>
          <p:nvPr>
            <p:custDataLst>
              <p:tags r:id="rId3"/>
            </p:custDataLst>
          </p:nvPr>
        </p:nvSpPr>
        <p:spPr>
          <a:xfrm>
            <a:off x="1304290" y="4148455"/>
            <a:ext cx="6474460" cy="5334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20000"/>
              </a:lnSpc>
            </a:pPr>
            <a:r>
              <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rPr>
              <a:t>注意缺陷与多动障碍俗称多动症，指发生于儿童时期，与同龄儿童相比，以明显注意集中困难、注意持续时间短暂、活动过度或冲动为主要特征的一组综合征。</a:t>
            </a:r>
            <a:endParaRPr lang="zh-CN" altLang="en-US" sz="1200">
              <a:solidFill>
                <a:schemeClr val="tx1">
                  <a:lumMod val="50000"/>
                  <a:lumOff val="50000"/>
                </a:schemeClr>
              </a:solidFill>
              <a:latin typeface="阿里巴巴普惠体" panose="00020600040101010101" charset="-122"/>
              <a:ea typeface="阿里巴巴普惠体" panose="00020600040101010101" charset="-122"/>
              <a:cs typeface="阿里巴巴普惠体" panose="00020600040101010101" charset="-122"/>
              <a:sym typeface="+mn-ea"/>
            </a:endParaRPr>
          </a:p>
        </p:txBody>
      </p:sp>
      <p:pic>
        <p:nvPicPr>
          <p:cNvPr id="7" name="图片 6" descr="资源 14"/>
          <p:cNvPicPr>
            <a:picLocks noChangeAspect="1"/>
          </p:cNvPicPr>
          <p:nvPr/>
        </p:nvPicPr>
        <p:blipFill>
          <a:blip r:embed="rId4"/>
          <a:stretch>
            <a:fillRect/>
          </a:stretch>
        </p:blipFill>
        <p:spPr>
          <a:xfrm>
            <a:off x="7714615" y="2771775"/>
            <a:ext cx="3704590" cy="3964940"/>
          </a:xfrm>
          <a:prstGeom prst="rect">
            <a:avLst/>
          </a:prstGeom>
        </p:spPr>
      </p:pic>
      <p:pic>
        <p:nvPicPr>
          <p:cNvPr id="5" name="图片 4" descr="资源 25"/>
          <p:cNvPicPr>
            <a:picLocks noChangeAspect="1"/>
          </p:cNvPicPr>
          <p:nvPr/>
        </p:nvPicPr>
        <p:blipFill>
          <a:blip r:embed="rId5"/>
          <a:stretch>
            <a:fillRect/>
          </a:stretch>
        </p:blipFill>
        <p:spPr>
          <a:xfrm>
            <a:off x="10306050" y="1000760"/>
            <a:ext cx="2347595" cy="23526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nodeType="afterGroup">
                            <p:stCondLst>
                              <p:cond delay="500"/>
                            </p:stCondLst>
                            <p:childTnLst>
                              <p:par>
                                <p:cTn id="9" presetID="42" presetClass="entr" presetSubtype="0" dur="1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9" presetClass="entr" presetSubtype="0" dur="50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par>
                          <p:cTn id="18" fill="hold" nodeType="afterGroup">
                            <p:stCondLst>
                              <p:cond delay="2000"/>
                            </p:stCondLst>
                            <p:childTnLst>
                              <p:par>
                                <p:cTn id="19" presetID="53" presetClass="entr" presetSubtype="16" dur="5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31" presetClass="entr" presetSubtype="0" dur="100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P spid="1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custDataLst>
              <p:tags r:id="rId2"/>
            </p:custDataLst>
          </p:nvPr>
        </p:nvSpPr>
        <p:spPr>
          <a:xfrm>
            <a:off x="1007110" y="236220"/>
            <a:ext cx="7562850" cy="61214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85000"/>
              </a:lnSpc>
              <a:buClrTx/>
              <a:buSzTx/>
              <a:buFontTx/>
            </a:pPr>
            <a:r>
              <a:rPr lang="zh-CN" altLang="en-US" sz="2800" b="1">
                <a:solidFill>
                  <a:srgbClr val="C84B6D"/>
                </a:solidFill>
                <a:latin typeface="思源黑体 Heavy" panose="020b0a00000000000000" charset="-122"/>
                <a:ea typeface="思源黑体 Heavy" panose="020b0a00000000000000" charset="-122"/>
                <a:sym typeface="+mn-ea"/>
              </a:rPr>
              <a:t>注意缺陷与多动障碍有什么表现</a:t>
            </a:r>
            <a:endParaRPr lang="zh-CN" altLang="en-US" sz="2800" b="1">
              <a:solidFill>
                <a:srgbClr val="C84B6D"/>
              </a:solidFill>
              <a:latin typeface="思源黑体 Heavy" panose="020b0a00000000000000" charset="-122"/>
              <a:ea typeface="思源黑体 Heavy" panose="020b0a00000000000000" charset="-122"/>
              <a:sym typeface="+mn-ea"/>
            </a:endParaRPr>
          </a:p>
        </p:txBody>
      </p:sp>
      <p:grpSp>
        <p:nvGrpSpPr>
          <p:cNvPr id="21" name="组合 20"/>
          <p:cNvGrpSpPr/>
          <p:nvPr/>
        </p:nvGrpSpPr>
        <p:grpSpPr>
          <a:xfrm>
            <a:off x="1026160" y="1031240"/>
            <a:ext cx="7380605" cy="5123815"/>
            <a:chOff x="1616" y="1624"/>
            <a:chExt cx="11623" cy="8069"/>
          </a:xfrm>
        </p:grpSpPr>
        <p:sp>
          <p:nvSpPr>
            <p:cNvPr id="6" name="文本框 5"/>
            <p:cNvSpPr txBox="1"/>
            <p:nvPr>
              <p:custDataLst>
                <p:tags r:id="rId3"/>
              </p:custDataLst>
            </p:nvPr>
          </p:nvSpPr>
          <p:spPr>
            <a:xfrm>
              <a:off x="1616" y="1624"/>
              <a:ext cx="4274" cy="774"/>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sz="2000" b="1">
                  <a:solidFill>
                    <a:srgbClr val="C84B6D"/>
                  </a:solidFill>
                  <a:latin typeface="阿里巴巴普惠体" panose="00020600040101010101" charset="-122"/>
                  <a:ea typeface="阿里巴巴普惠体" panose="00020600040101010101" charset="-122"/>
                  <a:sym typeface="+mn-ea"/>
                </a:rPr>
                <a:t>1、注意缺陷</a:t>
              </a:r>
              <a:endParaRPr lang="zh-CN" altLang="en-US" sz="2000" b="1">
                <a:solidFill>
                  <a:srgbClr val="C84B6D"/>
                </a:solidFill>
                <a:latin typeface="阿里巴巴普惠体" panose="00020600040101010101" charset="-122"/>
                <a:ea typeface="阿里巴巴普惠体" panose="00020600040101010101" charset="-122"/>
                <a:sym typeface="+mn-ea"/>
              </a:endParaRPr>
            </a:p>
          </p:txBody>
        </p:sp>
        <p:sp>
          <p:nvSpPr>
            <p:cNvPr id="7" name="文本框 6"/>
            <p:cNvSpPr txBox="1"/>
            <p:nvPr>
              <p:custDataLst>
                <p:tags r:id="rId4"/>
              </p:custDataLst>
            </p:nvPr>
          </p:nvSpPr>
          <p:spPr>
            <a:xfrm>
              <a:off x="1765" y="2420"/>
              <a:ext cx="10992" cy="1264"/>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该障碍患儿注意集中时间短暂，注意力易分散，他们常常不能把无关刺激过滤掉，对各种刺激都会产生反应。</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grpSp>
          <p:nvGrpSpPr>
            <p:cNvPr id="17" name="组合 16"/>
            <p:cNvGrpSpPr/>
            <p:nvPr/>
          </p:nvGrpSpPr>
          <p:grpSpPr>
            <a:xfrm>
              <a:off x="1845" y="3959"/>
              <a:ext cx="11394" cy="5735"/>
              <a:chOff x="1545" y="3989"/>
              <a:chExt cx="11394" cy="5735"/>
            </a:xfrm>
          </p:grpSpPr>
          <p:sp>
            <p:nvSpPr>
              <p:cNvPr id="8" name="文本框 7"/>
              <p:cNvSpPr txBox="1"/>
              <p:nvPr>
                <p:custDataLst>
                  <p:tags r:id="rId5"/>
                </p:custDataLst>
              </p:nvPr>
            </p:nvSpPr>
            <p:spPr>
              <a:xfrm>
                <a:off x="1765" y="3989"/>
                <a:ext cx="7317"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1）注意力常常难以保持持久，好发愣走神；</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12" name="文本框 11"/>
              <p:cNvSpPr txBox="1"/>
              <p:nvPr>
                <p:custDataLst>
                  <p:tags r:id="rId6"/>
                </p:custDataLst>
              </p:nvPr>
            </p:nvSpPr>
            <p:spPr>
              <a:xfrm>
                <a:off x="1765" y="4626"/>
                <a:ext cx="9837"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2）经常因周围环境中的动静而分心，并东张西望或接话茬；</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13" name="文本框 12"/>
              <p:cNvSpPr txBox="1"/>
              <p:nvPr>
                <p:custDataLst>
                  <p:tags r:id="rId7"/>
                </p:custDataLst>
              </p:nvPr>
            </p:nvSpPr>
            <p:spPr>
              <a:xfrm>
                <a:off x="1765" y="5263"/>
                <a:ext cx="10191"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3）做事往往难以持久，常常一件事未做完，又去做另一件事；</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14" name="文本框 13"/>
              <p:cNvSpPr txBox="1"/>
              <p:nvPr>
                <p:custDataLst>
                  <p:tags r:id="rId8"/>
                </p:custDataLst>
              </p:nvPr>
            </p:nvSpPr>
            <p:spPr>
              <a:xfrm>
                <a:off x="1765" y="5900"/>
                <a:ext cx="8043"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4）难以始终地遵守指令而完成要求完成的任务；</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16" name="文本框 15"/>
              <p:cNvSpPr txBox="1"/>
              <p:nvPr>
                <p:custDataLst>
                  <p:tags r:id="rId9"/>
                </p:custDataLst>
              </p:nvPr>
            </p:nvSpPr>
            <p:spPr>
              <a:xfrm>
                <a:off x="1765" y="6537"/>
                <a:ext cx="8757"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5）做事时也常常不注意细节，常因粗心大意而出错；</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18" name="文本框 17"/>
              <p:cNvSpPr txBox="1"/>
              <p:nvPr>
                <p:custDataLst>
                  <p:tags r:id="rId10"/>
                </p:custDataLst>
              </p:nvPr>
            </p:nvSpPr>
            <p:spPr>
              <a:xfrm>
                <a:off x="1765" y="7174"/>
                <a:ext cx="11174" cy="127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6）经常有意回避或不愿意从事需要较长时间集中精力的任务，如写作业，也不能按时完成这些任务。</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20" name="文本框 19"/>
              <p:cNvSpPr txBox="1"/>
              <p:nvPr>
                <p:custDataLst>
                  <p:tags r:id="rId11"/>
                </p:custDataLst>
              </p:nvPr>
            </p:nvSpPr>
            <p:spPr>
              <a:xfrm>
                <a:off x="1765" y="8507"/>
                <a:ext cx="7677"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7）常常丢三落四，遗失自己的物品或好忘事；</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sp>
            <p:nvSpPr>
              <p:cNvPr id="22" name="文本框 21"/>
              <p:cNvSpPr txBox="1"/>
              <p:nvPr>
                <p:custDataLst>
                  <p:tags r:id="rId12"/>
                </p:custDataLst>
              </p:nvPr>
            </p:nvSpPr>
            <p:spPr>
              <a:xfrm>
                <a:off x="1765" y="9144"/>
                <a:ext cx="8211" cy="5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
                    <a:srgbClr val="000000"/>
                  </a:buClr>
                  <a:buSzTx/>
                  <a:buFontTx/>
                </a:pPr>
                <a:r>
                  <a:rPr lang="zh-CN" altLang="en-US">
                    <a:solidFill>
                      <a:schemeClr val="tx1">
                        <a:lumMod val="75000"/>
                        <a:lumOff val="25000"/>
                      </a:schemeClr>
                    </a:solidFill>
                    <a:latin typeface="阿里巴巴普惠体" panose="00020600040101010101" charset="-122"/>
                    <a:ea typeface="阿里巴巴普惠体" panose="00020600040101010101" charset="-122"/>
                    <a:sym typeface="+mn-ea"/>
                  </a:rPr>
                  <a:t>8）与他/她说话，也常常心不在焉，似听非听等。</a:t>
                </a:r>
                <a:endParaRPr lang="zh-CN" altLang="en-US">
                  <a:solidFill>
                    <a:schemeClr val="tx1">
                      <a:lumMod val="75000"/>
                      <a:lumOff val="25000"/>
                    </a:schemeClr>
                  </a:solidFill>
                  <a:latin typeface="阿里巴巴普惠体" panose="00020600040101010101" charset="-122"/>
                  <a:ea typeface="阿里巴巴普惠体" panose="00020600040101010101" charset="-122"/>
                  <a:sym typeface="+mn-ea"/>
                </a:endParaRPr>
              </a:p>
            </p:txBody>
          </p:sp>
          <p:cxnSp>
            <p:nvCxnSpPr>
              <p:cNvPr id="15" name="直接连接符 14"/>
              <p:cNvCxnSpPr/>
              <p:nvPr/>
            </p:nvCxnSpPr>
            <p:spPr>
              <a:xfrm flipH="1">
                <a:off x="1545" y="4167"/>
                <a:ext cx="0" cy="5490"/>
              </a:xfrm>
              <a:prstGeom prst="line">
                <a:avLst/>
              </a:prstGeom>
              <a:ln>
                <a:solidFill>
                  <a:srgbClr val="C84B6D"/>
                </a:solidFill>
              </a:ln>
            </p:spPr>
            <p:style>
              <a:lnRef idx="2">
                <a:schemeClr val="accent1"/>
              </a:lnRef>
              <a:fillRef idx="0">
                <a:srgbClr val="FFFFFF"/>
              </a:fillRef>
              <a:effectRef idx="0">
                <a:srgbClr val="FFFFFF"/>
              </a:effectRef>
              <a:fontRef idx="minor">
                <a:schemeClr val="tx1"/>
              </a:fontRef>
            </p:style>
          </p:cxnSp>
        </p:grpSp>
      </p:grpSp>
      <p:pic>
        <p:nvPicPr>
          <p:cNvPr id="19" name="图片 18" descr="51miz-E1303950-74799153"/>
          <p:cNvPicPr>
            <a:picLocks noChangeAspect="1"/>
          </p:cNvPicPr>
          <p:nvPr>
            <p:custDataLst>
              <p:tags r:id="rId14"/>
            </p:custDataLst>
          </p:nvPr>
        </p:nvPicPr>
        <p:blipFill>
          <a:blip r:embed="rId13">
            <a:clrChange>
              <a:clrFrom>
                <a:srgbClr val="FFFFFF">
                  <a:alpha val="100000"/>
                </a:srgbClr>
              </a:clrFrom>
              <a:clrTo>
                <a:srgbClr val="FFFFFF">
                  <a:alpha val="100000"/>
                  <a:alpha val="0"/>
                </a:srgbClr>
              </a:clrTo>
            </a:clrChange>
          </a:blip>
          <a:stretch>
            <a:fillRect/>
          </a:stretch>
        </p:blipFill>
        <p:spPr>
          <a:xfrm>
            <a:off x="7816215" y="1946910"/>
            <a:ext cx="3404235" cy="25533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dur="50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https://d.book118.com/828103133035006031</a:t>
            </a:r>
          </a:p>
        </p:txBody>
      </p:sp>
    </p:spTree>
  </p:cSld>
  <p:clrMapOvr>
    <a:masterClrMapping/>
  </p:clrMapOvr>
  <p:transition/>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 name="KSO_WM_UNIT_TEXT_FILL_FORE_SCHEMECOLOR_INDEX" val="13"/>
  <p:tag name="KSO_WM_UNIT_TEXT_FILL_FORE_SCHEMECOLOR_INDEX_BRIGHTNESS" val="0"/>
  <p:tag name="KSO_WM_UNIT_TEXT_FILL_TYPE" val="1"/>
</p:tagLst>
</file>

<file path=ppt/tags/tag8.xml><?xml version="1.0" encoding="utf-8"?>
<p:tagLst xmlns:p="http://schemas.openxmlformats.org/presentationml/2006/main">
  <p:tag name="KSO_WM_BEAUTIFY_FLAG" val=""/>
  <p:tag name="KSO_WM_UNIT_TEXT_FILL_FORE_SCHEMECOLOR_INDEX" val="13"/>
  <p:tag name="KSO_WM_UNIT_TEXT_FILL_FORE_SCHEMECOLOR_INDEX_BRIGHTNESS" val="0.5"/>
  <p:tag name="KSO_WM_UNIT_TEXT_FILL_TYPE" val="1"/>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xml><?xml version="1.0" encoding="utf-8"?>
<p:tagLst xmlns:p="http://schemas.openxmlformats.org/presentationml/2006/main">
  <p:tag name="KSO_WM_UNIT_TEXT_FILL_FORE_SCHEMECOLOR_INDEX" val="13"/>
  <p:tag name="KSO_WM_UNIT_TEXT_FILL_FORE_SCHEMECOLOR_INDEX_BRIGHTNESS" val="0.5"/>
  <p:tag name="KSO_WM_UNIT_TEXT_FILL_TYPE" val="1"/>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xml><?xml version="1.0" encoding="utf-8"?>
<p:tagLst xmlns:p="http://schemas.openxmlformats.org/presentationml/2006/main">
  <p:tag name="KSO_WM_UNIT_TEXT_FILL_FORE_SCHEMECOLOR_INDEX" val="13"/>
  <p:tag name="KSO_WM_UNIT_TEXT_FILL_FORE_SCHEMECOLOR_INDEX_BRIGHTNESS" val="0.5"/>
  <p:tag name="KSO_WM_UNIT_TEXT_FILL_TYPE" val="1"/>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xml><?xml version="1.0" encoding="utf-8"?>
<p:tagLst xmlns:p="http://schemas.openxmlformats.org/presentationml/2006/main">
  <p:tag name="KSO_WM_UNIT_TEXT_FILL_FORE_SCHEMECOLOR_INDEX" val="13"/>
  <p:tag name="KSO_WM_UNIT_TEXT_FILL_FORE_SCHEMECOLOR_INDEX_BRIGHTNESS" val="0.5"/>
  <p:tag name="KSO_WM_UNIT_TEXT_FILL_TYPE" val="1"/>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1_Office 主题​​">
  <a:themeElements>
    <a:clrScheme name="">
      <a:dk1>
        <a:srgbClr val="595959"/>
      </a:dk1>
      <a:lt1>
        <a:srgbClr val="FFFFFF"/>
      </a:lt1>
      <a:dk2>
        <a:srgbClr val="FFFFFF"/>
      </a:dk2>
      <a:lt2>
        <a:srgbClr val="FFFFFF"/>
      </a:lt2>
      <a:accent1>
        <a:srgbClr val="EC6458"/>
      </a:accent1>
      <a:accent2>
        <a:srgbClr val="C84B6D"/>
      </a:accent2>
      <a:accent3>
        <a:srgbClr val="B0685B"/>
      </a:accent3>
      <a:accent4>
        <a:srgbClr val="EC6458"/>
      </a:accent4>
      <a:accent5>
        <a:srgbClr val="C84B6D"/>
      </a:accent5>
      <a:accent6>
        <a:srgbClr val="C84B6D"/>
      </a:accent6>
      <a:hlink>
        <a:srgbClr val="658BD5"/>
      </a:hlink>
      <a:folHlink>
        <a:srgbClr val="A16AA5"/>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14</vt:i4>
      </vt:variant>
    </vt:vector>
  </HeadingPairs>
  <TitlesOfParts>
    <vt:vector baseType="lpstr" size="26">
      <vt:lpstr>Arial</vt:lpstr>
      <vt:lpstr>Calibri</vt:lpstr>
      <vt:lpstr>等线 Light</vt:lpstr>
      <vt:lpstr>等线</vt:lpstr>
      <vt:lpstr>思源黑体 Heavy</vt:lpstr>
      <vt:lpstr>阿里巴巴普惠体</vt:lpstr>
      <vt:lpstr>思源黑体 CN Light</vt:lpstr>
      <vt:lpstr>思源宋体 CN Heavy</vt:lpstr>
      <vt:lpstr>思源黑体 CN Bold</vt:lpstr>
      <vt:lpstr>阿里巴巴普惠体 B</vt:lpstr>
      <vt:lpstr>思源黑体 CN Normal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2024-09-08T02:11:35.856</cp:lastPrinted>
  <dcterms:created xsi:type="dcterms:W3CDTF">2024-09-07T18:11:35Z</dcterms:created>
  <dcterms:modified xsi:type="dcterms:W3CDTF">2024-09-07T18:11:38Z</dcterms:modified>
</cp:coreProperties>
</file>