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0413" cy="6859588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6DE39-1440-48B3-9695-6C784772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9B5F9-7D01-4C87-8B15-0F645E42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C6F5B-B6D0-43AA-932B-060811FB8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735FC-BB5B-4EFB-8BE9-C64E90212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73A18-1F7E-46EA-95A5-06F3FA849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1A2FFE-3D84-4C74-964B-74ABCDC69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0C22B1-E150-4CD6-871D-349E3278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9684F-1451-431E-B7F5-709FBA70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01ACE-A84D-4CCB-8DE1-CD08311B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F4F03-2B12-46D1-87CB-4797399D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39E46-846A-48A8-9B35-D31AD26C1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slide" Target="slide2.xml" TargetMode="Internal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1073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808" b="7573"/>
          <a:stretch>
            <a:fillRect/>
          </a:stretch>
        </p:blipFill>
        <p:spPr>
          <a:xfrm>
            <a:off x="-1" y="0"/>
            <a:ext cx="12192406" cy="6859588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406" y="3707638"/>
            <a:ext cx="12192000" cy="1375395"/>
            <a:chOff x="-1524000" y="2705990"/>
            <a:chExt cx="12192000" cy="1375395"/>
          </a:xfrm>
        </p:grpSpPr>
        <p:sp>
          <p:nvSpPr>
            <p:cNvPr id="15" name="矩形 14"/>
            <p:cNvSpPr/>
            <p:nvPr/>
          </p:nvSpPr>
          <p:spPr>
            <a:xfrm>
              <a:off x="-1524000" y="2705990"/>
              <a:ext cx="12192000" cy="1292787"/>
            </a:xfrm>
            <a:prstGeom prst="rect">
              <a:avLst/>
            </a:prstGeom>
            <a:solidFill>
              <a:schemeClr val="bg1">
                <a:alpha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3985218" y="3998778"/>
              <a:ext cx="6682781" cy="82606"/>
            </a:xfrm>
            <a:prstGeom prst="rect">
              <a:avLst/>
            </a:prstGeom>
            <a:solidFill>
              <a:srgbClr val="FFC000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>
              <a:off x="-1524000" y="3998777"/>
              <a:ext cx="5509219" cy="82608"/>
            </a:xfrm>
            <a:prstGeom prst="rect">
              <a:avLst/>
            </a:prstGeom>
            <a:solidFill>
              <a:srgbClr val="92D050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标题 2"/>
          <p:cNvSpPr txBox="1"/>
          <p:nvPr/>
        </p:nvSpPr>
        <p:spPr>
          <a:xfrm>
            <a:off x="2782838" y="4272004"/>
            <a:ext cx="9335122" cy="683910"/>
          </a:xfrm>
          <a:prstGeom prst="rect">
            <a:avLst/>
          </a:prstGeom>
        </p:spPr>
        <p:txBody>
          <a:bodyPr>
            <a:noAutofit/>
          </a:bodyPr>
          <a:lstStyle>
            <a:defPPr>
              <a:defRPr lang="zh-CN"/>
            </a:defPPr>
            <a:lvl1pPr marL="0" algn="ctr" defTabSz="1218565" rtl="0" eaLnBrk="1" latinLnBrk="0" hangingPunct="1">
              <a:spcBef>
                <a:spcPct val="0"/>
              </a:spcBef>
              <a:buNone/>
              <a:defRPr sz="59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tabLst>
                <a:tab pos="2250440"/>
              </a:tabLst>
            </a:pPr>
            <a:r>
              <a:rPr lang="zh-CN" altLang="en-US" sz="3100" b="1" kern="100" spc="-20">
                <a:solidFill>
                  <a:schemeClr val="bg2">
                    <a:lumMod val="25000"/>
                  </a:schemeClr>
                </a:solidFill>
                <a:latin typeface="Times New Roman"/>
                <a:ea typeface="微软雅黑" pitchFamily="34" charset="-122"/>
                <a:cs typeface="Times New Roman"/>
              </a:rPr>
              <a:t>第二课时　主观题对中华文化和文化强国问题的考查</a:t>
            </a:r>
          </a:p>
        </p:txBody>
      </p:sp>
      <p:sp>
        <p:nvSpPr>
          <p:cNvPr id="21" name="副标题 3"/>
          <p:cNvSpPr txBox="1"/>
          <p:nvPr/>
        </p:nvSpPr>
        <p:spPr>
          <a:xfrm>
            <a:off x="2782838" y="3746111"/>
            <a:ext cx="5400000" cy="504056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zh-CN"/>
            </a:defPPr>
            <a:lvl1pPr marL="457200" indent="-4572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4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90600" indent="-3810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3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5240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1336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7432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8565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400">
                <a:solidFill>
                  <a:schemeClr val="bg2">
                    <a:lumMod val="25000"/>
                  </a:schemeClr>
                </a:solidFill>
                <a:latin typeface="微软雅黑" pitchFamily="34" charset="-122"/>
                <a:ea typeface="微软雅黑" pitchFamily="34" charset="-122"/>
              </a:rPr>
              <a:t>专题九　中华文化与文化强国</a:t>
            </a:r>
          </a:p>
        </p:txBody>
      </p:sp>
      <p:sp>
        <p:nvSpPr>
          <p:cNvPr id="11" name="矩形 10"/>
          <p:cNvSpPr/>
          <p:nvPr/>
        </p:nvSpPr>
        <p:spPr>
          <a:xfrm>
            <a:off x="75718" y="3933850"/>
            <a:ext cx="1424421" cy="9501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20000"/>
              </a:spcBef>
              <a:tabLst>
                <a:tab pos="2250440"/>
              </a:tabLst>
            </a:pPr>
            <a:r>
              <a:rPr lang="zh-CN" altLang="en-US">
                <a:solidFill>
                  <a:schemeClr val="bg2">
                    <a:lumMod val="25000"/>
                  </a:schemeClr>
                </a:solidFill>
                <a:latin typeface="+mj-ea"/>
                <a:ea typeface="+mj-ea"/>
              </a:rPr>
              <a:t>第一部分　</a:t>
            </a:r>
            <a:endParaRPr lang="en-US" altLang="zh-CN" smtClean="0">
              <a:solidFill>
                <a:schemeClr val="bg2">
                  <a:lumMod val="25000"/>
                </a:schemeClr>
              </a:solidFill>
              <a:latin typeface="+mj-ea"/>
              <a:ea typeface="+mj-ea"/>
            </a:endParaRPr>
          </a:p>
          <a:p>
            <a:pPr>
              <a:lnSpc>
                <a:spcPct val="110000"/>
              </a:lnSpc>
              <a:spcBef>
                <a:spcPct val="20000"/>
              </a:spcBef>
              <a:tabLst>
                <a:tab pos="2250440"/>
              </a:tabLst>
            </a:pPr>
            <a:r>
              <a:rPr lang="zh-CN" altLang="en-US" smtClean="0">
                <a:solidFill>
                  <a:schemeClr val="bg2">
                    <a:lumMod val="25000"/>
                  </a:schemeClr>
                </a:solidFill>
                <a:latin typeface="+mj-ea"/>
                <a:ea typeface="+mj-ea"/>
              </a:rPr>
              <a:t>专题</a:t>
            </a:r>
            <a:r>
              <a:rPr lang="zh-CN" altLang="en-US">
                <a:solidFill>
                  <a:schemeClr val="bg2">
                    <a:lumMod val="25000"/>
                  </a:schemeClr>
                </a:solidFill>
                <a:latin typeface="+mj-ea"/>
                <a:ea typeface="+mj-ea"/>
              </a:rPr>
              <a:t>突破</a:t>
            </a:r>
            <a:endParaRPr lang="zh-CN" altLang="en-US">
              <a:solidFill>
                <a:schemeClr val="bg2">
                  <a:lumMod val="25000"/>
                </a:schemeClr>
              </a:solidFill>
              <a:latin typeface="Times New Roman" pitchFamily="18" charset="0"/>
              <a:ea typeface="+mj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1"/>
          <p:cNvSpPr txBox="1"/>
          <p:nvPr/>
        </p:nvSpPr>
        <p:spPr>
          <a:xfrm>
            <a:off x="3502919" y="1269554"/>
            <a:ext cx="4896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3114AC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一、主观题对中华文化的考查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502918" y="2363517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3114AC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二、主观题对弘扬主旋律的考查</a:t>
            </a:r>
            <a:endParaRPr lang="zh-CN" altLang="zh-CN" sz="2800" b="1">
              <a:solidFill>
                <a:srgbClr val="3114AC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29" name="直接连接符 28"/>
          <p:cNvCxnSpPr/>
          <p:nvPr/>
        </p:nvCxnSpPr>
        <p:spPr>
          <a:xfrm flipV="1">
            <a:off x="3566680" y="2887209"/>
            <a:ext cx="7560000" cy="14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V="1">
            <a:off x="3566680" y="1793390"/>
            <a:ext cx="7560000" cy="14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\\徐圣哲ppt\e\建筑\timg 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392" t="473" r="30554" b="9664"/>
          <a:stretch>
            <a:fillRect/>
          </a:stretch>
        </p:blipFill>
        <p:spPr bwMode="auto">
          <a:xfrm>
            <a:off x="0" y="794"/>
            <a:ext cx="20887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0" y="3890"/>
            <a:ext cx="2088701" cy="523220"/>
          </a:xfrm>
          <a:prstGeom prst="rect">
            <a:avLst/>
          </a:prstGeom>
          <a:solidFill>
            <a:schemeClr val="accent1">
              <a:alpha val="5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</a:rPr>
              <a:t>内容索引</a:t>
            </a:r>
            <a:endParaRPr lang="zh-CN" altLang="en-US" sz="2800" b="1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10640" y="3443637"/>
            <a:ext cx="77691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3114AC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三、主观题对发展中国特色社会主义文化的考查</a:t>
            </a:r>
            <a:endParaRPr lang="zh-CN" altLang="zh-CN" sz="2800" b="1">
              <a:solidFill>
                <a:srgbClr val="3114AC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  <p:cxnSp>
        <p:nvCxnSpPr>
          <p:cNvPr id="9" name="直接连接符 8"/>
          <p:cNvCxnSpPr/>
          <p:nvPr/>
        </p:nvCxnSpPr>
        <p:spPr>
          <a:xfrm flipV="1">
            <a:off x="3574403" y="3967329"/>
            <a:ext cx="7560000" cy="14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08" r="62669"/>
          <a:stretch>
            <a:fillRect/>
          </a:stretch>
        </p:blipFill>
        <p:spPr>
          <a:xfrm>
            <a:off x="8590413" y="0"/>
            <a:ext cx="3600000" cy="6896921"/>
          </a:xfrm>
          <a:prstGeom prst="rect">
            <a:avLst/>
          </a:prstGeom>
        </p:spPr>
      </p:pic>
      <p:sp>
        <p:nvSpPr>
          <p:cNvPr id="5" name="矩形: 圆角 6"/>
          <p:cNvSpPr/>
          <p:nvPr/>
        </p:nvSpPr>
        <p:spPr>
          <a:xfrm>
            <a:off x="1167282" y="2971812"/>
            <a:ext cx="6112913" cy="962038"/>
          </a:xfrm>
          <a:prstGeom prst="roundRect">
            <a:avLst>
              <a:gd name="adj" fmla="val 13060"/>
            </a:avLst>
          </a:prstGeom>
          <a:solidFill>
            <a:schemeClr val="bg1">
              <a:alpha val="85000"/>
            </a:schemeClr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7000"/>
              </a:lnSpc>
            </a:pPr>
            <a:r>
              <a:rPr lang="zh-CN" altLang="en-US" sz="4000" b="1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主观题</a:t>
            </a:r>
            <a:r>
              <a:rPr lang="zh-CN" altLang="en-US" sz="4000" b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对中华文化的考查</a:t>
            </a:r>
            <a:endParaRPr lang="zh-CN" altLang="zh-CN" sz="4000" b="1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圆角矩形 5"/>
          <p:cNvSpPr/>
          <p:nvPr/>
        </p:nvSpPr>
        <p:spPr>
          <a:xfrm>
            <a:off x="3323638" y="2474950"/>
            <a:ext cx="1800200" cy="506189"/>
          </a:xfrm>
          <a:prstGeom prst="round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895283" y="2481823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一</a:t>
            </a:r>
            <a:endParaRPr lang="zh-CN" altLang="en-US" sz="2800">
              <a:solidFill>
                <a:prstClr val="black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68004" y="1236019"/>
            <a:ext cx="10467762" cy="400107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1.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结合材料和所学文化生活知识，分析材料中所体现的中华文化的特征。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2.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结合材料和所学文化生活知识，分析为什么要正确处理中外文化之间的关系。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3.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结合材料和所学文化生活知识，说明怎样正确处理中外文化之间的关系。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6534" y="367443"/>
            <a:ext cx="2028949" cy="6140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5000"/>
              </a:lnSpc>
              <a:spcBef>
                <a:spcPts val="400"/>
              </a:spcBef>
              <a:buFont typeface="Wingdings" pitchFamily="2" charset="2"/>
              <a:buChar char="n"/>
            </a:pP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8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命题</a:t>
            </a: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视角</a:t>
            </a:r>
          </a:p>
        </p:txBody>
      </p:sp>
    </p:spTree>
    <p:extLst>
      <p:ext uri="{BB962C8B-B14F-4D97-AF65-F5344CB8AC3E}">
        <p14:creationId xmlns:p14="http://schemas.microsoft.com/office/powerpoint/2010/main" xmlns="" val="135899102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99115" y="1125538"/>
            <a:ext cx="11526120" cy="5211146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(2013·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全国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Ⅰ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，节选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阅读材料，完成下面要求。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2012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年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6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月，商务印书馆出版了《现代汉语词典》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第六版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，词典的正文收录了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NBA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、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BBS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、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GDP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、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UFO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等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239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个西文字母开头的词语。此举引起了广泛的争论，有的人反对，有的人支持。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反对《现代汉语词典》收录西文字母词的人认为：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拉丁字母出现在方块汉字中，很是惹眼，看上去就是一个异类，是对汉语的污染。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我想会不会过几十年，汉语成了汉英混杂的语言。</a:t>
            </a:r>
            <a:r>
              <a:rPr lang="en-US" altLang="zh-CN" sz="2800" kern="100" smtClean="0">
                <a:latin typeface="宋体" charset="-122"/>
                <a:ea typeface="华文细黑"/>
                <a:cs typeface="Times New Roman"/>
              </a:rPr>
              <a:t>”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6534" y="367443"/>
            <a:ext cx="2028949" cy="6140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5000"/>
              </a:lnSpc>
              <a:spcBef>
                <a:spcPts val="400"/>
              </a:spcBef>
              <a:buFont typeface="Wingdings" pitchFamily="2" charset="2"/>
              <a:buChar char="n"/>
            </a:pP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8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高考</a:t>
            </a: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典例</a:t>
            </a:r>
          </a:p>
        </p:txBody>
      </p:sp>
    </p:spTree>
    <p:extLst>
      <p:ext uri="{BB962C8B-B14F-4D97-AF65-F5344CB8AC3E}">
        <p14:creationId xmlns:p14="http://schemas.microsoft.com/office/powerpoint/2010/main" xmlns="" val="3718196136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29726" y="166347"/>
            <a:ext cx="11526120" cy="6503807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文化有安全的问题，再国际化，也不能把自己的文字搞乱。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……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支持《现代汉语词典》收录西文字母词的人认为：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在对外开放条件下，字母词的产生有其必然性。应善待字母词的使用，而非简单的拒斥。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选录字母词只是对当下语言现实的承认，体现了语言使用的从简趋势，适应了社会生活变化的需要。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……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你是赞成还是反对《现代汉语词典》收录西文字母词？请用文化生活有关知识阐明理由。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46509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412670" y="477466"/>
            <a:ext cx="11299010" cy="687600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430780"/>
              </a:tabLst>
            </a:pPr>
            <a:r>
              <a:rPr lang="en-US" altLang="zh-CN" sz="2800" b="1" kern="100">
                <a:solidFill>
                  <a:srgbClr val="0000FF"/>
                </a:solidFill>
                <a:latin typeface="Times New Roman"/>
                <a:ea typeface="华文细黑"/>
              </a:rPr>
              <a:t>[</a:t>
            </a:r>
            <a:r>
              <a:rPr lang="zh-CN" altLang="zh-CN" sz="2800" b="1" kern="100">
                <a:solidFill>
                  <a:srgbClr val="0000FF"/>
                </a:solidFill>
                <a:latin typeface="Times New Roman"/>
                <a:ea typeface="华文细黑"/>
                <a:cs typeface="Times New Roman"/>
              </a:rPr>
              <a:t>解题思路</a:t>
            </a:r>
            <a:r>
              <a:rPr lang="en-US" altLang="zh-CN" sz="2800" b="1" kern="100">
                <a:solidFill>
                  <a:srgbClr val="0000FF"/>
                </a:solidFill>
                <a:latin typeface="Times New Roman"/>
                <a:ea typeface="华文细黑"/>
              </a:rPr>
              <a:t>]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3347356"/>
              </p:ext>
            </p:extLst>
          </p:nvPr>
        </p:nvGraphicFramePr>
        <p:xfrm>
          <a:off x="550590" y="1532252"/>
          <a:ext cx="11017073" cy="4480560"/>
        </p:xfrm>
        <a:graphic>
          <a:graphicData uri="http://schemas.openxmlformats.org/drawingml/2006/table">
            <a:tbl>
              <a:tblPr/>
              <a:tblGrid>
                <a:gridCol w="1584176"/>
                <a:gridCol w="936104"/>
                <a:gridCol w="8496793"/>
              </a:tblGrid>
              <a:tr h="536686">
                <a:tc rowSpan="2"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获取和解读信息</a:t>
                      </a:r>
                      <a:endParaRPr lang="zh-CN" sz="2800" b="1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设问信息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宋体" charset="-122"/>
                          <a:ea typeface="华文细黑"/>
                          <a:cs typeface="Times New Roman"/>
                        </a:rPr>
                        <a:t>①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你是赞成还是反对《现代汉语词典》收录西文字母词？</a:t>
                      </a:r>
                      <a:r>
                        <a:rPr lang="en-US" sz="2800" kern="100">
                          <a:effectLst/>
                          <a:latin typeface="宋体" charset="-122"/>
                          <a:ea typeface="华文细黑"/>
                          <a:cs typeface="Times New Roman"/>
                        </a:rPr>
                        <a:t>②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请用文化生活有关知识阐明理由。</a:t>
                      </a:r>
                      <a:r>
                        <a:rPr lang="en-US" sz="2800" kern="100">
                          <a:effectLst/>
                          <a:latin typeface="宋体" charset="-122"/>
                          <a:ea typeface="华文细黑"/>
                          <a:cs typeface="Times New Roman"/>
                        </a:rPr>
                        <a:t>③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观点选择类型辨析题。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558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7200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材料信息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商务印书馆出版了《现代汉语词典》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(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第六版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)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，词典的正文收录了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NBA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、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BBS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、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GDP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、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UFO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等</a:t>
                      </a: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239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个西文字母开头的词语，此举引起了广泛的争论，有的人反对，有的人支持。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8308921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35378056"/>
              </p:ext>
            </p:extLst>
          </p:nvPr>
        </p:nvGraphicFramePr>
        <p:xfrm>
          <a:off x="622598" y="765498"/>
          <a:ext cx="11017224" cy="5400600"/>
        </p:xfrm>
        <a:graphic>
          <a:graphicData uri="http://schemas.openxmlformats.org/drawingml/2006/table">
            <a:tbl>
              <a:tblPr/>
              <a:tblGrid>
                <a:gridCol w="1584198"/>
                <a:gridCol w="9433026"/>
              </a:tblGrid>
              <a:tr h="2025225"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调动和运用知识</a:t>
                      </a:r>
                      <a:endParaRPr lang="zh-CN" sz="2800" b="1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(1)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语言文字是文化的基本载体，汉语是中华文明的重要标志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(2)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尊重文化多样性是发展本民族文化的内在要求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800" kern="100">
                          <a:effectLst/>
                          <a:latin typeface="Times New Roman"/>
                          <a:ea typeface="华文细黑"/>
                          <a:cs typeface="Courier New"/>
                        </a:rPr>
                        <a:t>(3)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中华文化的包容性特点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50150"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描述和阐释事物</a:t>
                      </a:r>
                      <a:endParaRPr lang="zh-CN" sz="2800" b="1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结合材料信息，运用相关文化生活知识，准确描述赞成还是反对《现代汉语词典》收录西文字母词的理由。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25225"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论证和探究问题</a:t>
                      </a:r>
                      <a:endParaRPr lang="zh-CN" sz="2800" b="1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本题属于观点选择型的辨析题，注意只需选择赞成或者反对任意一种观点即可。论证理由时，注意从材料中赞成或者反对的理由结合文化生活知识进行说明。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79165866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00117404"/>
              </p:ext>
            </p:extLst>
          </p:nvPr>
        </p:nvGraphicFramePr>
        <p:xfrm>
          <a:off x="622598" y="1485578"/>
          <a:ext cx="11161240" cy="3744416"/>
        </p:xfrm>
        <a:graphic>
          <a:graphicData uri="http://schemas.openxmlformats.org/drawingml/2006/table">
            <a:tbl>
              <a:tblPr/>
              <a:tblGrid>
                <a:gridCol w="643918"/>
                <a:gridCol w="10517322"/>
              </a:tblGrid>
              <a:tr h="3744416">
                <a:tc>
                  <a:txBody>
                    <a:bodyPr vert="horz" wrap="square"/>
                    <a:lstStyle/>
                    <a:p>
                      <a:pPr marL="7200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答案整理</a:t>
                      </a:r>
                      <a:endParaRPr lang="zh-CN" sz="2800" b="1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观点一：反对收录西文字母词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理由：语言文字是文化的基本载体，汉语是中华文明的重要标志，传承中华文明需要保持中华文化的民族特色，保持汉语的纯洁性。不反对人们在日常生活中使用字母词，但《现代汉语词典》是规范语言文字的范本，不应收录，至少不应在正文中收录</a:t>
                      </a:r>
                      <a:r>
                        <a:rPr lang="zh-CN" sz="2800" kern="100" smtClean="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9570266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58694819"/>
              </p:ext>
            </p:extLst>
          </p:nvPr>
        </p:nvGraphicFramePr>
        <p:xfrm>
          <a:off x="550590" y="837506"/>
          <a:ext cx="11017224" cy="4968552"/>
        </p:xfrm>
        <a:graphic>
          <a:graphicData uri="http://schemas.openxmlformats.org/drawingml/2006/table">
            <a:tbl>
              <a:tblPr/>
              <a:tblGrid>
                <a:gridCol w="652336"/>
                <a:gridCol w="10364888"/>
              </a:tblGrid>
              <a:tr h="4968552">
                <a:tc>
                  <a:txBody>
                    <a:bodyPr vert="horz" wrap="square"/>
                    <a:lstStyle/>
                    <a:p>
                      <a:pPr marL="72000"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答案整理</a:t>
                      </a:r>
                      <a:endParaRPr lang="zh-CN" sz="2800" b="1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 smtClean="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观点</a:t>
                      </a: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二：支持收录西文字母词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  <a:p>
                      <a:pPr marL="72000"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800" kern="100">
                          <a:effectLst/>
                          <a:latin typeface="Times New Roman"/>
                          <a:ea typeface="华文细黑"/>
                          <a:cs typeface="Times New Roman"/>
                        </a:rPr>
                        <a:t>理由：其一，收录字母词体现了中华文化的包容性特点。以包容的心态对待字母词的使用，有利于不同民族之间相互交流和相互理解，是汉语言文字具有活力的表现。其二，《现代汉语词典》收录的字母词数量很少，不会使汉语成为混杂的语言而损害其民族性。其三，字母词的使用是文化多样性的表现，尊重文化多样性是发展本民族文化的内在要求。</a:t>
                      </a:r>
                      <a:endParaRPr lang="zh-CN" sz="2800" kern="100">
                        <a:effectLst/>
                        <a:latin typeface="宋体" charset="-122"/>
                        <a:cs typeface="Courier New"/>
                      </a:endParaRPr>
                    </a:p>
                  </a:txBody>
                  <a:tcPr marL="9512" marR="951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421308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29726" y="881203"/>
            <a:ext cx="11526120" cy="4564815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00FF"/>
                </a:solidFill>
                <a:latin typeface="IPAPANNEW"/>
                <a:ea typeface="华文细黑"/>
                <a:cs typeface="Times New Roman"/>
              </a:rPr>
              <a:t>[</a:t>
            </a:r>
            <a:r>
              <a:rPr lang="zh-CN" altLang="zh-CN" sz="2800" b="1" kern="100">
                <a:solidFill>
                  <a:srgbClr val="0000FF"/>
                </a:solidFill>
                <a:latin typeface="IPAPANNEW"/>
                <a:ea typeface="华文细黑"/>
                <a:cs typeface="Times New Roman"/>
              </a:rPr>
              <a:t>题型技法</a:t>
            </a:r>
            <a:r>
              <a:rPr lang="en-US" altLang="zh-CN" sz="2800" b="1" kern="100">
                <a:solidFill>
                  <a:srgbClr val="0000FF"/>
                </a:solidFill>
                <a:latin typeface="IPAPANNEW"/>
                <a:ea typeface="华文细黑"/>
                <a:cs typeface="Times New Roman"/>
              </a:rPr>
              <a:t>]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latin typeface="Times New Roman"/>
                <a:ea typeface="华文细黑"/>
                <a:cs typeface="Times New Roman"/>
              </a:rPr>
              <a:t>观点选择型辨析题</a:t>
            </a:r>
            <a:endParaRPr lang="zh-CN" altLang="zh-CN" sz="1050" b="1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观点选择型辨析题往往以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你是否赞同这种观点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你赞同哪种观点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你同意这种说法吗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进行设问，在文化生活试题和哲学试题中比较常见。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(1)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一般来说，这类试题的论点不具有唯一性。只要不涉及是非性论题，学生一般可以自由表述自己的观点，可以赞成，也可以反对</a:t>
            </a:r>
            <a:r>
              <a:rPr lang="zh-CN" altLang="zh-CN" sz="2800" kern="100" smtClean="0">
                <a:latin typeface="Times New Roman"/>
                <a:ea typeface="华文细黑"/>
                <a:cs typeface="Times New Roman"/>
              </a:rPr>
              <a:t>。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203243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86786" y="953211"/>
            <a:ext cx="11412000" cy="4564815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(2)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答题要注意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观点＋论据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。首先要明确观点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从评分细则看，只要写出观点，并给出简要分析就可得分，这是学生考试中容易忽略的地方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。其次围绕观点从模块知识中提取有效原理加以论证，建议论据至少要有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3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个，且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3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个论据要从不同的方面说明，语言要规范，逻辑要清晰。论据可以来自所选观点者的理由，也可以从对方观点中去寻找。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(3)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这类试题往往是等级式得分，要注重知识运用准确完整，语言表述规范，逻辑线索清晰。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945394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233978" y="837506"/>
            <a:ext cx="11737304" cy="5211146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文脉同国脉相连，文化孕育民族气质。在世界舞台上，中国人正创新性地发扬优秀传统文化精神，为世界带来更多和平与发展的动力，中国智慧日益彰显出世界魅力。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当今世界并不平静，地区动乱、恐怖主义、南北差距扩大等诸多问题困扰世界，排他性、对抗性思维还有不小市场。不同于世界上一些排他的、零和博弈的思维和搞国际关系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小圈子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的做法，中华传统文化中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和而不同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的社会观、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周而不比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的精神态度，和衷共济、合作共赢的智慧理念更有利于世界和平、发展与繁荣</a:t>
            </a:r>
            <a:r>
              <a:rPr lang="zh-CN" altLang="zh-CN" sz="2800" kern="100" smtClean="0">
                <a:latin typeface="Times New Roman"/>
                <a:ea typeface="华文细黑"/>
                <a:cs typeface="Times New Roman"/>
              </a:rPr>
              <a:t>。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6534" y="295435"/>
            <a:ext cx="2028949" cy="6140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5000"/>
              </a:lnSpc>
              <a:spcBef>
                <a:spcPts val="400"/>
              </a:spcBef>
              <a:buFont typeface="Wingdings" pitchFamily="2" charset="2"/>
              <a:buChar char="n"/>
            </a:pP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8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热点</a:t>
            </a: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应用</a:t>
            </a:r>
          </a:p>
        </p:txBody>
      </p:sp>
    </p:spTree>
    <p:extLst>
      <p:ext uri="{BB962C8B-B14F-4D97-AF65-F5344CB8AC3E}">
        <p14:creationId xmlns:p14="http://schemas.microsoft.com/office/powerpoint/2010/main" xmlns="" val="1655414246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233978" y="142813"/>
            <a:ext cx="11737304" cy="6455333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5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针对全球性发展过程中遭遇的种种问题，中国在国际舞台上提出的方案以及付诸的行动，也都表现出优秀传统文化的内涵，是对传统精神创新性发扬。倡议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一带一路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建设为世界各国带来更多发展机遇，主张全球治理中实现共商共建共享，坚持推动通过对话谈判解决地区争端，主张各种文明平等交流互鉴，都体现出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兼善天下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以和为贵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谦冲包容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等传统文化精神，人类命运共同体理念，更是集中寄托着中国人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天下大同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的深切期盼。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35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当前，中国日新月异的发展赢得国际社会瞩目，获得广泛点赞。彰显着中国道路和中国精神的力量。放眼世界，中国精神也将伴随着中国人真诚与世界各国平等交流、共同发展的努力，更加广泛深入国际社会人心，为世界带来和谐共生的美好前景。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923140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25560" y="217197"/>
            <a:ext cx="11600559" cy="133316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(1)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结合材料，运用文化生活知识，分析中华文化为什么能为当今世界和平与发展贡献中国智慧。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25560" y="1448429"/>
            <a:ext cx="11600559" cy="5293733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/>
                <a:ea typeface="华文细黑"/>
                <a:cs typeface="Times New Roman"/>
              </a:rPr>
              <a:t>答案　</a:t>
            </a:r>
            <a:r>
              <a:rPr lang="en-US" altLang="zh-CN" sz="2800" kern="10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①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中华文化源远流长、博大精深、内涵丰富，其传统的和衷共济、合作共赢等理念，与和平与发展的时代主题相贯通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。</a:t>
            </a:r>
            <a:endParaRPr lang="en-US" altLang="zh-CN" sz="2800" kern="100" smtClean="0">
              <a:solidFill>
                <a:srgbClr val="C00000"/>
              </a:solidFill>
              <a:latin typeface="Times New Roman"/>
              <a:ea typeface="华文细黑"/>
              <a:cs typeface="Times New Roman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②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中华文化具有特有的包容性，</a:t>
            </a:r>
            <a:r>
              <a:rPr lang="en-US" altLang="zh-CN" sz="2800" kern="10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和而不同</a:t>
            </a:r>
            <a:r>
              <a:rPr lang="en-US" altLang="zh-CN" sz="2800" kern="10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”“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谦冲包容</a:t>
            </a:r>
            <a:r>
              <a:rPr lang="en-US" altLang="zh-CN" sz="2800" kern="10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，尊重世界文化多样性，能够赢得其他国家和民族的好感和认同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。</a:t>
            </a:r>
            <a:endParaRPr lang="en-US" altLang="zh-CN" sz="2800" kern="100" smtClean="0">
              <a:solidFill>
                <a:srgbClr val="C00000"/>
              </a:solidFill>
              <a:latin typeface="Times New Roman"/>
              <a:ea typeface="华文细黑"/>
              <a:cs typeface="Times New Roman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③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创新实践推动文化传播。我国倡导</a:t>
            </a:r>
            <a:r>
              <a:rPr lang="en-US" altLang="zh-CN" sz="2800" kern="10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一带一路</a:t>
            </a:r>
            <a:r>
              <a:rPr lang="en-US" altLang="zh-CN" sz="2800" kern="10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、构建人类命运共同体等，是对中华优秀传统文化的创新性传播</a:t>
            </a:r>
            <a:r>
              <a:rPr lang="zh-CN" altLang="zh-CN" sz="2800" kern="100" smtClean="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。</a:t>
            </a:r>
            <a:endParaRPr lang="en-US" altLang="zh-CN" sz="2800" kern="100" smtClean="0">
              <a:solidFill>
                <a:srgbClr val="C00000"/>
              </a:solidFill>
              <a:latin typeface="Times New Roman"/>
              <a:ea typeface="华文细黑"/>
              <a:cs typeface="Times New Roman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solidFill>
                  <a:srgbClr val="C00000"/>
                </a:solidFill>
                <a:latin typeface="宋体" charset="-122"/>
                <a:ea typeface="华文细黑"/>
                <a:cs typeface="Times New Roman"/>
              </a:rPr>
              <a:t>④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经济是基础，经济、政治决定文化，中国日新月异的发展，彰显了中华文化的力量，也增强了中华文化国际影响力。</a:t>
            </a:r>
            <a:endParaRPr lang="zh-CN" altLang="zh-CN" sz="1050" kern="100">
              <a:solidFill>
                <a:srgbClr val="C00000"/>
              </a:solidFill>
              <a:effectLst/>
              <a:latin typeface="宋体" charset="-122"/>
              <a:cs typeface="Courier New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213072" y="6397923"/>
            <a:ext cx="977341" cy="461665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答案</a:t>
            </a:r>
          </a:p>
        </p:txBody>
      </p:sp>
    </p:spTree>
    <p:extLst>
      <p:ext uri="{BB962C8B-B14F-4D97-AF65-F5344CB8AC3E}">
        <p14:creationId xmlns:p14="http://schemas.microsoft.com/office/powerpoint/2010/main" xmlns="" val="34604437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uiExpand="1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225560" y="872497"/>
            <a:ext cx="11600559" cy="687600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(2)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请就如何让中华文化更好地彰显世界魅力提供两条建议。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225560" y="1664585"/>
            <a:ext cx="11600559" cy="133316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0000FF"/>
                </a:solidFill>
                <a:latin typeface="Times New Roman"/>
                <a:ea typeface="华文细黑"/>
                <a:cs typeface="Times New Roman"/>
              </a:rPr>
              <a:t>答案　</a:t>
            </a:r>
            <a:r>
              <a:rPr lang="zh-CN" altLang="zh-CN" sz="2800" kern="100">
                <a:solidFill>
                  <a:srgbClr val="C00000"/>
                </a:solidFill>
                <a:latin typeface="Times New Roman"/>
                <a:ea typeface="华文细黑"/>
                <a:cs typeface="Times New Roman"/>
              </a:rPr>
              <a:t>举例：加强文化传播，拓宽传播渠道，向世界推介中华文化；加强文化贸易，推动更多优质文化产品和服务走向国际市场等。</a:t>
            </a:r>
            <a:endParaRPr lang="zh-CN" altLang="zh-CN" sz="1050" kern="100">
              <a:solidFill>
                <a:srgbClr val="C00000"/>
              </a:solidFill>
              <a:effectLst/>
              <a:latin typeface="宋体" charset="-122"/>
              <a:cs typeface="Courier New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1213072" y="6397923"/>
            <a:ext cx="977341" cy="461665"/>
          </a:xfrm>
          <a:prstGeom prst="rect">
            <a:avLst/>
          </a:prstGeom>
          <a:solidFill>
            <a:srgbClr val="B4C7E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rgbClr val="000000"/>
                </a:solidFill>
                <a:latin typeface="微软雅黑" pitchFamily="34" charset="-122"/>
                <a:ea typeface="微软雅黑" pitchFamily="34" charset="-122"/>
                <a:cs typeface="Times New Roman" panose="02020603050405020304" pitchFamily="18" charset="0"/>
              </a:rPr>
              <a:t>答案</a:t>
            </a:r>
          </a:p>
        </p:txBody>
      </p:sp>
      <p:pic>
        <p:nvPicPr>
          <p:cNvPr id="7" name="图片 6">
            <a:hlinkClick r:id="rId3" action="ppaction://hlinksldjump?num=2"/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587440" y="5734050"/>
            <a:ext cx="602973" cy="602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65999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: 圆角 6"/>
          <p:cNvSpPr/>
          <p:nvPr/>
        </p:nvSpPr>
        <p:spPr>
          <a:xfrm>
            <a:off x="759762" y="2971812"/>
            <a:ext cx="6927953" cy="962038"/>
          </a:xfrm>
          <a:prstGeom prst="roundRect">
            <a:avLst>
              <a:gd name="adj" fmla="val 13060"/>
            </a:avLst>
          </a:prstGeom>
          <a:solidFill>
            <a:schemeClr val="bg1">
              <a:alpha val="85000"/>
            </a:schemeClr>
          </a:solidFill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7000"/>
              </a:lnSpc>
            </a:pPr>
            <a:r>
              <a:rPr lang="zh-CN" altLang="en-US" sz="4000" b="1" smtClean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主观题</a:t>
            </a:r>
            <a:r>
              <a:rPr lang="zh-CN" altLang="en-US" sz="4000" b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对弘扬主旋律的考查</a:t>
            </a:r>
          </a:p>
        </p:txBody>
      </p:sp>
      <p:sp>
        <p:nvSpPr>
          <p:cNvPr id="6" name="圆角矩形 5"/>
          <p:cNvSpPr/>
          <p:nvPr/>
        </p:nvSpPr>
        <p:spPr>
          <a:xfrm>
            <a:off x="3323638" y="2474950"/>
            <a:ext cx="1800200" cy="506189"/>
          </a:xfrm>
          <a:prstGeom prst="round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895283" y="2481823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cs typeface="Times New Roman" panose="02020603050405020304" pitchFamily="18" charset="0"/>
              </a:rPr>
              <a:t>二</a:t>
            </a:r>
            <a:endParaRPr lang="zh-CN" altLang="en-US" sz="2800">
              <a:solidFill>
                <a:prstClr val="black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08" r="62669"/>
          <a:stretch>
            <a:fillRect/>
          </a:stretch>
        </p:blipFill>
        <p:spPr>
          <a:xfrm>
            <a:off x="8590413" y="0"/>
            <a:ext cx="3600000" cy="6896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626774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299115" y="1306286"/>
            <a:ext cx="11526120" cy="2062079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1.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结合材料，运用文化生活知识，分析弘扬主旋律的原因或意义。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2.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结合材料，运用文化生活知识，说明如何解决文化生活中令人忧虑的文化</a:t>
            </a:r>
            <a:r>
              <a:rPr lang="zh-CN" altLang="zh-CN" sz="2800" kern="100" smtClean="0">
                <a:latin typeface="Times New Roman"/>
                <a:ea typeface="华文细黑"/>
                <a:cs typeface="Times New Roman"/>
              </a:rPr>
              <a:t>现象</a:t>
            </a:r>
            <a:r>
              <a:rPr lang="zh-CN" altLang="en-US" sz="2800" kern="100" smtClean="0">
                <a:latin typeface="Times New Roman"/>
                <a:ea typeface="华文细黑"/>
                <a:cs typeface="Times New Roman"/>
              </a:rPr>
              <a:t>。</a:t>
            </a:r>
            <a:endParaRPr lang="zh-CN" altLang="zh-CN" sz="1050" kern="100">
              <a:effectLst/>
              <a:latin typeface="宋体" charset="-122"/>
              <a:cs typeface="Courier New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6534" y="367443"/>
            <a:ext cx="2028949" cy="6140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5000"/>
              </a:lnSpc>
              <a:spcBef>
                <a:spcPts val="400"/>
              </a:spcBef>
              <a:buFont typeface="Wingdings" pitchFamily="2" charset="2"/>
              <a:buChar char="n"/>
            </a:pP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8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命题</a:t>
            </a: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视角</a:t>
            </a:r>
          </a:p>
        </p:txBody>
      </p:sp>
    </p:spTree>
    <p:extLst>
      <p:ext uri="{BB962C8B-B14F-4D97-AF65-F5344CB8AC3E}">
        <p14:creationId xmlns:p14="http://schemas.microsoft.com/office/powerpoint/2010/main" xmlns="" val="338756993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56175" y="1053530"/>
            <a:ext cx="11412000" cy="5211146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(2016·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全国乙卷，节选</a:t>
            </a:r>
            <a:r>
              <a:rPr lang="en-US" altLang="zh-CN" sz="2800" kern="100">
                <a:latin typeface="Times New Roman"/>
                <a:ea typeface="华文细黑"/>
                <a:cs typeface="Courier New"/>
              </a:rPr>
              <a:t>)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阅读材料，完成下面要求。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一个有希望的民族不能没有英雄，一个有前途的国家不能没有先锋。中华民族英雄是中华民族的脊梁。</a:t>
            </a:r>
            <a:endParaRPr lang="zh-CN" altLang="zh-CN" sz="1050" kern="100">
              <a:latin typeface="宋体" charset="-122"/>
              <a:cs typeface="Courier New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近年来，有的人打着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还原历史真相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的旗号颠覆英雄、歪曲历史、消解崇高。如胡诌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黄继光堵枪眼不合情理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”“‘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火烧邱少云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’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违背生理学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”“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董存瑞炸碉堡为虚构</a:t>
            </a:r>
            <a:r>
              <a:rPr lang="en-US" altLang="zh-CN" sz="2800" kern="100">
                <a:latin typeface="宋体" charset="-122"/>
                <a:ea typeface="华文细黑"/>
                <a:cs typeface="Times New Roman"/>
              </a:rPr>
              <a:t>”</a:t>
            </a:r>
            <a:r>
              <a:rPr lang="zh-CN" altLang="zh-CN" sz="2800" kern="100">
                <a:latin typeface="Times New Roman"/>
                <a:ea typeface="华文细黑"/>
                <a:cs typeface="Times New Roman"/>
              </a:rPr>
              <a:t>等。凡此种种混淆是非的谣言借助网络等传媒随意传播，一些网民盲目跟风、随手转发。这种抹黑英雄形象的谣传引起了一些人历史认知混乱和价值观迷失</a:t>
            </a:r>
            <a:r>
              <a:rPr lang="zh-CN" altLang="zh-CN" sz="2800" kern="100" smtClean="0">
                <a:latin typeface="Times New Roman"/>
                <a:ea typeface="华文细黑"/>
                <a:cs typeface="Times New Roman"/>
              </a:rPr>
              <a:t>。</a:t>
            </a:r>
            <a:endParaRPr lang="zh-CN" altLang="zh-CN" sz="1050" kern="100">
              <a:latin typeface="宋体" charset="-122"/>
              <a:cs typeface="Courier New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6534" y="367443"/>
            <a:ext cx="2028949" cy="61407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35000"/>
              </a:lnSpc>
              <a:spcBef>
                <a:spcPts val="400"/>
              </a:spcBef>
              <a:buFont typeface="Wingdings" pitchFamily="2" charset="2"/>
              <a:buChar char="n"/>
            </a:pP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2800" b="1" smtClean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高考</a:t>
            </a:r>
            <a:r>
              <a:rPr lang="zh-CN" altLang="en-US" sz="2800" b="1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典例</a:t>
            </a:r>
          </a:p>
        </p:txBody>
      </p:sp>
    </p:spTree>
    <p:extLst>
      <p:ext uri="{BB962C8B-B14F-4D97-AF65-F5344CB8AC3E}">
        <p14:creationId xmlns:p14="http://schemas.microsoft.com/office/powerpoint/2010/main" xmlns="" val="3773278193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https://d.book118.com/828111073043006046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2">
      <vt:lpstr>Arial</vt:lpstr>
      <vt:lpstr>Calibri</vt:lpstr>
      <vt:lpstr>Arial Black</vt:lpstr>
      <vt:lpstr>微软雅黑</vt:lpstr>
      <vt:lpstr>黑体</vt:lpstr>
      <vt:lpstr>Times New Roman</vt:lpstr>
      <vt:lpstr>华文细黑</vt:lpstr>
      <vt:lpstr>Courier New</vt:lpstr>
      <vt:lpstr>宋体</vt:lpstr>
      <vt:lpstr>Wingdings</vt:lpstr>
      <vt:lpstr>IPAPANNEW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2024-09-27T03:17:58.786</cp:lastPrinted>
  <dcterms:created xsi:type="dcterms:W3CDTF">2024-09-26T19:17:58Z</dcterms:created>
  <dcterms:modified xsi:type="dcterms:W3CDTF">2024-09-26T19:18:00Z</dcterms:modified>
</cp:coreProperties>
</file>