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8EF5351-89E7-4856-9CD7-31557FD280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D5A4A6-3526-4D3F-8012-C3E3ABE1D5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A2D5F53-2FA0-4ACA-9C04-19662BE4C7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6BB0F2-224C-49C3-B97B-A0F43000DE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196D3A4-9469-435E-A929-0CE945E71D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2B550C-AC9B-4391-9D82-AF75BD1D6D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5A867CB-43AF-4CAE-A4C3-7A7BB7259D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E0785B-DD50-4D9F-BFFB-AA12FE8629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D73DA6-352D-4119-9424-835961088A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EFCF27-B91A-41D3-B640-1C7D6DDDA0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5B4DB6-29DA-49FE-9F2B-FC8E556C3A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127007003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现场改善的神兵利器—IE七大手法(下)</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endParaRPr lang="en-US" sz="2025">
              <a:solidFill>
                <a:srgbClr val="000000">
                  <a:alpha val="100000"/>
                </a:srgbClr>
              </a:solidFill>
              <a:latin typeface="Microsoft Yahei"/>
              <a:ea typeface="Microsoft Yahei"/>
              <a:cs typeface="Microsoft Yahei"/>
            </a:endParaRP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2024-01-23</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IE七大手法简介与意义</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动作分析与时间研究</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流程程序分析与优化</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布局规划与设备配置</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人机操作分析与改善</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总结回顾与展望未来发展趋势</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IE七大手法简介与意义</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21" r="20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IE七大手法是工业工程（Industrial Engineering，简称IE）领域中用于提高生产效率、降低成本、优化工作流程的七种经典方法。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这些方法通过系统性地分析生产过程中的浪费、不合理现象，提出改进措施，从而实现生产系统的优化和升级。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IE七大手法定义及作用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作用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4261455" y="1786438"/>
            <a:ext cx="3669090" cy="4127726"/>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5400000">
            <a:off x="6507340"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7484017"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6495148" y="5075220"/>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4599191"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3589249"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5400000">
            <a:off x="4611383" y="508741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776775" y="1207198"/>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原则</a:t>
            </a:r>
          </a:p>
        </p:txBody>
      </p:sp>
      <p:sp>
        <p:nvSpPr>
          <p:cNvPr id="10" name="TextBox 10"/>
          <p:cNvSpPr txBox="1"/>
          <p:nvPr/>
        </p:nvSpPr>
        <p:spPr>
          <a:xfrm>
            <a:off x="7776775" y="1654506"/>
            <a:ext cx="3900518"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现场改善应遵循以下原则</a:t>
            </a:r>
          </a:p>
        </p:txBody>
      </p:sp>
      <p:sp>
        <p:nvSpPr>
          <p:cNvPr id="11" name="TextBox 11"/>
          <p:cNvSpPr txBox="1"/>
          <p:nvPr/>
        </p:nvSpPr>
        <p:spPr>
          <a:xfrm>
            <a:off x="8746354" y="3180495"/>
            <a:ext cx="338414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以数据为基础</a:t>
            </a:r>
          </a:p>
        </p:txBody>
      </p:sp>
      <p:sp>
        <p:nvSpPr>
          <p:cNvPr id="12" name="TextBox 12"/>
          <p:cNvSpPr txBox="1"/>
          <p:nvPr/>
        </p:nvSpPr>
        <p:spPr>
          <a:xfrm>
            <a:off x="8746354"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通过收集和分析生产数据，找出问题所在并进行针对性改善。</a:t>
            </a:r>
          </a:p>
        </p:txBody>
      </p:sp>
      <p:sp>
        <p:nvSpPr>
          <p:cNvPr id="13" name="TextBox 13"/>
          <p:cNvSpPr txBox="1"/>
          <p:nvPr/>
        </p:nvSpPr>
        <p:spPr>
          <a:xfrm>
            <a:off x="7776775" y="5015040"/>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持续改进</a:t>
            </a:r>
          </a:p>
        </p:txBody>
      </p:sp>
      <p:sp>
        <p:nvSpPr>
          <p:cNvPr id="14" name="TextBox 14"/>
          <p:cNvSpPr txBox="1"/>
          <p:nvPr/>
        </p:nvSpPr>
        <p:spPr>
          <a:xfrm>
            <a:off x="7776775" y="5462349"/>
            <a:ext cx="3994520" cy="95591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不断追求卓越，持续改进生产过程中的不足和浪费。</a:t>
            </a:r>
          </a:p>
        </p:txBody>
      </p:sp>
      <p:sp>
        <p:nvSpPr>
          <p:cNvPr id="15" name="TextBox 15"/>
          <p:cNvSpPr txBox="1"/>
          <p:nvPr/>
        </p:nvSpPr>
        <p:spPr>
          <a:xfrm>
            <a:off x="305680" y="1345950"/>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目标</a:t>
            </a:r>
          </a:p>
        </p:txBody>
      </p:sp>
      <p:sp>
        <p:nvSpPr>
          <p:cNvPr id="16" name="TextBox 16"/>
          <p:cNvSpPr txBox="1"/>
          <p:nvPr/>
        </p:nvSpPr>
        <p:spPr>
          <a:xfrm>
            <a:off x="305680" y="1793259"/>
            <a:ext cx="4048125"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现场改善的主要目标是提高生产效率、降低生产成本、提高产品质量、增强员工工作满意度等，从而提升企业整体竞争力。</a:t>
            </a:r>
          </a:p>
        </p:txBody>
      </p:sp>
      <p:sp>
        <p:nvSpPr>
          <p:cNvPr id="17" name="TextBox 17"/>
          <p:cNvSpPr txBox="1"/>
          <p:nvPr/>
        </p:nvSpPr>
        <p:spPr>
          <a:xfrm>
            <a:off x="204586" y="3180495"/>
            <a:ext cx="316719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以现场为中心</a:t>
            </a:r>
          </a:p>
        </p:txBody>
      </p:sp>
      <p:sp>
        <p:nvSpPr>
          <p:cNvPr id="18" name="TextBox 18"/>
          <p:cNvSpPr txBox="1"/>
          <p:nvPr/>
        </p:nvSpPr>
        <p:spPr>
          <a:xfrm>
            <a:off x="69245"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关注生产现场的实际问题，从现场出发进行改善。</a:t>
            </a:r>
          </a:p>
        </p:txBody>
      </p:sp>
      <p:sp>
        <p:nvSpPr>
          <p:cNvPr id="19" name="TextBox 19"/>
          <p:cNvSpPr txBox="1"/>
          <p:nvPr/>
        </p:nvSpPr>
        <p:spPr>
          <a:xfrm>
            <a:off x="454963" y="5015040"/>
            <a:ext cx="3895628"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以人为本</a:t>
            </a:r>
          </a:p>
        </p:txBody>
      </p:sp>
      <p:sp>
        <p:nvSpPr>
          <p:cNvPr id="20" name="TextBox 20"/>
          <p:cNvSpPr txBox="1"/>
          <p:nvPr/>
        </p:nvSpPr>
        <p:spPr>
          <a:xfrm>
            <a:off x="454963" y="5462349"/>
            <a:ext cx="3898264" cy="113347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重视员工的参与和意见，激发员工的积极性和创造力。</a:t>
            </a:r>
          </a:p>
        </p:txBody>
      </p:sp>
      <p:sp>
        <p:nvSpPr>
          <p:cNvPr id="21" name="Freeform 21"/>
          <p:cNvSpPr/>
          <p:nvPr/>
        </p:nvSpPr>
        <p:spPr>
          <a:xfrm>
            <a:off x="5410459" y="3071807"/>
            <a:ext cx="1371081" cy="1371081"/>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19258" y="1436636"/>
            <a:ext cx="1122727"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01</a:t>
            </a:r>
          </a:p>
        </p:txBody>
      </p:sp>
      <p:sp>
        <p:nvSpPr>
          <p:cNvPr id="23" name="TextBox 23"/>
          <p:cNvSpPr txBox="1"/>
          <p:nvPr/>
        </p:nvSpPr>
        <p:spPr>
          <a:xfrm>
            <a:off x="6347063" y="1412952"/>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02</a:t>
            </a:r>
          </a:p>
        </p:txBody>
      </p:sp>
      <p:sp>
        <p:nvSpPr>
          <p:cNvPr id="24" name="TextBox 24"/>
          <p:cNvSpPr txBox="1"/>
          <p:nvPr/>
        </p:nvSpPr>
        <p:spPr>
          <a:xfrm>
            <a:off x="3444473" y="3277277"/>
            <a:ext cx="1281814"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03</a:t>
            </a:r>
          </a:p>
        </p:txBody>
      </p:sp>
      <p:sp>
        <p:nvSpPr>
          <p:cNvPr id="25" name="TextBox 25"/>
          <p:cNvSpPr txBox="1"/>
          <p:nvPr/>
        </p:nvSpPr>
        <p:spPr>
          <a:xfrm>
            <a:off x="7344483" y="3265085"/>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04</a:t>
            </a:r>
          </a:p>
        </p:txBody>
      </p:sp>
      <p:sp>
        <p:nvSpPr>
          <p:cNvPr id="26" name="TextBox 26"/>
          <p:cNvSpPr txBox="1"/>
          <p:nvPr/>
        </p:nvSpPr>
        <p:spPr>
          <a:xfrm>
            <a:off x="4581926" y="5111822"/>
            <a:ext cx="1023483"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05</a:t>
            </a:r>
          </a:p>
        </p:txBody>
      </p:sp>
      <p:sp>
        <p:nvSpPr>
          <p:cNvPr id="27" name="TextBox 27"/>
          <p:cNvSpPr txBox="1"/>
          <p:nvPr/>
        </p:nvSpPr>
        <p:spPr>
          <a:xfrm>
            <a:off x="6347063" y="5099630"/>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06</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现场改善目标与原则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48" r="1674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时间研究</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对生产过程进行时间测定和分析，找出时间浪费的原因，提出改进措施。</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程序分析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通过对生产流程进行详细分析，找出流程中的瓶颈和浪费环节，提出优化建议。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动作分析</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研究操作者的动作，减少无效动作和浪费，提高操作效率和舒适度。</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IE七大手法在现场改善中应用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布置研究</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搬运研究</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生产线平衡</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价值工程</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IE七大手法在现场改善中应用</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通过对生产现场的布置进行分析，优化设备布局和物料流动方式，提高生产效率。</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通过对生产线各工序的平衡分析，找出瓶颈工序并进行改善，提高生产线整体效率。</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减少物料搬运次数和距离，降低搬运成本和时间浪费。</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从产品功能和成本角度出发，对产品进行价值分析，提出降低成本、提高产品价值的建议。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动作分析与时间研究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000" r="16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动作分析是研究人体各种操作动作之浪费，以寻求省力、快速、舒适、安全、经济、可靠等各种因素，再配合研究工具、机器、设备及工作场所之布置，以达到减少或消除浪费之目的。</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动作分析定义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动作分析基于人体工程学原理，通过对作业动作进行客观、系统的观察和分析，寻求最合理、最经济、最有效的作业方法。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动作分析原理</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动作分析基本概念与原理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动作经济原则及其运用</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动作经济原则</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动作经济原则是指在作业过程中，通过减少动作数量、缩短动作距离、保持轻松节奏等手段，达到提高作业效率、降低疲劳度的目的。</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缩短动作距离</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合理规划作业空间布局，减少物料搬运距离，降低作业人员行走距离等，以缩短动作距离。</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减少动作数量</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通过合理安排作业流程，消除不必要的动作，合并相邻工序等方法，减少动作数量。</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保持轻松节奏</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合理安排作业时间，避免作业人员过度疲劳，保持轻松的工作节奏。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时间研究定义：时间研究是运用各种技术来确定工人按照标准完成基本工作所需的时间。</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7957" b="7957"/>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时间研究方法与技巧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474" r="324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7899" r="2789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使用秒表对作业人员的操作时间进行测量和记录，并对数据进行统计分析，以确定标准时间。</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秒表时间研究</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通过对作业人员随机抽样观察，记录其操作时间，并对数据进行统计分析，以推算整体作业时间。</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工作抽样</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时间研究方法与技巧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时间研究方法与技巧</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chemeClr val="dk1">
                    <a:alpha val="100000"/>
                  </a:schemeClr>
                </a:solidFill>
                <a:latin typeface="Microsoft Yahei"/>
                <a:ea typeface="Microsoft Yahei"/>
                <a:cs typeface="Microsoft Yahei"/>
              </a:rPr>
              <a:t>预定时间标准法（PTS）：运用预定时间标准对作业进行分解和评估，以确定标准时间。</a:t>
            </a:r>
          </a:p>
        </p:txBody>
      </p:sp>
      <p:grpSp>
        <p:nvGrpSpPr>
          <p:cNvPr id="25" name="Group 25"/>
          <p:cNvGrpSpPr/>
          <p:nvPr/>
        </p:nvGrpSpPr>
        <p:grpSpPr>
          <a:xfrm>
            <a:off x="8869284" y="1724456"/>
            <a:ext cx="1112806" cy="1111282"/>
            <a:chOff x="8869284" y="1724456"/>
            <a:chExt cx="1112806" cy="1111282"/>
          </a:xfrm>
        </p:grpSpPr>
        <p:sp>
          <p:nvSpPr>
            <p:cNvPr id="26" name="AutoShape 26"/>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9246951" y="2006396"/>
            <a:ext cx="355759" cy="488728"/>
            <a:chOff x="9246951" y="2006396"/>
            <a:chExt cx="355759" cy="488728"/>
          </a:xfrm>
        </p:grpSpPr>
        <p:sp>
          <p:nvSpPr>
            <p:cNvPr id="28" name="AutoShape 28"/>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7154784" y="2168988"/>
            <a:ext cx="754094" cy="754094"/>
            <a:chOff x="7154784" y="2168988"/>
            <a:chExt cx="754094" cy="754094"/>
          </a:xfrm>
        </p:grpSpPr>
        <p:sp>
          <p:nvSpPr>
            <p:cNvPr id="31" name="AutoShape 31"/>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2" name="AutoShape 32"/>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6" name="Group 36"/>
          <p:cNvGrpSpPr/>
          <p:nvPr/>
        </p:nvGrpSpPr>
        <p:grpSpPr>
          <a:xfrm>
            <a:off x="9888459" y="3223119"/>
            <a:ext cx="996982" cy="996982"/>
            <a:chOff x="9888459" y="3223119"/>
            <a:chExt cx="996982" cy="996982"/>
          </a:xfrm>
        </p:grpSpPr>
        <p:sp>
          <p:nvSpPr>
            <p:cNvPr id="37" name="AutoShape 37"/>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 name="Group 38"/>
          <p:cNvGrpSpPr/>
          <p:nvPr/>
        </p:nvGrpSpPr>
        <p:grpSpPr>
          <a:xfrm>
            <a:off x="6438790" y="3427907"/>
            <a:ext cx="941356" cy="939832"/>
            <a:chOff x="6438790" y="3427907"/>
            <a:chExt cx="941356" cy="939832"/>
          </a:xfrm>
        </p:grpSpPr>
        <p:sp>
          <p:nvSpPr>
            <p:cNvPr id="39" name="AutoShape 39"/>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6726064" y="3627837"/>
            <a:ext cx="376047" cy="403289"/>
            <a:chOff x="6726064" y="3627837"/>
            <a:chExt cx="376047" cy="403289"/>
          </a:xfrm>
        </p:grpSpPr>
        <p:sp>
          <p:nvSpPr>
            <p:cNvPr id="41" name="AutoShape 41"/>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4" name="Group 44"/>
          <p:cNvGrpSpPr/>
          <p:nvPr/>
        </p:nvGrpSpPr>
        <p:grpSpPr>
          <a:xfrm>
            <a:off x="7334997" y="4608940"/>
            <a:ext cx="1147763" cy="1147763"/>
            <a:chOff x="7334997" y="4608940"/>
            <a:chExt cx="1147763" cy="1147763"/>
          </a:xfrm>
        </p:grpSpPr>
        <p:sp>
          <p:nvSpPr>
            <p:cNvPr id="45" name="AutoShape 45"/>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7679450" y="4875395"/>
            <a:ext cx="458857" cy="474497"/>
            <a:chOff x="7679450" y="4875395"/>
            <a:chExt cx="458857" cy="474497"/>
          </a:xfrm>
        </p:grpSpPr>
        <p:sp>
          <p:nvSpPr>
            <p:cNvPr id="47" name="AutoShape 47"/>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9" name="Freeform 49"/>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0" name="Group 50"/>
          <p:cNvGrpSpPr/>
          <p:nvPr/>
        </p:nvGrpSpPr>
        <p:grpSpPr>
          <a:xfrm>
            <a:off x="7380145" y="2375347"/>
            <a:ext cx="272942" cy="241109"/>
            <a:chOff x="7380145" y="2375347"/>
            <a:chExt cx="272942" cy="241109"/>
          </a:xfrm>
        </p:grpSpPr>
        <p:sp>
          <p:nvSpPr>
            <p:cNvPr id="51" name="Freeform 51"/>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208" r="132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选择合适的观察对象</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选择具有代表性的作业人员进行观察，以确保数据的准确性和可靠性。</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保持客观公正的态度</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在观察过程中保持客观公正的态度，避免主观因素对数据的干扰。</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对数据进行统计分析</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对收集到的数据进行统计分析，以得出准确的标准时间。</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时间研究方法与技巧</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流程程序分析与优化</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流程程序分析基本概念及步骤</a:t>
              </a:r>
            </a:p>
          </p:txBody>
        </p:sp>
      </p:grpSp>
      <p:grpSp>
        <p:nvGrpSpPr>
          <p:cNvPr id="29" name="Group 29"/>
          <p:cNvGrpSpPr/>
          <p:nvPr/>
        </p:nvGrpSpPr>
        <p:grpSpPr>
          <a:xfrm>
            <a:off x="0" y="0"/>
            <a:ext cx="0" cy="0"/>
          </a:xfrm>
        </p:grpSpPr>
      </p:grpSp>
      <p:sp>
        <p:nvSpPr>
          <p:cNvPr id="30" name="AutoShape 30"/>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875" r="12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 收集相关资料</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流程程序分析步骤</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 明确分析目标</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流程程序分析基本概念及步骤</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071464" y="927003"/>
            <a:ext cx="9419070" cy="5265503"/>
          </a:xfrm>
          <a:custGeom>
            <a:rect l="l" t="t"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a:gsLst>
              <a:gs pos="0">
                <a:schemeClr val="accent1">
                  <a:alpha val="100000"/>
                </a:schemeClr>
              </a:gs>
              <a:gs pos="100000">
                <a:schemeClr val="accent1">
                  <a:alpha val="100000"/>
                  <a:lumMod val="40000"/>
                  <a:lumOff val="6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流程程序分析基本概念及步骤</a:t>
              </a:r>
            </a:p>
          </p:txBody>
        </p:sp>
      </p:grpSp>
      <p:sp>
        <p:nvSpPr>
          <p:cNvPr id="25" name="AutoShape 25"/>
          <p:cNvSpPr/>
          <p:nvPr/>
        </p:nvSpPr>
        <p:spPr>
          <a:xfrm>
            <a:off x="7212425" y="26677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26" name="Connector 26"/>
          <p:cNvCxnSpPr/>
          <p:nvPr/>
        </p:nvCxnSpPr>
        <p:spPr>
          <a:xfrm flipH="1">
            <a:off x="8522661" y="2674162"/>
            <a:ext cx="0" cy="1007522"/>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7" name="AutoShape 27"/>
          <p:cNvSpPr/>
          <p:nvPr/>
        </p:nvSpPr>
        <p:spPr>
          <a:xfrm>
            <a:off x="7486155" y="28031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flipH="1">
            <a:off x="7682370" y="3015782"/>
            <a:ext cx="367566" cy="347027"/>
          </a:xfrm>
          <a:custGeom>
            <a:rect l="l" t="t"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440775" y="3915508"/>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30" name="Connector 30"/>
          <p:cNvCxnSpPr/>
          <p:nvPr/>
        </p:nvCxnSpPr>
        <p:spPr>
          <a:xfrm flipH="1">
            <a:off x="6751011" y="3921937"/>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1" name="AutoShape 31"/>
          <p:cNvSpPr/>
          <p:nvPr/>
        </p:nvSpPr>
        <p:spPr>
          <a:xfrm>
            <a:off x="5714505" y="4050959"/>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678650" y="5144233"/>
            <a:ext cx="4325017" cy="1027472"/>
          </a:xfrm>
          <a:prstGeom prst="roundRect">
            <a:avLst>
              <a:gd name="adj" fmla="val 8330"/>
            </a:avLst>
          </a:prstGeom>
          <a:noFill/>
          <a:ln w="4762">
            <a:solidFill>
              <a:schemeClr val="accent1">
                <a:lumMod val="75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33" name="Connector 33"/>
          <p:cNvCxnSpPr/>
          <p:nvPr/>
        </p:nvCxnSpPr>
        <p:spPr>
          <a:xfrm flipH="1">
            <a:off x="4988886" y="5150662"/>
            <a:ext cx="0" cy="1017983"/>
          </a:xfrm>
          <a:prstGeom prst="line">
            <a:avLst/>
          </a:prstGeom>
          <a:ln w="63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4" name="AutoShape 34"/>
          <p:cNvSpPr/>
          <p:nvPr/>
        </p:nvSpPr>
        <p:spPr>
          <a:xfrm>
            <a:off x="3952380" y="5279684"/>
            <a:ext cx="756273" cy="756571"/>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908809" y="4245412"/>
            <a:ext cx="367665" cy="367665"/>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146684" y="5474137"/>
            <a:ext cx="367665" cy="36766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5440775" y="5412803"/>
            <a:ext cx="1953437" cy="490334"/>
            <a:chOff x="5440775" y="5412803"/>
            <a:chExt cx="1953437" cy="490334"/>
          </a:xfrm>
        </p:grpSpPr>
        <p:sp>
          <p:nvSpPr>
            <p:cNvPr id="38" name="TextBox 38"/>
            <p:cNvSpPr txBox="1"/>
            <p:nvPr/>
          </p:nvSpPr>
          <p:spPr>
            <a:xfrm>
              <a:off x="5440775" y="5412803"/>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01</a:t>
              </a:r>
            </a:p>
          </p:txBody>
        </p:sp>
      </p:grpSp>
      <p:grpSp>
        <p:nvGrpSpPr>
          <p:cNvPr id="39" name="Group 39"/>
          <p:cNvGrpSpPr/>
          <p:nvPr/>
        </p:nvGrpSpPr>
        <p:grpSpPr>
          <a:xfrm>
            <a:off x="7265709" y="4184077"/>
            <a:ext cx="1953437" cy="490334"/>
            <a:chOff x="7265709" y="4184077"/>
            <a:chExt cx="1953437" cy="490334"/>
          </a:xfrm>
        </p:grpSpPr>
        <p:sp>
          <p:nvSpPr>
            <p:cNvPr id="40" name="TextBox 40"/>
            <p:cNvSpPr txBox="1"/>
            <p:nvPr/>
          </p:nvSpPr>
          <p:spPr>
            <a:xfrm>
              <a:off x="7265709" y="4184077"/>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02</a:t>
              </a:r>
            </a:p>
          </p:txBody>
        </p:sp>
      </p:grpSp>
      <p:grpSp>
        <p:nvGrpSpPr>
          <p:cNvPr id="41" name="Group 41"/>
          <p:cNvGrpSpPr/>
          <p:nvPr/>
        </p:nvGrpSpPr>
        <p:grpSpPr>
          <a:xfrm>
            <a:off x="9027586" y="2936302"/>
            <a:ext cx="1953437" cy="490334"/>
            <a:chOff x="9027586" y="2936302"/>
            <a:chExt cx="1953437" cy="490334"/>
          </a:xfrm>
        </p:grpSpPr>
        <p:sp>
          <p:nvSpPr>
            <p:cNvPr id="42" name="TextBox 42"/>
            <p:cNvSpPr txBox="1"/>
            <p:nvPr/>
          </p:nvSpPr>
          <p:spPr>
            <a:xfrm>
              <a:off x="9027586" y="2936302"/>
              <a:ext cx="1953437"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03</a:t>
              </a:r>
            </a:p>
          </p:txBody>
        </p:sp>
      </p:grpSp>
      <p:grpSp>
        <p:nvGrpSpPr>
          <p:cNvPr id="43" name="Group 43"/>
          <p:cNvGrpSpPr/>
          <p:nvPr/>
        </p:nvGrpSpPr>
        <p:grpSpPr>
          <a:xfrm>
            <a:off x="2228086" y="3512222"/>
            <a:ext cx="2381737" cy="806572"/>
            <a:chOff x="2228086" y="3512222"/>
            <a:chExt cx="2381737" cy="806572"/>
          </a:xfrm>
        </p:grpSpPr>
        <p:sp>
          <p:nvSpPr>
            <p:cNvPr id="44" name="TextBox 44"/>
            <p:cNvSpPr txBox="1"/>
            <p:nvPr/>
          </p:nvSpPr>
          <p:spPr>
            <a:xfrm>
              <a:off x="2228086" y="3512222"/>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4. 分析流程中的浪费和瓶颈</a:t>
              </a:r>
            </a:p>
          </p:txBody>
        </p:sp>
      </p:grpSp>
      <p:grpSp>
        <p:nvGrpSpPr>
          <p:cNvPr id="45" name="Group 45"/>
          <p:cNvGrpSpPr/>
          <p:nvPr/>
        </p:nvGrpSpPr>
        <p:grpSpPr>
          <a:xfrm>
            <a:off x="4027453" y="2264447"/>
            <a:ext cx="2381737" cy="806572"/>
            <a:chOff x="4027453" y="2264447"/>
            <a:chExt cx="2381737" cy="806572"/>
          </a:xfrm>
        </p:grpSpPr>
        <p:sp>
          <p:nvSpPr>
            <p:cNvPr id="46" name="TextBox 46"/>
            <p:cNvSpPr txBox="1"/>
            <p:nvPr/>
          </p:nvSpPr>
          <p:spPr>
            <a:xfrm>
              <a:off x="4027453" y="22644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5. 提出优化建议</a:t>
              </a:r>
            </a:p>
          </p:txBody>
        </p:sp>
      </p:grpSp>
      <p:grpSp>
        <p:nvGrpSpPr>
          <p:cNvPr id="47" name="Group 47"/>
          <p:cNvGrpSpPr/>
          <p:nvPr/>
        </p:nvGrpSpPr>
        <p:grpSpPr>
          <a:xfrm>
            <a:off x="454963" y="4740947"/>
            <a:ext cx="2381737" cy="806572"/>
            <a:chOff x="454963" y="4740947"/>
            <a:chExt cx="2381737" cy="806572"/>
          </a:xfrm>
        </p:grpSpPr>
        <p:sp>
          <p:nvSpPr>
            <p:cNvPr id="48" name="TextBox 48"/>
            <p:cNvSpPr txBox="1"/>
            <p:nvPr/>
          </p:nvSpPr>
          <p:spPr>
            <a:xfrm>
              <a:off x="454963" y="4740947"/>
              <a:ext cx="2381737" cy="80657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3. 绘制流程图</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https://d.book118.com/828127007003006042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2024-09-20T23:09:13.286</cp:lastPrinted>
  <dcterms:created xsi:type="dcterms:W3CDTF">2024-09-20T15:09:13Z</dcterms:created>
  <dcterms:modified xsi:type="dcterms:W3CDTF">2024-09-20T15:09:15Z</dcterms:modified>
</cp:coreProperties>
</file>