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5715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275B79-8080-437D-8B8E-45A4FEE8B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0FF345-0E28-41A5-AA24-E79D53DF2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37CF58-DBBC-4D81-A996-AB2C3F75E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C92E9B-CFAA-4CF7-B448-EC04D5C31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204E5C-67D4-4701-AD10-27D7A96D31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54F00D-7313-4DEA-874A-4714F8004F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EC3DF1-2186-48DB-92D6-42CE3A6ACD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BF8E1-EFFD-4409-81B0-05840471B8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ED82BA-B708-4166-8D49-E9BC9276C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227FB-4BA1-466A-BDB2-4706CF2D8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9DD14-5E53-47B3-B87A-2927FF91F7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7" name="图片 6" descr="3b24662893ec4523aebfcf5fcc42acbb.jpeg"/>
          <p:cNvPicPr>
            <a:picLocks noChangeAspect="1"/>
          </p:cNvPicPr>
          <p:nvPr userDrawn="1"/>
        </p:nvPicPr>
        <p:blipFill>
          <a:blip r:embed="rId1"/>
          <a:stretch>
            <a:fillRect/>
          </a:stretch>
        </p:blipFill>
        <p:spPr>
          <a:xfrm>
            <a:off x="0" y="2857500"/>
            <a:ext cx="9141067" cy="2842300"/>
          </a:xfrm>
          <a:prstGeom prst="rect">
            <a:avLst/>
          </a:prstGeom>
        </p:spPr>
      </p:pic>
      <p:sp>
        <p:nvSpPr>
          <p:cNvPr id="2" name="标题 1"/>
          <p:cNvSpPr>
            <a:spLocks noGrp="1"/>
          </p:cNvSpPr>
          <p:nvPr>
            <p:ph type="ctrTitle"/>
          </p:nvPr>
        </p:nvSpPr>
        <p:spPr>
          <a:xfrm>
            <a:off x="685800" y="1489348"/>
            <a:ext cx="7772400" cy="1224136"/>
          </a:xfrm>
        </p:spPr>
        <p:txBody>
          <a:bodyPr>
            <a:normAutofit/>
          </a:bodyPr>
          <a:lstStyle>
            <a:lvl1pPr>
              <a:defRPr sz="4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2857500"/>
            <a:ext cx="6400800" cy="864096"/>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1115616" y="-22820"/>
            <a:ext cx="7571184" cy="792088"/>
          </a:xfr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672417"/>
            <a:ext cx="7772400" cy="1135063"/>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422261"/>
            <a:ext cx="7772400" cy="125015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057300"/>
            <a:ext cx="4038600" cy="404783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8200" y="1057300"/>
            <a:ext cx="4038600" cy="404783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00229"/>
            <a:ext cx="4040188"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457200" y="1812396"/>
            <a:ext cx="4040188"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45026" y="1100229"/>
            <a:ext cx="4041775" cy="53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45026" y="1812396"/>
            <a:ext cx="4041775" cy="329274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27542"/>
            <a:ext cx="3008313" cy="968375"/>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27542"/>
            <a:ext cx="5111750" cy="487759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457201" y="1195917"/>
            <a:ext cx="3008313" cy="390921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000500"/>
            <a:ext cx="5486400" cy="472282"/>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510646"/>
            <a:ext cx="5486400" cy="3429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472782"/>
            <a:ext cx="5486400" cy="6707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28865"/>
            <a:ext cx="2057400" cy="4876271"/>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28865"/>
            <a:ext cx="6019800" cy="4876271"/>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1115616" y="-22820"/>
            <a:ext cx="7571184" cy="792088"/>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841276"/>
            <a:ext cx="8229600" cy="4392488"/>
          </a:xfrm>
          <a:prstGeom prst="rect">
            <a:avLst/>
          </a:prstGeom>
          <a:ln>
            <a:solidFill>
              <a:srgbClr val="00B050"/>
            </a:solidFill>
          </a:ln>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457200" y="5296959"/>
            <a:ext cx="2133600" cy="304271"/>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
            </a:fld>
            <a:endParaRPr lang="zh-CN" altLang="en-US"/>
          </a:p>
        </p:txBody>
      </p:sp>
      <p:sp>
        <p:nvSpPr>
          <p:cNvPr id="5" name="页脚占位符 4"/>
          <p:cNvSpPr>
            <a:spLocks noGrp="1"/>
          </p:cNvSpPr>
          <p:nvPr>
            <p:ph type="ftr" sz="quarter" idx="3"/>
          </p:nvPr>
        </p:nvSpPr>
        <p:spPr>
          <a:xfrm>
            <a:off x="3124200" y="5296959"/>
            <a:ext cx="2895600" cy="304271"/>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5296959"/>
            <a:ext cx="2133600" cy="304271"/>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pic>
        <p:nvPicPr>
          <p:cNvPr id="7" name="图片 6" descr="5cee3178af794f19b8d72906d9a5741a.jpeg"/>
          <p:cNvPicPr>
            <a:picLocks noChangeAspect="1"/>
          </p:cNvPicPr>
          <p:nvPr userDrawn="1"/>
        </p:nvPicPr>
        <p:blipFill>
          <a:blip r:embed="rId12"/>
          <a:stretch>
            <a:fillRect/>
          </a:stretch>
        </p:blipFill>
        <p:spPr>
          <a:xfrm>
            <a:off x="0" y="0"/>
            <a:ext cx="827584" cy="817451"/>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3200" kern="1200">
          <a:solidFill>
            <a:srgbClr val="00B050"/>
          </a:solidFill>
          <a:latin typeface="黑体" panose="02010609060101010101" pitchFamily="49" charset="-122"/>
          <a:ea typeface="黑体" panose="02010609060101010101" pitchFamily="49" charset="-122"/>
          <a:cs typeface="+mj-cs"/>
        </a:defRPr>
      </a:lvl1pPr>
    </p:titleStyle>
    <p:bodyStyle>
      <a:lvl1pPr marL="342900" indent="-342900" algn="l" defTabSz="914400" rtl="0" eaLnBrk="1" latinLnBrk="0" hangingPunct="1">
        <a:spcBef>
          <a:spcPct val="20000"/>
        </a:spcBef>
        <a:buFont typeface="Wingdings" panose="05000000000000000000" pitchFamily="2" charset="2"/>
        <a:buChar char="p"/>
        <a:defRPr sz="3200" kern="120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lvl1pPr>
      <a:lvl2pPr marL="742950" indent="-285750" algn="l" defTabSz="914400" rtl="0" eaLnBrk="1" latinLnBrk="0" hangingPunct="1">
        <a:spcBef>
          <a:spcPct val="20000"/>
        </a:spcBef>
        <a:buFont typeface="Wingdings" panose="05000000000000000000" pitchFamily="2" charset="2"/>
        <a:buChar char="n"/>
        <a:defRPr sz="2800" kern="120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lvl2pPr>
      <a:lvl3pPr marL="1143000" indent="-228600" algn="l" defTabSz="914400" rtl="0" eaLnBrk="1" latinLnBrk="0" hangingPunct="1">
        <a:spcBef>
          <a:spcPct val="20000"/>
        </a:spcBef>
        <a:buFont typeface="Wingdings" panose="05000000000000000000" pitchFamily="2" charset="2"/>
        <a:buChar char="l"/>
        <a:defRPr sz="2400" kern="120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lvl3pPr>
      <a:lvl4pPr marL="1600200" indent="-228600" algn="l" defTabSz="914400" rtl="0" eaLnBrk="1" latinLnBrk="0" hangingPunct="1">
        <a:spcBef>
          <a:spcPct val="20000"/>
        </a:spcBef>
        <a:buFont typeface="Wingdings" panose="05000000000000000000" pitchFamily="2" charset="2"/>
        <a:buChar char="p"/>
        <a:defRPr sz="2000" kern="120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lvl4pPr>
      <a:lvl5pPr marL="2057400" indent="-228600" algn="l" defTabSz="914400" rtl="0" eaLnBrk="1" latinLnBrk="0" hangingPunct="1">
        <a:spcBef>
          <a:spcPct val="20000"/>
        </a:spcBef>
        <a:buFont typeface="Wingdings" panose="05000000000000000000" pitchFamily="2" charset="2"/>
        <a:buChar char="p"/>
        <a:defRPr sz="2000" kern="1200">
          <a:solidFill>
            <a:schemeClr val="tx1"/>
          </a:solidFill>
          <a:latin typeface="Times New Roman" panose="02020603050405020304" pitchFamily="18" charset="0"/>
          <a:ea typeface="黑体" panose="02010609060101010101" pitchFamily="49" charset="-122"/>
          <a:cs typeface="Times New Roman" panose="02020603050405020304" pitchFamily="18"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2701604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noAutofit/>
          </a:bodyPr>
          <a:lstStyle/>
          <a:p>
            <a:r>
              <a:rPr lang="zh-CN" altLang="en-US" sz="4400" smtClean="0"/>
              <a:t>急性脑卒中的</a:t>
            </a:r>
            <a:r>
              <a:rPr lang="en-US" altLang="zh-CN" sz="4400" smtClean="0"/>
              <a:t>ICU</a:t>
            </a:r>
            <a:r>
              <a:rPr lang="zh-CN" altLang="en-US" sz="4400" smtClean="0"/>
              <a:t>管理</a:t>
            </a:r>
            <a:endParaRPr lang="zh-CN" altLang="en-US" sz="4400"/>
          </a:p>
        </p:txBody>
      </p:sp>
      <p:sp>
        <p:nvSpPr>
          <p:cNvPr id="3" name="副标题 2"/>
          <p:cNvSpPr>
            <a:spLocks noGrp="1"/>
          </p:cNvSpPr>
          <p:nvPr>
            <p:ph type="subTitle" idx="1"/>
          </p:nvPr>
        </p:nvSpPr>
        <p:spPr/>
        <p:txBody>
          <a:bodyPr>
            <a:normAutofit fontScale="85000" lnSpcReduction="20000"/>
          </a:bodyPr>
          <a:lstStyle/>
          <a:p>
            <a:r>
              <a:rPr lang="en-US" altLang="zh-CN" smtClean="0">
                <a:solidFill>
                  <a:srgbClr val="00B0F0"/>
                </a:solidFill>
              </a:rPr>
              <a:t>ASA2017</a:t>
            </a:r>
            <a:r>
              <a:rPr lang="zh-CN" altLang="en-US" smtClean="0">
                <a:solidFill>
                  <a:srgbClr val="00B0F0"/>
                </a:solidFill>
              </a:rPr>
              <a:t>知识更新</a:t>
            </a:r>
            <a:endParaRPr lang="en-US" altLang="zh-CN" smtClean="0">
              <a:solidFill>
                <a:srgbClr val="00B0F0"/>
              </a:solidFill>
            </a:endParaRPr>
          </a:p>
          <a:p>
            <a:r>
              <a:rPr lang="en-US" altLang="zh-CN" smtClean="0"/>
              <a:t>Martin Smith</a:t>
            </a:r>
            <a:endParaRPr lang="zh-CN" altLang="en-US">
              <a:solidFill>
                <a:srgbClr val="00B0F0"/>
              </a:solidFill>
            </a:endParaRPr>
          </a:p>
        </p:txBody>
      </p:sp>
      <p:sp>
        <p:nvSpPr>
          <p:cNvPr id="4" name="TextBox 3"/>
          <p:cNvSpPr txBox="1"/>
          <p:nvPr/>
        </p:nvSpPr>
        <p:spPr>
          <a:xfrm>
            <a:off x="914400" y="914400"/>
            <a:ext cx="1371600" cy="320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前言</a:t>
            </a:r>
            <a:endParaRPr lang="zh-CN" altLang="en-US"/>
          </a:p>
        </p:txBody>
      </p:sp>
      <p:sp>
        <p:nvSpPr>
          <p:cNvPr id="3" name="内容占位符 2"/>
          <p:cNvSpPr>
            <a:spLocks noGrp="1"/>
          </p:cNvSpPr>
          <p:nvPr>
            <p:ph idx="1"/>
          </p:nvPr>
        </p:nvSpPr>
        <p:spPr/>
        <p:txBody>
          <a:bodyPr>
            <a:normAutofit/>
          </a:bodyPr>
          <a:lstStyle/>
          <a:p>
            <a:r>
              <a:rPr lang="zh-CN" altLang="en-US" sz="2400" smtClean="0"/>
              <a:t>随着急性缺血性脑卒中（</a:t>
            </a:r>
            <a:r>
              <a:rPr lang="en-US" altLang="zh-CN" sz="2400" smtClean="0"/>
              <a:t>AIS</a:t>
            </a:r>
            <a:r>
              <a:rPr lang="zh-CN" altLang="en-US" sz="2400" smtClean="0"/>
              <a:t>）的积极化治疗（包括血管内介入治疗和去骨瓣减压术）的开展，重症监护病房收治了越来越多的脑卒中患者。除了监测和处理颅内并发症，重症监护治疗也关注一些其他问题，包括血压和血糖的最优化，避免发热和缺氧，液体管理和营养供给的最优化以及康复策略的早期整合。</a:t>
            </a:r>
            <a:endParaRPr lang="en-US" altLang="zh-CN" sz="2400" smtClean="0"/>
          </a:p>
          <a:p>
            <a:r>
              <a:rPr lang="zh-CN" altLang="en-US" sz="2400" b="1" smtClean="0">
                <a:solidFill>
                  <a:srgbClr val="FF0000"/>
                </a:solidFill>
              </a:rPr>
              <a:t>在缺乏高质量证据支持的情况下，目前管理策略的发展多依赖于专家共识。</a:t>
            </a:r>
            <a:endParaRPr lang="zh-CN" altLang="en-US" sz="2400">
              <a:solidFill>
                <a:srgbClr val="FF0000"/>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1</a:t>
            </a:r>
            <a:r>
              <a:rPr lang="zh-CN" altLang="en-US" b="1" smtClean="0"/>
              <a:t>监测</a:t>
            </a:r>
            <a:endParaRPr lang="zh-CN" altLang="en-US"/>
          </a:p>
        </p:txBody>
      </p:sp>
      <p:sp>
        <p:nvSpPr>
          <p:cNvPr id="3" name="内容占位符 2"/>
          <p:cNvSpPr>
            <a:spLocks noGrp="1"/>
          </p:cNvSpPr>
          <p:nvPr>
            <p:ph idx="1"/>
          </p:nvPr>
        </p:nvSpPr>
        <p:spPr/>
        <p:txBody>
          <a:bodyPr>
            <a:normAutofit lnSpcReduction="10000"/>
          </a:bodyPr>
          <a:lstStyle/>
          <a:p>
            <a:r>
              <a:rPr lang="zh-CN" altLang="en-US" sz="2400" b="1" smtClean="0">
                <a:solidFill>
                  <a:srgbClr val="00B0F0"/>
                </a:solidFill>
              </a:rPr>
              <a:t>对于清醒能合作的患者，常规的神经系统体格检查及头颅影像检查是监测</a:t>
            </a:r>
            <a:r>
              <a:rPr lang="en-US" altLang="zh-CN" sz="2400" b="1" smtClean="0">
                <a:solidFill>
                  <a:srgbClr val="00B0F0"/>
                </a:solidFill>
              </a:rPr>
              <a:t>AIS</a:t>
            </a:r>
            <a:r>
              <a:rPr lang="zh-CN" altLang="en-US" sz="2400" b="1" smtClean="0">
                <a:solidFill>
                  <a:srgbClr val="00B0F0"/>
                </a:solidFill>
              </a:rPr>
              <a:t>后病情变化和做出临床决策的基础和依据。</a:t>
            </a:r>
            <a:endParaRPr lang="en-US" altLang="zh-CN" sz="2400" b="1" smtClean="0">
              <a:solidFill>
                <a:srgbClr val="00B0F0"/>
              </a:solidFill>
            </a:endParaRPr>
          </a:p>
          <a:p>
            <a:r>
              <a:rPr lang="zh-CN" altLang="en-US" sz="2400" smtClean="0"/>
              <a:t>大脑中动脉（</a:t>
            </a:r>
            <a:r>
              <a:rPr lang="en-US" altLang="zh-CN" sz="2400" smtClean="0"/>
              <a:t>MCA</a:t>
            </a:r>
            <a:r>
              <a:rPr lang="zh-CN" altLang="en-US" sz="2400" smtClean="0"/>
              <a:t>）供给区低密度灶范围超过</a:t>
            </a:r>
            <a:r>
              <a:rPr lang="en-US" altLang="zh-CN" sz="2400" smtClean="0"/>
              <a:t>50%</a:t>
            </a:r>
            <a:r>
              <a:rPr lang="zh-CN" altLang="en-US" sz="2400" smtClean="0"/>
              <a:t>或计算机断层扫描（</a:t>
            </a:r>
            <a:r>
              <a:rPr lang="en-US" altLang="zh-CN" sz="2400" smtClean="0"/>
              <a:t>CT</a:t>
            </a:r>
            <a:r>
              <a:rPr lang="zh-CN" altLang="en-US" sz="2400" smtClean="0"/>
              <a:t>）影像里中线严重偏移可以高度怀疑进展中的恶性</a:t>
            </a:r>
            <a:r>
              <a:rPr lang="en-US" altLang="zh-CN" sz="2400" smtClean="0"/>
              <a:t>MCA</a:t>
            </a:r>
            <a:r>
              <a:rPr lang="zh-CN" altLang="en-US" sz="2400" smtClean="0"/>
              <a:t>综合征。</a:t>
            </a:r>
            <a:r>
              <a:rPr lang="en-US" altLang="zh-CN" sz="2400" smtClean="0"/>
              <a:t>ICP</a:t>
            </a:r>
            <a:r>
              <a:rPr lang="zh-CN" altLang="en-US" sz="2400" smtClean="0"/>
              <a:t>监测通常用于脑组织有较大面积梗死和水肿的患者，但有时尽管缺血脑组织的面积很大，测得的</a:t>
            </a:r>
            <a:r>
              <a:rPr lang="en-US" altLang="zh-CN" sz="2400" smtClean="0"/>
              <a:t>ICP</a:t>
            </a:r>
            <a:r>
              <a:rPr lang="zh-CN" altLang="en-US" sz="2400" smtClean="0"/>
              <a:t>值也可能是正常的。多模态神经系统监测指导的患者管理是有前景的，但对于</a:t>
            </a:r>
            <a:r>
              <a:rPr lang="en-US" altLang="zh-CN" sz="2400" smtClean="0"/>
              <a:t>AIS</a:t>
            </a:r>
            <a:r>
              <a:rPr lang="zh-CN" altLang="en-US" sz="2400" smtClean="0"/>
              <a:t>后患者，这种优势尚未经证实。由于绝大多数脑卒中患者没有镇静，所以无创神经系统监测技术可能有更广泛的适用性，但目前没有一种是完全可靠能常规用于临床的。</a:t>
            </a:r>
            <a:endParaRPr lang="zh-CN" altLang="en-US" sz="2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en-US" altLang="zh-CN" smtClean="0"/>
              <a:t>2</a:t>
            </a:r>
            <a:r>
              <a:rPr lang="zh-CN" altLang="en-US" b="1" smtClean="0"/>
              <a:t>系统的生理功能最优化：气道保护和机械通气</a:t>
            </a:r>
            <a:endParaRPr lang="zh-CN" altLang="en-US"/>
          </a:p>
        </p:txBody>
      </p:sp>
      <p:sp>
        <p:nvSpPr>
          <p:cNvPr id="3" name="内容占位符 2"/>
          <p:cNvSpPr>
            <a:spLocks noGrp="1"/>
          </p:cNvSpPr>
          <p:nvPr>
            <p:ph idx="1"/>
          </p:nvPr>
        </p:nvSpPr>
        <p:spPr/>
        <p:txBody>
          <a:bodyPr>
            <a:normAutofit/>
          </a:bodyPr>
          <a:lstStyle/>
          <a:p>
            <a:r>
              <a:rPr lang="zh-CN" altLang="en-US" sz="2400" b="1" smtClean="0">
                <a:solidFill>
                  <a:srgbClr val="00B0F0"/>
                </a:solidFill>
              </a:rPr>
              <a:t>低氧血症在</a:t>
            </a:r>
            <a:r>
              <a:rPr lang="en-US" altLang="zh-CN" sz="2400" b="1" smtClean="0">
                <a:solidFill>
                  <a:srgbClr val="00B0F0"/>
                </a:solidFill>
              </a:rPr>
              <a:t>AIS</a:t>
            </a:r>
            <a:r>
              <a:rPr lang="zh-CN" altLang="en-US" sz="2400" b="1" smtClean="0">
                <a:solidFill>
                  <a:srgbClr val="00B0F0"/>
                </a:solidFill>
              </a:rPr>
              <a:t>后很常见，经常导致预后不良。</a:t>
            </a:r>
            <a:r>
              <a:rPr lang="zh-CN" altLang="en-US" sz="2400" smtClean="0"/>
              <a:t>低氧血症有多种原因，包括误吸、肺炎、肺栓塞、神经源性或心源性肺水肿、急性肺损伤和中枢性呼吸相关的室性心律失常。对照试验并不能证明在</a:t>
            </a:r>
            <a:r>
              <a:rPr lang="en-US" altLang="zh-CN" sz="2400" smtClean="0"/>
              <a:t>AIS</a:t>
            </a:r>
            <a:r>
              <a:rPr lang="zh-CN" altLang="en-US" sz="2400" smtClean="0"/>
              <a:t>后常规吸氧能带来更多好处，</a:t>
            </a:r>
            <a:r>
              <a:rPr lang="zh-CN" altLang="en-US" sz="2400" b="1" smtClean="0">
                <a:solidFill>
                  <a:srgbClr val="00B0F0"/>
                </a:solidFill>
              </a:rPr>
              <a:t>只有血氧饱和度低于</a:t>
            </a:r>
            <a:r>
              <a:rPr lang="en-US" altLang="zh-CN" sz="2400" b="1" smtClean="0">
                <a:solidFill>
                  <a:srgbClr val="00B0F0"/>
                </a:solidFill>
              </a:rPr>
              <a:t>95%</a:t>
            </a:r>
            <a:r>
              <a:rPr lang="zh-CN" altLang="en-US" sz="2400" b="1" smtClean="0">
                <a:solidFill>
                  <a:srgbClr val="00B0F0"/>
                </a:solidFill>
              </a:rPr>
              <a:t>且存在自主呼吸的患者需要氧疗。</a:t>
            </a:r>
            <a:endParaRPr lang="zh-CN" altLang="en-US" sz="2400" smtClean="0">
              <a:solidFill>
                <a:srgbClr val="00B0F0"/>
              </a:solidFill>
            </a:endParaRPr>
          </a:p>
          <a:p>
            <a:r>
              <a:rPr lang="zh-CN" altLang="en-US" sz="2400" b="1" smtClean="0">
                <a:solidFill>
                  <a:srgbClr val="00B0F0"/>
                </a:solidFill>
              </a:rPr>
              <a:t>机械通气有几项指征，包括意识水平的降低和先前存在的或脑卒中后出现的呼吸系统并发症。</a:t>
            </a:r>
            <a:r>
              <a:rPr lang="zh-CN" altLang="en-US" sz="2400" smtClean="0"/>
              <a:t>在一些研究中，脑卒中患者插管机械通气的死亡率在</a:t>
            </a:r>
            <a:r>
              <a:rPr lang="en-US" altLang="zh-CN" sz="2400" smtClean="0"/>
              <a:t>40%</a:t>
            </a:r>
            <a:r>
              <a:rPr lang="zh-CN" altLang="en-US" sz="2400" smtClean="0"/>
              <a:t>和</a:t>
            </a:r>
            <a:r>
              <a:rPr lang="en-US" altLang="zh-CN" sz="2400" smtClean="0"/>
              <a:t>80%</a:t>
            </a:r>
            <a:r>
              <a:rPr lang="zh-CN" altLang="en-US" sz="2400" smtClean="0"/>
              <a:t>之间，但大多数研究都较老旧，而且样本量较小。由于脑卒中治疗最近的重大进展使预后明显改善，机械通气的卒中患者死亡率可能已经降低了。</a:t>
            </a:r>
            <a:endParaRPr lang="zh-CN" altLang="en-US" sz="2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en-US" altLang="zh-CN" smtClean="0"/>
              <a:t>2</a:t>
            </a:r>
            <a:r>
              <a:rPr lang="zh-CN" altLang="en-US" b="1" smtClean="0"/>
              <a:t>系统的生理功能最优化：气道保护和机械通气</a:t>
            </a:r>
            <a:endParaRPr lang="zh-CN" altLang="en-US"/>
          </a:p>
        </p:txBody>
      </p:sp>
      <p:sp>
        <p:nvSpPr>
          <p:cNvPr id="3" name="内容占位符 2"/>
          <p:cNvSpPr>
            <a:spLocks noGrp="1"/>
          </p:cNvSpPr>
          <p:nvPr>
            <p:ph idx="1"/>
          </p:nvPr>
        </p:nvSpPr>
        <p:spPr/>
        <p:txBody>
          <a:bodyPr>
            <a:normAutofit/>
          </a:bodyPr>
          <a:lstStyle/>
          <a:p>
            <a:r>
              <a:rPr lang="zh-CN" altLang="en-US" sz="2400" smtClean="0"/>
              <a:t>插管的卒中患者因为严重的延髓麻痹或其它需要长期机械通气的原因，</a:t>
            </a:r>
            <a:r>
              <a:rPr lang="en-US" altLang="zh-CN" sz="2400" smtClean="0"/>
              <a:t>15%</a:t>
            </a:r>
            <a:r>
              <a:rPr lang="zh-CN" altLang="en-US" sz="2400" smtClean="0"/>
              <a:t>到</a:t>
            </a:r>
            <a:r>
              <a:rPr lang="en-US" altLang="zh-CN" sz="2400" smtClean="0"/>
              <a:t>35%</a:t>
            </a:r>
            <a:r>
              <a:rPr lang="zh-CN" altLang="en-US" sz="2400" smtClean="0"/>
              <a:t>需要气管切开。气管切开潜在的好处包括降低肺炎风险、缩短</a:t>
            </a:r>
            <a:r>
              <a:rPr lang="en-US" altLang="zh-CN" sz="2400" smtClean="0"/>
              <a:t>ICU</a:t>
            </a:r>
            <a:r>
              <a:rPr lang="zh-CN" altLang="en-US" sz="2400" smtClean="0"/>
              <a:t>的滞留时间、患者更舒适和更易于交流。在随机对照试验的</a:t>
            </a:r>
            <a:r>
              <a:rPr lang="en-US" altLang="zh-CN" sz="2400" smtClean="0"/>
              <a:t>60</a:t>
            </a:r>
            <a:r>
              <a:rPr lang="zh-CN" altLang="en-US" sz="2400" smtClean="0"/>
              <a:t>例缺血性或出血性卒中的患者中，早期气管切开（</a:t>
            </a:r>
            <a:r>
              <a:rPr lang="en-US" altLang="zh-CN" sz="2400" smtClean="0"/>
              <a:t>1</a:t>
            </a:r>
            <a:r>
              <a:rPr lang="zh-CN" altLang="en-US" sz="2400" smtClean="0"/>
              <a:t>～</a:t>
            </a:r>
            <a:r>
              <a:rPr lang="en-US" altLang="zh-CN" sz="2400" smtClean="0"/>
              <a:t>3</a:t>
            </a:r>
            <a:r>
              <a:rPr lang="zh-CN" altLang="en-US" sz="2400" smtClean="0"/>
              <a:t>天）和标准时间气管切开（</a:t>
            </a:r>
            <a:r>
              <a:rPr lang="en-US" altLang="zh-CN" sz="2400" smtClean="0"/>
              <a:t>7</a:t>
            </a:r>
            <a:r>
              <a:rPr lang="zh-CN" altLang="en-US" sz="2400" smtClean="0"/>
              <a:t>～</a:t>
            </a:r>
            <a:r>
              <a:rPr lang="en-US" altLang="zh-CN" sz="2400" smtClean="0"/>
              <a:t>14</a:t>
            </a:r>
            <a:r>
              <a:rPr lang="zh-CN" altLang="en-US" sz="2400" smtClean="0"/>
              <a:t>天）组相比，</a:t>
            </a:r>
            <a:r>
              <a:rPr lang="en-US" altLang="zh-CN" sz="2400" smtClean="0"/>
              <a:t>ICU</a:t>
            </a:r>
            <a:r>
              <a:rPr lang="zh-CN" altLang="en-US" sz="2400" smtClean="0"/>
              <a:t>住院天数并没有减少，但与</a:t>
            </a:r>
            <a:r>
              <a:rPr lang="en-US" altLang="zh-CN" sz="2400" smtClean="0"/>
              <a:t>ICU</a:t>
            </a:r>
            <a:r>
              <a:rPr lang="zh-CN" altLang="en-US" sz="2400" smtClean="0"/>
              <a:t>死亡率降低（</a:t>
            </a:r>
            <a:r>
              <a:rPr lang="en-US" altLang="zh-CN" sz="2400" smtClean="0"/>
              <a:t>10% vs 47%</a:t>
            </a:r>
            <a:r>
              <a:rPr lang="zh-CN" altLang="en-US" sz="2400" smtClean="0"/>
              <a:t>）和</a:t>
            </a:r>
            <a:r>
              <a:rPr lang="en-US" altLang="zh-CN" sz="2400" smtClean="0"/>
              <a:t>6</a:t>
            </a:r>
            <a:r>
              <a:rPr lang="zh-CN" altLang="en-US" sz="2400" smtClean="0"/>
              <a:t>个月死亡率降低（</a:t>
            </a:r>
            <a:r>
              <a:rPr lang="en-US" altLang="zh-CN" sz="2400" smtClean="0"/>
              <a:t>27% vs 60%</a:t>
            </a:r>
            <a:r>
              <a:rPr lang="zh-CN" altLang="en-US" sz="2400" smtClean="0"/>
              <a:t>）相关。</a:t>
            </a:r>
            <a:endParaRPr lang="en-US" altLang="zh-CN" sz="2400" smtClean="0"/>
          </a:p>
          <a:p>
            <a:r>
              <a:rPr lang="zh-CN" altLang="en-US" sz="2400" b="1" smtClean="0">
                <a:solidFill>
                  <a:srgbClr val="00B0F0"/>
                </a:solidFill>
              </a:rPr>
              <a:t>现在一般推荐脑卒中患者机械通气后一周再评估是否需要行气管切开。</a:t>
            </a:r>
            <a:endParaRPr lang="zh-CN" altLang="en-US" sz="2400">
              <a:solidFill>
                <a:srgbClr val="00B0F0"/>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en-US" altLang="zh-CN" smtClean="0"/>
              <a:t>2</a:t>
            </a:r>
            <a:r>
              <a:rPr lang="zh-CN" altLang="en-US" b="1" smtClean="0"/>
              <a:t>系统的生理功能最优化：心血管系统的管理</a:t>
            </a:r>
            <a:endParaRPr lang="zh-CN" altLang="en-US"/>
          </a:p>
        </p:txBody>
      </p:sp>
      <p:sp>
        <p:nvSpPr>
          <p:cNvPr id="3" name="内容占位符 2"/>
          <p:cNvSpPr>
            <a:spLocks noGrp="1"/>
          </p:cNvSpPr>
          <p:nvPr>
            <p:ph idx="1"/>
          </p:nvPr>
        </p:nvSpPr>
        <p:spPr/>
        <p:txBody>
          <a:bodyPr>
            <a:normAutofit fontScale="92500" lnSpcReduction="10000"/>
          </a:bodyPr>
          <a:lstStyle/>
          <a:p>
            <a:r>
              <a:rPr lang="zh-CN" altLang="en-US" sz="2400" b="1" smtClean="0">
                <a:solidFill>
                  <a:srgbClr val="00B0F0"/>
                </a:solidFill>
              </a:rPr>
              <a:t>血压（</a:t>
            </a:r>
            <a:r>
              <a:rPr lang="en-US" altLang="zh-CN" sz="2400" b="1" smtClean="0">
                <a:solidFill>
                  <a:srgbClr val="00B0F0"/>
                </a:solidFill>
              </a:rPr>
              <a:t>BP</a:t>
            </a:r>
            <a:r>
              <a:rPr lang="zh-CN" altLang="en-US" sz="2400" b="1" smtClean="0">
                <a:solidFill>
                  <a:srgbClr val="00B0F0"/>
                </a:solidFill>
              </a:rPr>
              <a:t>）和</a:t>
            </a:r>
            <a:r>
              <a:rPr lang="en-US" altLang="zh-CN" sz="2400" b="1" smtClean="0">
                <a:solidFill>
                  <a:srgbClr val="00B0F0"/>
                </a:solidFill>
              </a:rPr>
              <a:t>AIS</a:t>
            </a:r>
            <a:r>
              <a:rPr lang="zh-CN" altLang="en-US" sz="2400" b="1" smtClean="0">
                <a:solidFill>
                  <a:srgbClr val="00B0F0"/>
                </a:solidFill>
              </a:rPr>
              <a:t>预后之间呈</a:t>
            </a:r>
            <a:r>
              <a:rPr lang="en-US" altLang="zh-CN" sz="2400" b="1" smtClean="0">
                <a:solidFill>
                  <a:srgbClr val="00B0F0"/>
                </a:solidFill>
              </a:rPr>
              <a:t>U</a:t>
            </a:r>
            <a:r>
              <a:rPr lang="zh-CN" altLang="en-US" sz="2400" b="1" smtClean="0">
                <a:solidFill>
                  <a:srgbClr val="00B0F0"/>
                </a:solidFill>
              </a:rPr>
              <a:t>型关系。</a:t>
            </a:r>
            <a:r>
              <a:rPr lang="zh-CN" altLang="en-US" sz="2400" smtClean="0"/>
              <a:t>极端高血压可能导致脑实质病变、梗死组织出血转化和心脏并发症，而低血压又会减少“半暗带”的灌注，加重脑缺血损伤。超过</a:t>
            </a:r>
            <a:r>
              <a:rPr lang="en-US" altLang="zh-CN" sz="2400" smtClean="0"/>
              <a:t>75%</a:t>
            </a:r>
            <a:r>
              <a:rPr lang="zh-CN" altLang="en-US" sz="2400" smtClean="0"/>
              <a:t>的患者在脑卒中发生</a:t>
            </a:r>
            <a:r>
              <a:rPr lang="en-US" altLang="zh-CN" sz="2400" smtClean="0"/>
              <a:t>24</a:t>
            </a:r>
            <a:r>
              <a:rPr lang="zh-CN" altLang="en-US" sz="2400" smtClean="0"/>
              <a:t>小时内存在高血压，但对于如何控制升高的血压仍有争议。快速降压对脑卒中预后同时存在消极的、中性的和积极的影响，因此不推荐常规使用，除非有需要紧急处理的特定适应症如心肌缺血、主动脉夹层、心力衰竭或高血压脑病。</a:t>
            </a:r>
            <a:endParaRPr lang="en-US" altLang="zh-CN" sz="2400" smtClean="0"/>
          </a:p>
          <a:p>
            <a:r>
              <a:rPr lang="en-US" altLang="zh-CN" sz="2400" b="1" smtClean="0">
                <a:solidFill>
                  <a:srgbClr val="00B0F0"/>
                </a:solidFill>
              </a:rPr>
              <a:t>2013 AHA/ASA</a:t>
            </a:r>
            <a:r>
              <a:rPr lang="zh-CN" altLang="en-US" sz="2400" b="1" smtClean="0">
                <a:solidFill>
                  <a:srgbClr val="00B0F0"/>
                </a:solidFill>
              </a:rPr>
              <a:t>卒中指南建议</a:t>
            </a:r>
            <a:r>
              <a:rPr lang="en-US" altLang="zh-CN" sz="2400" b="1" smtClean="0">
                <a:solidFill>
                  <a:srgbClr val="00B0F0"/>
                </a:solidFill>
              </a:rPr>
              <a:t>BP</a:t>
            </a:r>
            <a:r>
              <a:rPr lang="zh-CN" altLang="en-US" sz="2400" b="1" smtClean="0">
                <a:solidFill>
                  <a:srgbClr val="00B0F0"/>
                </a:solidFill>
              </a:rPr>
              <a:t>应该只有当收缩压和舒张压分别超过</a:t>
            </a:r>
            <a:r>
              <a:rPr lang="en-US" altLang="zh-CN" sz="2400" b="1" smtClean="0">
                <a:solidFill>
                  <a:srgbClr val="FF0000"/>
                </a:solidFill>
              </a:rPr>
              <a:t>220mmHg</a:t>
            </a:r>
            <a:r>
              <a:rPr lang="zh-CN" altLang="en-US" sz="2400" b="1" smtClean="0">
                <a:solidFill>
                  <a:srgbClr val="FF0000"/>
                </a:solidFill>
              </a:rPr>
              <a:t>和</a:t>
            </a:r>
            <a:r>
              <a:rPr lang="en-US" altLang="zh-CN" sz="2400" b="1" smtClean="0">
                <a:solidFill>
                  <a:srgbClr val="FF0000"/>
                </a:solidFill>
              </a:rPr>
              <a:t>120mmHg</a:t>
            </a:r>
            <a:r>
              <a:rPr lang="zh-CN" altLang="en-US" sz="2400" b="1" smtClean="0">
                <a:solidFill>
                  <a:srgbClr val="00B0F0"/>
                </a:solidFill>
              </a:rPr>
              <a:t>时才予处理，除外接受溶栓或血管介入治疗的患者，他们的</a:t>
            </a:r>
            <a:r>
              <a:rPr lang="en-US" altLang="zh-CN" sz="2400" b="1" smtClean="0">
                <a:solidFill>
                  <a:srgbClr val="00B0F0"/>
                </a:solidFill>
              </a:rPr>
              <a:t>BP</a:t>
            </a:r>
            <a:r>
              <a:rPr lang="zh-CN" altLang="en-US" sz="2400" b="1" smtClean="0">
                <a:solidFill>
                  <a:srgbClr val="00B0F0"/>
                </a:solidFill>
              </a:rPr>
              <a:t>应该在开始治疗前和其后的</a:t>
            </a:r>
            <a:r>
              <a:rPr lang="en-US" altLang="zh-CN" sz="2400" b="1" smtClean="0">
                <a:solidFill>
                  <a:srgbClr val="00B0F0"/>
                </a:solidFill>
              </a:rPr>
              <a:t>24</a:t>
            </a:r>
            <a:r>
              <a:rPr lang="zh-CN" altLang="en-US" sz="2400" b="1" smtClean="0">
                <a:solidFill>
                  <a:srgbClr val="00B0F0"/>
                </a:solidFill>
              </a:rPr>
              <a:t>小时控制在</a:t>
            </a:r>
            <a:r>
              <a:rPr lang="en-US" altLang="zh-CN" sz="2400" b="1" smtClean="0">
                <a:solidFill>
                  <a:srgbClr val="00B0F0"/>
                </a:solidFill>
              </a:rPr>
              <a:t>185/110mmHg</a:t>
            </a:r>
            <a:r>
              <a:rPr lang="zh-CN" altLang="en-US" sz="2400" b="1" smtClean="0">
                <a:solidFill>
                  <a:srgbClr val="00B0F0"/>
                </a:solidFill>
              </a:rPr>
              <a:t>以下。考虑到过于积极的降压可能是有害的，合理的做法是在最初</a:t>
            </a:r>
            <a:r>
              <a:rPr lang="en-US" altLang="zh-CN" sz="2400" b="1" smtClean="0">
                <a:solidFill>
                  <a:srgbClr val="00B0F0"/>
                </a:solidFill>
              </a:rPr>
              <a:t>24</a:t>
            </a:r>
            <a:r>
              <a:rPr lang="zh-CN" altLang="en-US" sz="2400" b="1" smtClean="0">
                <a:solidFill>
                  <a:srgbClr val="00B0F0"/>
                </a:solidFill>
              </a:rPr>
              <a:t>小时内控制</a:t>
            </a:r>
            <a:r>
              <a:rPr lang="en-US" altLang="zh-CN" sz="2400" b="1" smtClean="0">
                <a:solidFill>
                  <a:srgbClr val="00B0F0"/>
                </a:solidFill>
              </a:rPr>
              <a:t>BP</a:t>
            </a:r>
            <a:r>
              <a:rPr lang="zh-CN" altLang="en-US" sz="2400" b="1" smtClean="0">
                <a:solidFill>
                  <a:srgbClr val="00B0F0"/>
                </a:solidFill>
              </a:rPr>
              <a:t>降低</a:t>
            </a:r>
            <a:r>
              <a:rPr lang="en-US" altLang="zh-CN" sz="2400" b="1" smtClean="0">
                <a:solidFill>
                  <a:srgbClr val="00B0F0"/>
                </a:solidFill>
              </a:rPr>
              <a:t>15%</a:t>
            </a:r>
            <a:r>
              <a:rPr lang="zh-CN" altLang="en-US" sz="2400" b="1" smtClean="0">
                <a:solidFill>
                  <a:srgbClr val="00B0F0"/>
                </a:solidFill>
              </a:rPr>
              <a:t>至</a:t>
            </a:r>
            <a:r>
              <a:rPr lang="en-US" altLang="zh-CN" sz="2400" b="1" smtClean="0">
                <a:solidFill>
                  <a:srgbClr val="00B0F0"/>
                </a:solidFill>
              </a:rPr>
              <a:t>25%</a:t>
            </a:r>
            <a:r>
              <a:rPr lang="zh-CN" altLang="en-US" sz="2400" b="1" smtClean="0">
                <a:solidFill>
                  <a:srgbClr val="00B0F0"/>
                </a:solidFill>
              </a:rPr>
              <a:t>，同时监测神经系统症状是否有加重。</a:t>
            </a:r>
            <a:endParaRPr lang="zh-CN" altLang="en-US" sz="2400">
              <a:solidFill>
                <a:srgbClr val="00B0F0"/>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en-US" altLang="zh-CN" smtClean="0"/>
              <a:t>2</a:t>
            </a:r>
            <a:r>
              <a:rPr lang="zh-CN" altLang="en-US" b="1" smtClean="0"/>
              <a:t>系统的生理功能最优化：心血管系统的管理</a:t>
            </a:r>
            <a:endParaRPr lang="zh-CN" altLang="en-US"/>
          </a:p>
        </p:txBody>
      </p:sp>
      <p:sp>
        <p:nvSpPr>
          <p:cNvPr id="3" name="内容占位符 2"/>
          <p:cNvSpPr>
            <a:spLocks noGrp="1"/>
          </p:cNvSpPr>
          <p:nvPr>
            <p:ph idx="1"/>
          </p:nvPr>
        </p:nvSpPr>
        <p:spPr/>
        <p:txBody>
          <a:bodyPr>
            <a:normAutofit fontScale="92500" lnSpcReduction="10000"/>
          </a:bodyPr>
          <a:lstStyle/>
          <a:p>
            <a:r>
              <a:rPr lang="zh-CN" altLang="en-US" sz="2400" smtClean="0"/>
              <a:t>目前没有证据来推荐哪类药物应该用在</a:t>
            </a:r>
            <a:r>
              <a:rPr lang="en-US" altLang="zh-CN" sz="2400" smtClean="0"/>
              <a:t>AIS</a:t>
            </a:r>
            <a:r>
              <a:rPr lang="zh-CN" altLang="en-US" sz="2400" smtClean="0"/>
              <a:t>后控制高血压，但短效药物如拉贝洛尔似乎是安全的。虽然早期使用血管紧张素受体拮抗剂可能减少卒中后心血管事件，目前仍没有证据表明这样的好处与血压的降低有关，而且还有少量证据表明血管紧张素受体拮抗剂坎地沙坦甚至对心血管系统有一定危害。</a:t>
            </a:r>
            <a:endParaRPr lang="en-US" altLang="zh-CN" sz="2400" smtClean="0"/>
          </a:p>
          <a:p>
            <a:r>
              <a:rPr lang="zh-CN" altLang="en-US" sz="2400" smtClean="0"/>
              <a:t>尽管大部分患者卒中后的第一天没什么紧急情况需要立即重新开始降压治疗，但</a:t>
            </a:r>
            <a:r>
              <a:rPr lang="zh-CN" altLang="en-US" sz="2400" b="1" smtClean="0">
                <a:solidFill>
                  <a:srgbClr val="FF0000"/>
                </a:solidFill>
              </a:rPr>
              <a:t>对于长期服用抗高血压药物的患者来说，一旦病情稳定且可以安全的吞服药片时就应该恢复口服药物治疗。</a:t>
            </a:r>
            <a:endParaRPr lang="zh-CN" altLang="en-US" sz="2400" smtClean="0">
              <a:solidFill>
                <a:srgbClr val="FF0000"/>
              </a:solidFill>
            </a:endParaRPr>
          </a:p>
          <a:p>
            <a:r>
              <a:rPr lang="zh-CN" altLang="en-US" sz="2400" smtClean="0"/>
              <a:t>由于只有一些结果不确定的较小型的临床试验支持这一观点，</a:t>
            </a:r>
            <a:r>
              <a:rPr lang="en-US" altLang="zh-CN" sz="2400" smtClean="0"/>
              <a:t>AIS</a:t>
            </a:r>
            <a:r>
              <a:rPr lang="zh-CN" altLang="en-US" sz="2400" smtClean="0"/>
              <a:t>后靠提升</a:t>
            </a:r>
            <a:r>
              <a:rPr lang="en-US" altLang="zh-CN" sz="2400" smtClean="0"/>
              <a:t>BP</a:t>
            </a:r>
            <a:r>
              <a:rPr lang="zh-CN" altLang="en-US" sz="2400" smtClean="0"/>
              <a:t>来增加缺血半暗带血流灌注的观点仍有争议。升压治疗的安全性和潜在的好处仍有许多问题不明确，所以目前除了在某些特定的卒中患者亚组，如患有颈动脉重度狭窄的患者，其他患者并不推荐使用。</a:t>
            </a:r>
            <a:endParaRPr lang="zh-CN" altLang="en-US" sz="2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en-US" altLang="zh-CN" smtClean="0"/>
              <a:t>2</a:t>
            </a:r>
            <a:r>
              <a:rPr lang="zh-CN" altLang="en-US" b="1" smtClean="0"/>
              <a:t>系统的生理功能最优化：心血管系统的管理</a:t>
            </a:r>
            <a:endParaRPr lang="zh-CN" altLang="en-US"/>
          </a:p>
        </p:txBody>
      </p:sp>
      <p:sp>
        <p:nvSpPr>
          <p:cNvPr id="3" name="内容占位符 2"/>
          <p:cNvSpPr>
            <a:spLocks noGrp="1"/>
          </p:cNvSpPr>
          <p:nvPr>
            <p:ph idx="1"/>
          </p:nvPr>
        </p:nvSpPr>
        <p:spPr/>
        <p:txBody>
          <a:bodyPr>
            <a:normAutofit fontScale="85000" lnSpcReduction="10000"/>
          </a:bodyPr>
          <a:lstStyle/>
          <a:p>
            <a:r>
              <a:rPr lang="zh-CN" altLang="en-US" sz="2400" b="1" smtClean="0">
                <a:solidFill>
                  <a:srgbClr val="FF0000"/>
                </a:solidFill>
              </a:rPr>
              <a:t>除了绝对压力，</a:t>
            </a:r>
            <a:r>
              <a:rPr lang="en-US" altLang="zh-CN" sz="2400" b="1" smtClean="0">
                <a:solidFill>
                  <a:srgbClr val="FF0000"/>
                </a:solidFill>
              </a:rPr>
              <a:t>AIS</a:t>
            </a:r>
            <a:r>
              <a:rPr lang="zh-CN" altLang="en-US" sz="2400" b="1" smtClean="0">
                <a:solidFill>
                  <a:srgbClr val="FF0000"/>
                </a:solidFill>
              </a:rPr>
              <a:t>后最初的几个小时至几天内的血压波动与较高的</a:t>
            </a:r>
            <a:r>
              <a:rPr lang="en-US" altLang="zh-CN" sz="2400" b="1" smtClean="0">
                <a:solidFill>
                  <a:srgbClr val="FF0000"/>
                </a:solidFill>
              </a:rPr>
              <a:t>90</a:t>
            </a:r>
            <a:r>
              <a:rPr lang="zh-CN" altLang="en-US" sz="2400" b="1" smtClean="0">
                <a:solidFill>
                  <a:srgbClr val="FF0000"/>
                </a:solidFill>
              </a:rPr>
              <a:t>天死亡率和较差的功能预后风险相关。</a:t>
            </a:r>
            <a:r>
              <a:rPr lang="zh-CN" altLang="en-US" sz="2400" smtClean="0"/>
              <a:t>这种相关性存在于血管再通治疗后的患者，尤其是在平均血压较低和近端血管闭塞的患者中表现最明显。另一方面，也有一些研究则发现在血压变异性和脑卒中预后之间没有关联。</a:t>
            </a:r>
            <a:r>
              <a:rPr lang="zh-CN" altLang="en-US" sz="2400" b="1" smtClean="0">
                <a:solidFill>
                  <a:srgbClr val="FF0000"/>
                </a:solidFill>
              </a:rPr>
              <a:t>由于</a:t>
            </a:r>
            <a:r>
              <a:rPr lang="en-US" altLang="zh-CN" sz="2400" b="1" smtClean="0">
                <a:solidFill>
                  <a:srgbClr val="FF0000"/>
                </a:solidFill>
              </a:rPr>
              <a:t>AIS</a:t>
            </a:r>
            <a:r>
              <a:rPr lang="zh-CN" altLang="en-US" sz="2400" b="1" smtClean="0">
                <a:solidFill>
                  <a:srgbClr val="FF0000"/>
                </a:solidFill>
              </a:rPr>
              <a:t>后</a:t>
            </a:r>
            <a:r>
              <a:rPr lang="en-US" altLang="zh-CN" sz="2400" b="1" smtClean="0">
                <a:solidFill>
                  <a:srgbClr val="FF0000"/>
                </a:solidFill>
              </a:rPr>
              <a:t>BP</a:t>
            </a:r>
            <a:r>
              <a:rPr lang="zh-CN" altLang="en-US" sz="2400" b="1" smtClean="0">
                <a:solidFill>
                  <a:srgbClr val="FF0000"/>
                </a:solidFill>
              </a:rPr>
              <a:t>的变化较快，对血压不稳定或波动较大的患者推荐积极和密切的监护，并且需要建立有创动脉通路持续监测血压。</a:t>
            </a:r>
            <a:endParaRPr lang="zh-CN" altLang="en-US" sz="2400" smtClean="0">
              <a:solidFill>
                <a:srgbClr val="FF0000"/>
              </a:solidFill>
            </a:endParaRPr>
          </a:p>
          <a:p>
            <a:r>
              <a:rPr lang="zh-CN" altLang="en-US" sz="2400" b="1" smtClean="0">
                <a:solidFill>
                  <a:srgbClr val="FF0000"/>
                </a:solidFill>
              </a:rPr>
              <a:t>心脏问题在脑卒中患者中是常见的，无论是作为一个卒中诱因（如心源性卒中事件）或作为一个结果。</a:t>
            </a:r>
            <a:r>
              <a:rPr lang="zh-CN" altLang="en-US" sz="2400" smtClean="0"/>
              <a:t>据报道，卒中患者中超过</a:t>
            </a:r>
            <a:r>
              <a:rPr lang="en-US" altLang="zh-CN" sz="2400" smtClean="0"/>
              <a:t>50%</a:t>
            </a:r>
            <a:r>
              <a:rPr lang="zh-CN" altLang="en-US" sz="2400" smtClean="0"/>
              <a:t>存在心律失常，</a:t>
            </a:r>
            <a:r>
              <a:rPr lang="en-US" altLang="zh-CN" sz="2400" smtClean="0"/>
              <a:t>20%</a:t>
            </a:r>
            <a:r>
              <a:rPr lang="zh-CN" altLang="en-US" sz="2400" smtClean="0"/>
              <a:t>发现肌钙蛋白升高，大约</a:t>
            </a:r>
            <a:r>
              <a:rPr lang="en-US" altLang="zh-CN" sz="2400" smtClean="0"/>
              <a:t>12%</a:t>
            </a:r>
            <a:r>
              <a:rPr lang="zh-CN" altLang="en-US" sz="2400" smtClean="0"/>
              <a:t>左右的患者左室功能异常。有冠心病病史的患者在</a:t>
            </a:r>
            <a:r>
              <a:rPr lang="en-US" altLang="zh-CN" sz="2400" smtClean="0"/>
              <a:t>AIS</a:t>
            </a:r>
            <a:r>
              <a:rPr lang="zh-CN" altLang="en-US" sz="2400" smtClean="0"/>
              <a:t>后有较高的猝死风险，这可能是由于心血管系统和神经系统之间的病理性相互作用，而这种相互作用关系由中枢神经系统控制，或累及岛叶皮层，可直接导致心脏受损和心律失常。</a:t>
            </a:r>
            <a:r>
              <a:rPr lang="zh-CN" altLang="en-US" sz="2400" b="1" smtClean="0">
                <a:solidFill>
                  <a:srgbClr val="FF0000"/>
                </a:solidFill>
              </a:rPr>
              <a:t>所有脑卒中的危重患者都应接受连续心电监护和超声心动图检查，如果发现心室功能异常，应重复超声心动图检查。</a:t>
            </a:r>
            <a:endParaRPr lang="zh-CN" altLang="en-US" sz="2400">
              <a:solidFill>
                <a:srgbClr val="FF0000"/>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en-US" altLang="zh-CN" smtClean="0"/>
              <a:t>2</a:t>
            </a:r>
            <a:r>
              <a:rPr lang="zh-CN" altLang="en-US" b="1" smtClean="0"/>
              <a:t>系统的生理功能最优化：液体管理</a:t>
            </a:r>
            <a:endParaRPr lang="zh-CN" altLang="en-US"/>
          </a:p>
        </p:txBody>
      </p:sp>
      <p:sp>
        <p:nvSpPr>
          <p:cNvPr id="3" name="内容占位符 2"/>
          <p:cNvSpPr>
            <a:spLocks noGrp="1"/>
          </p:cNvSpPr>
          <p:nvPr>
            <p:ph idx="1"/>
          </p:nvPr>
        </p:nvSpPr>
        <p:spPr/>
        <p:txBody>
          <a:bodyPr>
            <a:normAutofit/>
          </a:bodyPr>
          <a:lstStyle/>
          <a:p>
            <a:r>
              <a:rPr lang="zh-CN" altLang="en-US" sz="2400" smtClean="0"/>
              <a:t> </a:t>
            </a:r>
            <a:r>
              <a:rPr lang="zh-CN" altLang="en-US" sz="2400" b="1" smtClean="0"/>
              <a:t>应仔细监测和管理液体的平衡以维持正常血容量。</a:t>
            </a:r>
            <a:endParaRPr lang="en-US" altLang="zh-CN" sz="2400" b="1" smtClean="0"/>
          </a:p>
          <a:p>
            <a:r>
              <a:rPr lang="zh-CN" altLang="en-US" sz="2400" smtClean="0"/>
              <a:t>吞咽困难常见于半球和脑干卒中后，在不能安全吞咽的情况下，患者应接受静脉输液和考虑持续</a:t>
            </a:r>
            <a:r>
              <a:rPr lang="en-US" altLang="zh-CN" sz="2400" smtClean="0"/>
              <a:t>24</a:t>
            </a:r>
            <a:r>
              <a:rPr lang="zh-CN" altLang="en-US" sz="2400" smtClean="0"/>
              <a:t>小时的鼻饲。共识指南推荐使用</a:t>
            </a:r>
            <a:r>
              <a:rPr lang="en-US" altLang="zh-CN" sz="2400" smtClean="0"/>
              <a:t>0.9%</a:t>
            </a:r>
            <a:r>
              <a:rPr lang="zh-CN" altLang="en-US" sz="2400" smtClean="0"/>
              <a:t>生理盐水用于静脉输液代替葡萄糖输液，除非患者血糖低。每日补液量应以患者的理想体重、临床状况及并发症为基础个体化调整，而不是每天以一个固定的量来管理。</a:t>
            </a:r>
            <a:endParaRPr lang="zh-CN" altLang="en-US" sz="2800">
              <a:solidFill>
                <a:srgbClr val="FF0000"/>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en-US" altLang="zh-CN" smtClean="0"/>
              <a:t>2</a:t>
            </a:r>
            <a:r>
              <a:rPr lang="zh-CN" altLang="en-US" b="1" smtClean="0"/>
              <a:t>系统的生理功能最优化：血糖管理</a:t>
            </a:r>
            <a:endParaRPr lang="zh-CN" altLang="en-US"/>
          </a:p>
        </p:txBody>
      </p:sp>
      <p:sp>
        <p:nvSpPr>
          <p:cNvPr id="3" name="内容占位符 2"/>
          <p:cNvSpPr>
            <a:spLocks noGrp="1"/>
          </p:cNvSpPr>
          <p:nvPr>
            <p:ph idx="1"/>
          </p:nvPr>
        </p:nvSpPr>
        <p:spPr/>
        <p:txBody>
          <a:bodyPr>
            <a:normAutofit lnSpcReduction="10000"/>
          </a:bodyPr>
          <a:lstStyle/>
          <a:p>
            <a:r>
              <a:rPr lang="zh-CN" altLang="en-US" sz="2400" smtClean="0"/>
              <a:t>高血糖可发生于</a:t>
            </a:r>
            <a:r>
              <a:rPr lang="en-US" altLang="zh-CN" sz="2400" smtClean="0"/>
              <a:t>30%</a:t>
            </a:r>
            <a:r>
              <a:rPr lang="zh-CN" altLang="en-US" sz="2400" smtClean="0"/>
              <a:t>～</a:t>
            </a:r>
            <a:r>
              <a:rPr lang="en-US" altLang="zh-CN" sz="2400" smtClean="0"/>
              <a:t>40%</a:t>
            </a:r>
            <a:r>
              <a:rPr lang="zh-CN" altLang="en-US" sz="2400" smtClean="0"/>
              <a:t>的卒中患者中，通常是急性应激反应所致而不是原先存在的糖尿病。</a:t>
            </a:r>
            <a:r>
              <a:rPr lang="zh-CN" altLang="en-US" sz="2400" b="1" smtClean="0">
                <a:solidFill>
                  <a:srgbClr val="00B0F0"/>
                </a:solidFill>
              </a:rPr>
              <a:t>高血糖与一系列的有害影响相关，包括梗死区域增大、更容易并发感染、临床预后更差。</a:t>
            </a:r>
            <a:endParaRPr lang="en-US" altLang="zh-CN" sz="2400" b="1" smtClean="0">
              <a:solidFill>
                <a:srgbClr val="00B0F0"/>
              </a:solidFill>
            </a:endParaRPr>
          </a:p>
          <a:p>
            <a:r>
              <a:rPr lang="zh-CN" altLang="en-US" sz="2400" smtClean="0"/>
              <a:t>在一项观察性研究中发现，</a:t>
            </a:r>
            <a:r>
              <a:rPr lang="en-US" altLang="zh-CN" sz="2400" smtClean="0"/>
              <a:t>AIS</a:t>
            </a:r>
            <a:r>
              <a:rPr lang="zh-CN" altLang="en-US" sz="2400" smtClean="0"/>
              <a:t>后第一个</a:t>
            </a:r>
            <a:r>
              <a:rPr lang="en-US" altLang="zh-CN" sz="2400" smtClean="0"/>
              <a:t>48</a:t>
            </a:r>
            <a:r>
              <a:rPr lang="zh-CN" altLang="en-US" sz="2400" smtClean="0"/>
              <a:t>小时内，与血糖范围正常的患者相比，那些任意时刻血糖＞</a:t>
            </a:r>
            <a:r>
              <a:rPr lang="en-US" altLang="zh-CN" sz="2400" smtClean="0"/>
              <a:t>155mg/dL</a:t>
            </a:r>
            <a:r>
              <a:rPr lang="zh-CN" altLang="en-US" sz="2400" smtClean="0"/>
              <a:t>的患者</a:t>
            </a:r>
            <a:r>
              <a:rPr lang="en-US" altLang="zh-CN" sz="2400" smtClean="0"/>
              <a:t>3</a:t>
            </a:r>
            <a:r>
              <a:rPr lang="zh-CN" altLang="en-US" sz="2400" smtClean="0"/>
              <a:t>个月的死亡率增加了三倍，并且功能预后更差。大脑皮质梗死后，非糖尿病患者和血糖顽固性升高的患者，这种不利影响尤为明显。与血糖正常的患者相比，高血糖对非糖尿病和糖尿病患者在住院或</a:t>
            </a:r>
            <a:r>
              <a:rPr lang="en-US" altLang="zh-CN" sz="2400" smtClean="0"/>
              <a:t>30</a:t>
            </a:r>
            <a:r>
              <a:rPr lang="zh-CN" altLang="en-US" sz="2400" smtClean="0"/>
              <a:t>天死亡率的相对危险度分别为</a:t>
            </a:r>
            <a:r>
              <a:rPr lang="en-US" altLang="zh-CN" sz="2400" smtClean="0"/>
              <a:t>3.3</a:t>
            </a:r>
            <a:r>
              <a:rPr lang="zh-CN" altLang="en-US" sz="2400" smtClean="0"/>
              <a:t>和</a:t>
            </a:r>
            <a:r>
              <a:rPr lang="en-US" altLang="zh-CN" sz="2400" smtClean="0"/>
              <a:t>2</a:t>
            </a:r>
            <a:r>
              <a:rPr lang="zh-CN" altLang="en-US" sz="2400" smtClean="0"/>
              <a:t>。相对于其他一些原因，这是一项预后不良的独立危险因素。</a:t>
            </a:r>
            <a:endParaRPr lang="zh-CN" altLang="en-US" sz="2400" smtClean="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en-US" altLang="zh-CN" smtClean="0"/>
              <a:t>2</a:t>
            </a:r>
            <a:r>
              <a:rPr lang="zh-CN" altLang="en-US" b="1" smtClean="0"/>
              <a:t>系统的生理功能最优化：血糖管理</a:t>
            </a:r>
            <a:endParaRPr lang="zh-CN" altLang="en-US"/>
          </a:p>
        </p:txBody>
      </p:sp>
      <p:sp>
        <p:nvSpPr>
          <p:cNvPr id="3" name="内容占位符 2"/>
          <p:cNvSpPr>
            <a:spLocks noGrp="1"/>
          </p:cNvSpPr>
          <p:nvPr>
            <p:ph idx="1"/>
          </p:nvPr>
        </p:nvSpPr>
        <p:spPr/>
        <p:txBody>
          <a:bodyPr>
            <a:normAutofit/>
          </a:bodyPr>
          <a:lstStyle/>
          <a:p>
            <a:r>
              <a:rPr lang="zh-CN" altLang="en-US" sz="2400" b="1" smtClean="0">
                <a:solidFill>
                  <a:srgbClr val="00B0F0"/>
                </a:solidFill>
              </a:rPr>
              <a:t>虽然定期血糖监测和精细的血糖控制是</a:t>
            </a:r>
            <a:r>
              <a:rPr lang="en-US" altLang="zh-CN" sz="2400" b="1" smtClean="0">
                <a:solidFill>
                  <a:srgbClr val="00B0F0"/>
                </a:solidFill>
              </a:rPr>
              <a:t>AIS</a:t>
            </a:r>
            <a:r>
              <a:rPr lang="zh-CN" altLang="en-US" sz="2400" b="1" smtClean="0">
                <a:solidFill>
                  <a:srgbClr val="00B0F0"/>
                </a:solidFill>
              </a:rPr>
              <a:t>后必不可少的，但血糖控制的最佳治疗目标和方法仍然是一个有争议的问题。</a:t>
            </a:r>
            <a:endParaRPr lang="en-US" altLang="zh-CN" sz="2400" b="1" smtClean="0">
              <a:solidFill>
                <a:srgbClr val="00B0F0"/>
              </a:solidFill>
            </a:endParaRPr>
          </a:p>
          <a:p>
            <a:r>
              <a:rPr lang="zh-CN" altLang="en-US" sz="2400" smtClean="0"/>
              <a:t>严格控制血糖不能证明能改善预后。虽然许多研究都强调积极降低血糖所致低血糖的风险，但这种风险与不良预后其实没有关系。多数临床研究在卒中单元采用皮下注射胰岛素的方法来进行血糖控制，但是不清楚这种方式是否也同样适用于</a:t>
            </a:r>
            <a:r>
              <a:rPr lang="en-US" altLang="zh-CN" sz="2400" smtClean="0"/>
              <a:t>ICU</a:t>
            </a:r>
            <a:r>
              <a:rPr lang="zh-CN" altLang="en-US" sz="2400" smtClean="0"/>
              <a:t>病区。</a:t>
            </a:r>
            <a:r>
              <a:rPr lang="en-US" altLang="zh-CN" sz="2400" smtClean="0"/>
              <a:t>ICU</a:t>
            </a:r>
            <a:r>
              <a:rPr lang="zh-CN" altLang="en-US" sz="2400" smtClean="0"/>
              <a:t>常规用胰岛素输注控制来管理血糖，并能很好地监测。</a:t>
            </a:r>
            <a:endParaRPr lang="en-US" altLang="zh-CN" sz="2400" smtClean="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4445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https://d.book118.com/828127016045006035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宋体</vt:lpstr>
      <vt:lpstr>黑体</vt:lpstr>
      <vt:lpstr>Wingdings</vt:lpstr>
      <vt:lpstr>Times New Roman</vt:lpstr>
      <vt:lpstr>Office Theme</vt:lpstr>
      <vt:lpstr>急性脑卒中的ICU管理</vt:lpstr>
      <vt:lpstr>前言</vt:lpstr>
      <vt:lpstr>1监测</vt:lpstr>
      <vt:lpstr>2系统的生理功能最优化：气道保护和机械通气</vt:lpstr>
      <vt:lpstr>2系统的生理功能最优化：气道保护和机械通气</vt:lpstr>
      <vt:lpstr>2系统的生理功能最优化：心血管系统的管理</vt:lpstr>
      <vt:lpstr>2系统的生理功能最优化：心血管系统的管理</vt:lpstr>
      <vt:lpstr>2系统的生理功能最优化：心血管系统的管理</vt:lpstr>
      <vt:lpstr>2系统的生理功能最优化：液体管理</vt:lpstr>
      <vt:lpstr>2系统的生理功能最优化：血糖管理</vt:lpstr>
      <vt:lpstr>2系统的生理功能最优化：血糖管理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2024-09-14T02:27:39.859</cp:lastPrinted>
  <dcterms:created xsi:type="dcterms:W3CDTF">2024-09-13T18:27:39Z</dcterms:created>
  <dcterms:modified xsi:type="dcterms:W3CDTF">2024-09-13T18:27:41Z</dcterms:modified>
</cp:coreProperties>
</file>