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6E2FBDA-4137-4C33-9C14-B892EA43A9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23853F3-D43E-48C8-AF42-DA8FA7401A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DF83BE5-CE98-417B-80F2-C0BB0346C3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85A475C-4C01-4A81-95CA-ED6E7A1F49E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CEF751B-4F7E-4549-8292-86BC54C86FB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9D3403B-25CD-4A41-88FE-71B21B16111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F7175D8-8BCD-4F27-84EC-0B03E93A05F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9A90947-2D0B-4403-AF91-C68AA1D198F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19B3EB1-F09C-4B44-8125-0DE3F82E882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603EE70-D54A-4879-B441-F7F719785D5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9B2A3FE-A346-4303-B09B-BB95EC55A9C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12.jpeg" /><Relationship Id="rId6"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28132131055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443552" y="5298017"/>
            <a:ext cx="309880" cy="46037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311557" y="3754267"/>
            <a:ext cx="9379662" cy="0"/>
          </a:xfrm>
          <a:prstGeom prst="line">
            <a:avLst/>
          </a:prstGeom>
          <a:ln w="28575">
            <a:solidFill>
              <a:srgbClr val="FFFFFF">
                <a:alpha val="100000"/>
              </a:srgbClr>
            </a:solidFill>
            <a:prstDash val="solid"/>
            <a:headEnd type="none"/>
            <a:tailEnd type="none"/>
          </a:ln>
        </p:spPr>
      </p:cxnSp>
      <p:sp>
        <p:nvSpPr>
          <p:cNvPr id="4" name="AutoShape 4"/>
          <p:cNvSpPr/>
          <p:nvPr/>
        </p:nvSpPr>
        <p:spPr>
          <a:xfrm>
            <a:off x="1311557" y="1950146"/>
            <a:ext cx="9400476" cy="1714909"/>
          </a:xfrm>
          <a:prstGeom prst="rect">
            <a:avLst/>
          </a:prstGeom>
          <a:solidFill>
            <a:srgbClr val="FFFFFF">
              <a:alpha val="19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311557" y="2075454"/>
            <a:ext cx="9400476" cy="146429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4950" b="1">
                <a:solidFill>
                  <a:srgbClr val="FFFDFD">
                    <a:alpha val="100000"/>
                  </a:srgbClr>
                </a:solidFill>
                <a:latin typeface="Microsoft Yahei"/>
                <a:ea typeface="Microsoft Yahei"/>
                <a:cs typeface="Microsoft Yahei"/>
              </a:rPr>
              <a:t>身体痤疮护理方法</a:t>
            </a:r>
          </a:p>
        </p:txBody>
      </p:sp>
      <p:cxnSp>
        <p:nvCxnSpPr>
          <p:cNvPr id="6" name="Connector 6"/>
          <p:cNvCxnSpPr/>
          <p:nvPr/>
        </p:nvCxnSpPr>
        <p:spPr>
          <a:xfrm>
            <a:off x="1311557" y="1848443"/>
            <a:ext cx="9379662" cy="0"/>
          </a:xfrm>
          <a:prstGeom prst="line">
            <a:avLst/>
          </a:prstGeom>
          <a:ln w="28575">
            <a:solidFill>
              <a:srgbClr val="FFFFFF">
                <a:alpha val="100000"/>
              </a:srgbClr>
            </a:solidFill>
            <a:prstDash val="solid"/>
            <a:headEnd type="none"/>
            <a:tailEnd type="none"/>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33375" y="3484033"/>
            <a:ext cx="3881973" cy="1001619"/>
          </a:xfrm>
          <a:prstGeom prst="rect">
            <a:avLst/>
          </a:prstGeom>
          <a:noFill/>
        </p:spPr>
        <p:txBody>
          <a:bodyPr vert="horz" wrap="non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800" b="1">
                <a:solidFill>
                  <a:srgbClr val="FFFFFF">
                    <a:alpha val="100000"/>
                  </a:srgbClr>
                </a:solidFill>
                <a:latin typeface="Microsoft Yahei"/>
                <a:ea typeface="Microsoft Yahei"/>
                <a:cs typeface="Microsoft Yahei"/>
              </a:rPr>
              <a:t>Contents</a:t>
            </a:r>
            <a:endParaRPr lang="en-US" sz="1100"/>
          </a:p>
        </p:txBody>
      </p:sp>
      <p:sp>
        <p:nvSpPr>
          <p:cNvPr id="4" name="AutoShape 4"/>
          <p:cNvSpPr/>
          <p:nvPr/>
        </p:nvSpPr>
        <p:spPr>
          <a:xfrm>
            <a:off x="1258959" y="2520951"/>
            <a:ext cx="2065299" cy="993775"/>
          </a:xfrm>
          <a:prstGeom prst="rect">
            <a:avLst/>
          </a:prstGeom>
          <a:solidFill>
            <a:srgbClr val="FFFFFF">
              <a:alpha val="18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23781" y="2516293"/>
            <a:ext cx="3335655" cy="1005840"/>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rgbClr val="FFFFFF">
                    <a:alpha val="100000"/>
                  </a:srgbClr>
                </a:solidFill>
                <a:latin typeface="微软雅黑"/>
                <a:ea typeface="微软雅黑"/>
                <a:cs typeface="微软雅黑"/>
              </a:rPr>
              <a:t>目录</a:t>
            </a:r>
          </a:p>
        </p:txBody>
      </p:sp>
      <p:sp>
        <p:nvSpPr>
          <p:cNvPr id="6" name="TextBox 6"/>
          <p:cNvSpPr txBox="1"/>
          <p:nvPr/>
        </p:nvSpPr>
        <p:spPr>
          <a:xfrm>
            <a:off x="4671623" y="1175236"/>
            <a:ext cx="6516705"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身体痤疮的成因</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身体痤疮的症状与类型</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身体痤疮的护理方法</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身体痤疮的预防措施</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身体痤疮的常见误区与注意事项</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61112" y="2474335"/>
            <a:ext cx="6168948" cy="1714909"/>
          </a:xfrm>
          <a:prstGeom prst="rect">
            <a:avLst/>
          </a:prstGeom>
          <a:solidFill>
            <a:srgbClr val="FFFFFF">
              <a:alpha val="18823"/>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750028" y="2577044"/>
            <a:ext cx="5991116" cy="1509492"/>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3600">
                <a:solidFill>
                  <a:srgbClr val="FFFFFF">
                    <a:alpha val="100000"/>
                  </a:srgbClr>
                </a:solidFill>
                <a:latin typeface="Microsoft Yahei"/>
                <a:ea typeface="Microsoft Yahei"/>
                <a:cs typeface="Microsoft Yahei"/>
              </a:rPr>
              <a:t>身体痤疮的成因</a:t>
            </a:r>
          </a:p>
        </p:txBody>
      </p:sp>
      <p:grpSp>
        <p:nvGrpSpPr>
          <p:cNvPr id="4" name="Group 4"/>
          <p:cNvGrpSpPr/>
          <p:nvPr/>
        </p:nvGrpSpPr>
        <p:grpSpPr>
          <a:xfrm>
            <a:off x="1290034" y="2474335"/>
            <a:ext cx="3067716" cy="1714909"/>
            <a:chOff x="1290034" y="2474335"/>
            <a:chExt cx="3067716" cy="1714909"/>
          </a:xfrm>
        </p:grpSpPr>
        <p:sp>
          <p:nvSpPr>
            <p:cNvPr id="5" name="TextBox 5"/>
            <p:cNvSpPr txBox="1"/>
            <p:nvPr/>
          </p:nvSpPr>
          <p:spPr>
            <a:xfrm>
              <a:off x="1290034" y="2474335"/>
              <a:ext cx="3067716" cy="1714909"/>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9600" b="1">
                  <a:solidFill>
                    <a:srgbClr val="FFFFFF">
                      <a:alpha val="100000"/>
                    </a:srgbClr>
                  </a:solidFill>
                  <a:latin typeface="Microsoft Yahei"/>
                  <a:ea typeface="Microsoft Yahei"/>
                  <a:cs typeface="Microsoft Yahei"/>
                </a:rPr>
                <a:t>01</a:t>
              </a:r>
            </a:p>
          </p:txBody>
        </p:sp>
      </p:grpSp>
      <p:cxnSp>
        <p:nvCxnSpPr>
          <p:cNvPr id="6" name="Connector 6"/>
          <p:cNvCxnSpPr/>
          <p:nvPr/>
        </p:nvCxnSpPr>
        <p:spPr>
          <a:xfrm>
            <a:off x="1310956" y="2387805"/>
            <a:ext cx="9520123" cy="0"/>
          </a:xfrm>
          <a:prstGeom prst="line">
            <a:avLst/>
          </a:prstGeom>
          <a:ln w="19050">
            <a:solidFill>
              <a:srgbClr val="FFFFFF">
                <a:alpha val="100000"/>
              </a:srgbClr>
            </a:solidFill>
            <a:prstDash val="solid"/>
            <a:headEnd type="none"/>
            <a:tailEnd type="none"/>
          </a:ln>
        </p:spPr>
      </p:cxnSp>
      <p:cxnSp>
        <p:nvCxnSpPr>
          <p:cNvPr id="7" name="Connector 7"/>
          <p:cNvCxnSpPr/>
          <p:nvPr/>
        </p:nvCxnSpPr>
        <p:spPr>
          <a:xfrm>
            <a:off x="1310956" y="4280471"/>
            <a:ext cx="9520123" cy="0"/>
          </a:xfrm>
          <a:prstGeom prst="line">
            <a:avLst/>
          </a:prstGeom>
          <a:ln w="19050">
            <a:solidFill>
              <a:srgbClr val="FFFFFF">
                <a:alpha val="100000"/>
              </a:srgbClr>
            </a:solidFill>
            <a:prstDash val="solid"/>
            <a:headEnd type="none"/>
            <a:tailEnd type="none"/>
          </a:ln>
        </p:spPr>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皮脂分泌过多是导致身体痤疮的主要原因之一，因为过多的油脂容易堵塞毛孔，引发炎症和痤疮。</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皮脂腺分泌的油脂中含有脂肪酸和角鲨烯等成分，这些物质在毛囊内堆积，容易引发痤疮。此外，高糖饮食、压力和熬夜等因素也可能导致皮脂分泌过多。</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皮脂分泌过多</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35901" r="35901"/>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毛囊内细菌增多也是身体痤疮形成的一个常见原因，因为细菌会刺激毛囊，引发炎症和痤疮。</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毛囊内常见的细菌如痤疮丙酸杆菌、表皮葡萄球菌等，在适当的条件下会大量繁殖，引发毛囊炎症，进而形成痤疮。此外，不注意个人卫生、长期使用抗生素等也可能导致毛囊内细菌增多。</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毛囊内细菌增多</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75" r="1667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毛囊开口角化异常会导致毛囊口堵塞，使得毛囊内的油脂和角质无法正常排出，形成痤疮。</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毛囊开口角化异常可能是由于遗传、维生素A缺乏、内分泌失调等因素引起的。此外，长期使用含有刺激性成分的化妆品或护肤品也可能导致毛囊口角化异常。</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毛囊开口角化异常</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7550" r="27550"/>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除了以上三个主要原因外，身体痤疮的形成还可能受到其他因素的影响，如免疫系统异常、药物副作用等。</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总结词</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免疫系统异常可能导致皮肤炎症和痤疮的形成。此外，长期使用某些药物如激素类药物、抗癫痫药物等也可能引发痤疮。</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详细描述</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其他因素</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61112" y="2474335"/>
            <a:ext cx="6168948" cy="1714909"/>
          </a:xfrm>
          <a:prstGeom prst="rect">
            <a:avLst/>
          </a:prstGeom>
          <a:solidFill>
            <a:srgbClr val="FFFFFF">
              <a:alpha val="18823"/>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750028" y="2577044"/>
            <a:ext cx="5991116" cy="1509492"/>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3600">
                <a:solidFill>
                  <a:srgbClr val="FFFFFF">
                    <a:alpha val="100000"/>
                  </a:srgbClr>
                </a:solidFill>
                <a:latin typeface="Microsoft Yahei"/>
                <a:ea typeface="Microsoft Yahei"/>
                <a:cs typeface="Microsoft Yahei"/>
              </a:rPr>
              <a:t>身体痤疮的症状与类型</a:t>
            </a:r>
          </a:p>
        </p:txBody>
      </p:sp>
      <p:grpSp>
        <p:nvGrpSpPr>
          <p:cNvPr id="4" name="Group 4"/>
          <p:cNvGrpSpPr/>
          <p:nvPr/>
        </p:nvGrpSpPr>
        <p:grpSpPr>
          <a:xfrm>
            <a:off x="1290034" y="2474335"/>
            <a:ext cx="3067716" cy="1714909"/>
            <a:chOff x="1290034" y="2474335"/>
            <a:chExt cx="3067716" cy="1714909"/>
          </a:xfrm>
        </p:grpSpPr>
        <p:sp>
          <p:nvSpPr>
            <p:cNvPr id="5" name="TextBox 5"/>
            <p:cNvSpPr txBox="1"/>
            <p:nvPr/>
          </p:nvSpPr>
          <p:spPr>
            <a:xfrm>
              <a:off x="1290034" y="2474335"/>
              <a:ext cx="3067716" cy="1714909"/>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9600" b="1">
                  <a:solidFill>
                    <a:srgbClr val="FFFFFF">
                      <a:alpha val="100000"/>
                    </a:srgbClr>
                  </a:solidFill>
                  <a:latin typeface="Microsoft Yahei"/>
                  <a:ea typeface="Microsoft Yahei"/>
                  <a:cs typeface="Microsoft Yahei"/>
                </a:rPr>
                <a:t>02</a:t>
              </a:r>
            </a:p>
          </p:txBody>
        </p:sp>
      </p:grpSp>
      <p:cxnSp>
        <p:nvCxnSpPr>
          <p:cNvPr id="6" name="Connector 6"/>
          <p:cNvCxnSpPr/>
          <p:nvPr/>
        </p:nvCxnSpPr>
        <p:spPr>
          <a:xfrm>
            <a:off x="1310956" y="2387805"/>
            <a:ext cx="9520123" cy="0"/>
          </a:xfrm>
          <a:prstGeom prst="line">
            <a:avLst/>
          </a:prstGeom>
          <a:ln w="19050">
            <a:solidFill>
              <a:srgbClr val="FFFFFF">
                <a:alpha val="100000"/>
              </a:srgbClr>
            </a:solidFill>
            <a:prstDash val="solid"/>
            <a:headEnd type="none"/>
            <a:tailEnd type="none"/>
          </a:ln>
        </p:spPr>
      </p:cxnSp>
      <p:cxnSp>
        <p:nvCxnSpPr>
          <p:cNvPr id="7" name="Connector 7"/>
          <p:cNvCxnSpPr/>
          <p:nvPr/>
        </p:nvCxnSpPr>
        <p:spPr>
          <a:xfrm>
            <a:off x="1310956" y="4280471"/>
            <a:ext cx="9520123" cy="0"/>
          </a:xfrm>
          <a:prstGeom prst="line">
            <a:avLst/>
          </a:prstGeom>
          <a:ln w="19050">
            <a:solidFill>
              <a:srgbClr val="FFFFFF">
                <a:alpha val="100000"/>
              </a:srgbClr>
            </a:solidFill>
            <a:prstDash val="solid"/>
            <a:headEnd type="none"/>
            <a:tailEnd type="none"/>
          </a:ln>
        </p:spPr>
      </p:cxn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皮肤出现红色丘疹</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脓疱形成</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皮肤炎症</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皮肤疤痕</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症状描述</a:t>
              </a:r>
            </a:p>
          </p:txBody>
        </p:sp>
      </p:grpSp>
      <p:pic>
        <p:nvPicPr>
          <p:cNvPr id="28" name="Picture 28"/>
          <p:cNvPicPr>
            <a:picLocks noChangeAspect="1"/>
          </p:cNvPicPr>
          <p:nvPr/>
        </p:nvPicPr>
        <p:blipFill>
          <a:blip r:embed="rId2"/>
          <a:srcRect l="16589" r="16589"/>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16589" r="16589"/>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t="116" b="116"/>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16" b="116"/>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身体痤疮最初可能表现为红色的小丘疹，通常会感到轻微的瘙痒或疼痛。</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随着病情发展，丘疹中心可能会形成脓疱，内部含有白色或黄色的脓液。</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痤疮周围的皮肤通常会发红、肿胀，并伴有炎症反应。</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如果痤疮严重且长期未经治疗，可能会导致皮肤留下疤痕。</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407" b="407"/>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类型区分</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闭合性痤疮（白头粉刺）</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丘疹顶部被角质层覆盖，呈白色或肤色，不易被挤出。</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开放性痤疮（黑头粉刺）</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丘疹顶部有一个小的开口，可以挤出内部的角质和皮脂混合物。</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聚合性痤疮</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一种严重的痤疮类型，通常在皮肤上形成大的、红色的结节和囊肿，内部充满脓液和角质。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只有少数几个丘疹和脓疱，没有明显的炎症或疤痕。</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轻度</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中度</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21875" r="2187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重度</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有较多的丘疹和脓疱，皮肤炎症明显，可能有一些疤痕。</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广泛的丘疹、脓疱和囊肿，皮肤大面积炎症，疤痕严重。</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严重程度评估</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61112" y="2474335"/>
            <a:ext cx="6168948" cy="1714909"/>
          </a:xfrm>
          <a:prstGeom prst="rect">
            <a:avLst/>
          </a:prstGeom>
          <a:solidFill>
            <a:srgbClr val="FFFFFF">
              <a:alpha val="18823"/>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750028" y="2577044"/>
            <a:ext cx="5991116" cy="1509492"/>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3600">
                <a:solidFill>
                  <a:srgbClr val="FFFFFF">
                    <a:alpha val="100000"/>
                  </a:srgbClr>
                </a:solidFill>
                <a:latin typeface="Microsoft Yahei"/>
                <a:ea typeface="Microsoft Yahei"/>
                <a:cs typeface="Microsoft Yahei"/>
              </a:rPr>
              <a:t>身体痤疮的护理方法</a:t>
            </a:r>
          </a:p>
        </p:txBody>
      </p:sp>
      <p:grpSp>
        <p:nvGrpSpPr>
          <p:cNvPr id="4" name="Group 4"/>
          <p:cNvGrpSpPr/>
          <p:nvPr/>
        </p:nvGrpSpPr>
        <p:grpSpPr>
          <a:xfrm>
            <a:off x="1290034" y="2474335"/>
            <a:ext cx="3067716" cy="1714909"/>
            <a:chOff x="1290034" y="2474335"/>
            <a:chExt cx="3067716" cy="1714909"/>
          </a:xfrm>
        </p:grpSpPr>
        <p:sp>
          <p:nvSpPr>
            <p:cNvPr id="5" name="TextBox 5"/>
            <p:cNvSpPr txBox="1"/>
            <p:nvPr/>
          </p:nvSpPr>
          <p:spPr>
            <a:xfrm>
              <a:off x="1290034" y="2474335"/>
              <a:ext cx="3067716" cy="1714909"/>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9600" b="1">
                  <a:solidFill>
                    <a:srgbClr val="FFFFFF">
                      <a:alpha val="100000"/>
                    </a:srgbClr>
                  </a:solidFill>
                  <a:latin typeface="Microsoft Yahei"/>
                  <a:ea typeface="Microsoft Yahei"/>
                  <a:cs typeface="Microsoft Yahei"/>
                </a:rPr>
                <a:t>03</a:t>
              </a:r>
            </a:p>
          </p:txBody>
        </p:sp>
      </p:grpSp>
      <p:cxnSp>
        <p:nvCxnSpPr>
          <p:cNvPr id="6" name="Connector 6"/>
          <p:cNvCxnSpPr/>
          <p:nvPr/>
        </p:nvCxnSpPr>
        <p:spPr>
          <a:xfrm>
            <a:off x="1310956" y="2387805"/>
            <a:ext cx="9520123" cy="0"/>
          </a:xfrm>
          <a:prstGeom prst="line">
            <a:avLst/>
          </a:prstGeom>
          <a:ln w="19050">
            <a:solidFill>
              <a:srgbClr val="FFFFFF">
                <a:alpha val="100000"/>
              </a:srgbClr>
            </a:solidFill>
            <a:prstDash val="solid"/>
            <a:headEnd type="none"/>
            <a:tailEnd type="none"/>
          </a:ln>
        </p:spPr>
      </p:cxnSp>
      <p:cxnSp>
        <p:nvCxnSpPr>
          <p:cNvPr id="7" name="Connector 7"/>
          <p:cNvCxnSpPr/>
          <p:nvPr/>
        </p:nvCxnSpPr>
        <p:spPr>
          <a:xfrm>
            <a:off x="1310956" y="4280471"/>
            <a:ext cx="9520123" cy="0"/>
          </a:xfrm>
          <a:prstGeom prst="line">
            <a:avLst/>
          </a:prstGeom>
          <a:ln w="19050">
            <a:solidFill>
              <a:srgbClr val="FFFFFF">
                <a:alpha val="100000"/>
              </a:srgbClr>
            </a:solidFill>
            <a:prstDash val="solid"/>
            <a:headEnd type="none"/>
            <a:tailEnd type="none"/>
          </a:ln>
        </p:spPr>
      </p:cxn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https://d.book118.com/828132131055006043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A0237"/>
      </a:lt1>
      <a:dk2>
        <a:srgbClr val="E4E7FF"/>
      </a:dk2>
      <a:lt2>
        <a:srgbClr val="000000"/>
      </a:lt2>
      <a:accent1>
        <a:srgbClr val="609FFF"/>
      </a:accent1>
      <a:accent2>
        <a:srgbClr val="0F8BFF"/>
      </a:accent2>
      <a:accent3>
        <a:srgbClr val="5A44DF"/>
      </a:accent3>
      <a:accent4>
        <a:srgbClr val="A495FF"/>
      </a:accent4>
      <a:accent5>
        <a:srgbClr val="9AA4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66</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2024-09-22T23:30:54.070</cp:lastPrinted>
  <dcterms:created xsi:type="dcterms:W3CDTF">2024-09-22T15:30:54Z</dcterms:created>
  <dcterms:modified xsi:type="dcterms:W3CDTF">2024-09-22T15:30:56Z</dcterms:modified>
</cp:coreProperties>
</file>