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307A04-CC13-4C5A-AD9F-C73F0518F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DE46A8-7190-4639-A30C-C2EEFFAFC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0C90D3-C1A1-4415-99D0-57396F661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E2EA24-369B-44C8-A243-67A5003FF1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DD75B2-953E-4360-9C48-68A76012F2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24E1BB-37EF-420E-96FC-992368F09D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66FA33-D554-4986-AD73-A800F5AFF6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09095A-C759-46AB-BF19-034853D9EA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0D6CA0-09B6-41A3-B67E-A8C03F8436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BA6F45-E5FF-48A6-B617-5500C119C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A53A84-721C-4DA7-87CA-BA5D9E0AE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502302302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46" r="3846"/>
          <a:stretch>
            <a:fillRect/>
          </a:stretch>
        </p:blipFill>
        <p:spPr>
          <a:xfrm rot="5400000">
            <a:off x="2664932" y="-2664932"/>
            <a:ext cx="6867734" cy="12197600"/>
          </a:xfrm>
          <a:prstGeom prst="rect">
            <a:avLst/>
          </a:prstGeom>
        </p:spPr>
      </p:pic>
      <p:sp>
        <p:nvSpPr>
          <p:cNvPr id="3" name="TextBox 3"/>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能源开采与灾难制造</a:t>
            </a:r>
          </a:p>
        </p:txBody>
      </p:sp>
      <p:sp>
        <p:nvSpPr>
          <p:cNvPr id="4" name="TextBox 4"/>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endParaRPr lang="en-US" sz="2025">
              <a:solidFill>
                <a:srgbClr val="00AF57"/>
              </a:solidFill>
              <a:latin typeface="Microsoft Yahei"/>
              <a:ea typeface="Microsoft Yahei"/>
              <a:cs typeface="Microsoft Yahei"/>
            </a:endParaRPr>
          </a:p>
        </p:txBody>
      </p:sp>
      <p:sp>
        <p:nvSpPr>
          <p:cNvPr id="5" name="TextBox 5"/>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2023-11-12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143000"/>
            <a:ext cx="5813909" cy="4632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solidFill>
                <a:latin typeface="Microsoft Yahei"/>
                <a:ea typeface="Microsoft Yahei"/>
                <a:cs typeface="Microsoft Yahei"/>
              </a:rPr>
              <a:t>能源开采概述</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灾难制造的起源与原因</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能源开采与灾难制造的关系</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能源开采的优化与改进建议</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灾难制造的防范与应对措施</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能源开采与灾难制造的未来展望</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46" r="3846"/>
          <a:stretch>
            <a:fillRect/>
          </a:stretch>
        </p:blipFill>
        <p:spPr>
          <a:xfrm rot="5400000">
            <a:off x="2664932" y="-2664932"/>
            <a:ext cx="6867734" cy="12197600"/>
          </a:xfrm>
          <a:prstGeom prst="rect">
            <a:avLst/>
          </a:prstGeom>
        </p:spPr>
      </p:pic>
      <p:sp>
        <p:nvSpPr>
          <p:cNvPr id="3" name="AutoShape 3"/>
          <p:cNvSpPr/>
          <p:nvPr/>
        </p:nvSpPr>
        <p:spPr>
          <a:xfrm>
            <a:off x="0" y="1172343"/>
            <a:ext cx="10437037" cy="4190563"/>
          </a:xfrm>
          <a:prstGeom prst="rect">
            <a:avLst/>
          </a:prstGeom>
          <a:solidFill>
            <a:srgbClr val="FFFFFF">
              <a:alpha val="6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1317" y="1624959"/>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5" name="TextBox 5"/>
          <p:cNvSpPr txBox="1"/>
          <p:nvPr/>
        </p:nvSpPr>
        <p:spPr>
          <a:xfrm>
            <a:off x="501317" y="3267624"/>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能源开采概述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957" r="5957"/>
          <a:stretch>
            <a:fillRect/>
          </a:stretch>
        </p:blipFill>
        <p:spPr>
          <a:xfrm>
            <a:off x="7092556" y="1559288"/>
            <a:ext cx="4492828" cy="4492828"/>
          </a:xfrm>
          <a:prstGeom prst="roundRect">
            <a:avLst/>
          </a:prstGeom>
        </p:spPr>
      </p:pic>
      <p:sp>
        <p:nvSpPr>
          <p:cNvPr id="3" name="Freeform 3"/>
          <p:cNvSpPr/>
          <p:nvPr/>
        </p:nvSpPr>
        <p:spPr>
          <a:xfrm>
            <a:off x="55708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5744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TextBox 25"/>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能源的重要性</a:t>
            </a:r>
          </a:p>
        </p:txBody>
      </p:sp>
      <p:sp>
        <p:nvSpPr>
          <p:cNvPr id="26" name="Freeform 26"/>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28" name="Freeform 28"/>
          <p:cNvSpPr/>
          <p:nvPr/>
        </p:nvSpPr>
        <p:spPr>
          <a:xfrm>
            <a:off x="575049"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775416"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30" name="TextBox 30"/>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无论是工业生产、交通运输，还是日常生活，都需要消耗大量的能源。没有能源，现代社会就无法维持正常的运转和发展。</a:t>
            </a:r>
          </a:p>
        </p:txBody>
      </p:sp>
      <p:sp>
        <p:nvSpPr>
          <p:cNvPr id="31" name="TextBox 31"/>
          <p:cNvSpPr txBox="1"/>
          <p:nvPr/>
        </p:nvSpPr>
        <p:spPr>
          <a:xfrm>
            <a:off x="2248535" y="1250513"/>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能源是现代社会发展的基石</a:t>
            </a:r>
          </a:p>
        </p:txBody>
      </p:sp>
      <p:sp>
        <p:nvSpPr>
          <p:cNvPr id="32" name="TextBox 32"/>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能源不仅为经济增长提供了动力，而且通过促进工业发展，提高了劳动生产率，进一步推动了经济增长。</a:t>
            </a:r>
          </a:p>
        </p:txBody>
      </p:sp>
      <p:sp>
        <p:nvSpPr>
          <p:cNvPr id="33" name="TextBox 33"/>
          <p:cNvSpPr txBox="1"/>
          <p:nvPr/>
        </p:nvSpPr>
        <p:spPr>
          <a:xfrm>
            <a:off x="2248535" y="2928472"/>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能源是推动经济增长的关键因素</a:t>
            </a:r>
          </a:p>
        </p:txBody>
      </p:sp>
      <p:sp>
        <p:nvSpPr>
          <p:cNvPr id="34" name="TextBox 34"/>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人们需要能源来提供照明、取暖、制冷、交通等方面的便利，随着生活水平的提高，对能源的需求也会相应增加。</a:t>
            </a:r>
          </a:p>
        </p:txBody>
      </p:sp>
      <p:sp>
        <p:nvSpPr>
          <p:cNvPr id="35" name="TextBox 35"/>
          <p:cNvSpPr txBox="1"/>
          <p:nvPr/>
        </p:nvSpPr>
        <p:spPr>
          <a:xfrm>
            <a:off x="2248535" y="4694325"/>
            <a:ext cx="421605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能源是提高生活水平的基础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958" r="2958"/>
          <a:stretch>
            <a:fillRect/>
          </a:stretch>
        </p:blipFill>
        <p:spPr>
          <a:xfrm>
            <a:off x="939482" y="1415327"/>
            <a:ext cx="4843295"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主要包括化石燃料、可再生能源、核能等。化石燃料包括石油、天然气、煤炭等；可再生能源包括水能、风能、太阳能、生物质能等；核能则包括核裂变能和核聚变能。</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能源种类</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不同的能源来源不同，例如煤炭、石油和天然气是化石燃料的来源；水能来源于水流的势能；风能来源于空气的流动；太阳能来源于太阳的光照；生物质能来源于植物的光合作用等。</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能源来源</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能源的种类与来源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煤炭开采</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煤炭是由古老的植物遗体在无氧或低氧环境中，经过长时间的压缩、热解而形成的固态燃料。开采煤炭需要挖掘矿井，从地下取出煤块或煤粉，并运输到地面。</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能源开采的过程与技术</a:t>
            </a:r>
          </a:p>
        </p:txBody>
      </p:sp>
      <p:sp>
        <p:nvSpPr>
          <p:cNvPr id="31" name="TextBox 31"/>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石油开采</a:t>
            </a:r>
          </a:p>
        </p:txBody>
      </p:sp>
      <p:sp>
        <p:nvSpPr>
          <p:cNvPr id="32" name="AutoShape 32"/>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36" name="TextBox 36"/>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石油是由海洋中的微生物和小型生物经过长时间的压缩和高温形成的液态燃料。开采石油需要钻探油井，将石油从地下抽出地面，并进行提炼。</a:t>
            </a:r>
          </a:p>
        </p:txBody>
      </p:sp>
      <p:sp>
        <p:nvSpPr>
          <p:cNvPr id="37" name="TextBox 37"/>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天然气开采</a:t>
            </a:r>
          </a:p>
        </p:txBody>
      </p:sp>
      <p:sp>
        <p:nvSpPr>
          <p:cNvPr id="38" name="AutoShape 38"/>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42" name="TextBox 42"/>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天然气是由海洋和陆地的有机物在高压和低温条件下形成的。开采天然气也需要钻探气井，将天然气从地下抽出地面，并进行压缩和液化处理。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46" r="3846"/>
          <a:stretch>
            <a:fillRect/>
          </a:stretch>
        </p:blipFill>
        <p:spPr>
          <a:xfrm rot="5400000">
            <a:off x="2664932" y="-2664932"/>
            <a:ext cx="6867734" cy="12197600"/>
          </a:xfrm>
          <a:prstGeom prst="rect">
            <a:avLst/>
          </a:prstGeom>
        </p:spPr>
      </p:pic>
      <p:sp>
        <p:nvSpPr>
          <p:cNvPr id="3" name="AutoShape 3"/>
          <p:cNvSpPr/>
          <p:nvPr/>
        </p:nvSpPr>
        <p:spPr>
          <a:xfrm>
            <a:off x="0" y="1172343"/>
            <a:ext cx="10437037" cy="4190563"/>
          </a:xfrm>
          <a:prstGeom prst="rect">
            <a:avLst/>
          </a:prstGeom>
          <a:solidFill>
            <a:srgbClr val="FFFFFF">
              <a:alpha val="6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1317" y="1624959"/>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5" name="TextBox 5"/>
          <p:cNvSpPr txBox="1"/>
          <p:nvPr/>
        </p:nvSpPr>
        <p:spPr>
          <a:xfrm>
            <a:off x="501317" y="3267624"/>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灾难制造的起源与原因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灾难制造的定义</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灾难制造是指人为地制造或放大自然灾害，以达到特定目的的行为。</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灾难制造的类型</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主要包括环境污染、生态破坏、核事故、重大交通事故等。</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灾难制造的定义与类型</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19219" r="19219"/>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539110" y="2711491"/>
            <a:ext cx="2778197" cy="245783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一些政治势力或政府为了达到自己的目的，可能会制造灾难以打击敌对势力或平民，例如战争、恐怖袭击等。</a:t>
            </a:r>
          </a:p>
        </p:txBody>
      </p:sp>
      <p:grpSp>
        <p:nvGrpSpPr>
          <p:cNvPr id="6" name="Group 6"/>
          <p:cNvGrpSpPr/>
          <p:nvPr/>
        </p:nvGrpSpPr>
        <p:grpSpPr>
          <a:xfrm>
            <a:off x="454963" y="291442"/>
            <a:ext cx="515576" cy="440418"/>
            <a:chOff x="454963" y="291442"/>
            <a:chExt cx="515576" cy="440418"/>
          </a:xfrm>
        </p:grpSpPr>
        <p:sp>
          <p:nvSpPr>
            <p:cNvPr id="7" name="AutoShape 7"/>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27" name="TextBox 27"/>
          <p:cNvSpPr txBox="1"/>
          <p:nvPr/>
        </p:nvSpPr>
        <p:spPr>
          <a:xfrm>
            <a:off x="1094226"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灾难制造的原因与动机</a:t>
            </a:r>
          </a:p>
        </p:txBody>
      </p:sp>
      <p:pic>
        <p:nvPicPr>
          <p:cNvPr id="28" name="Picture 28"/>
          <p:cNvPicPr>
            <a:picLocks noChangeAspect="1"/>
          </p:cNvPicPr>
          <p:nvPr/>
        </p:nvPicPr>
        <p:blipFill>
          <a:blip r:embed="rId2"/>
          <a:srcRect l="17114" r="17114"/>
          <a:stretch>
            <a:fillRect/>
          </a:stretch>
        </p:blipFill>
        <p:spPr>
          <a:xfrm>
            <a:off x="5399254" y="1623909"/>
            <a:ext cx="1500254" cy="1500254"/>
          </a:xfrm>
          <a:prstGeom prst="ellipse">
            <a:avLst/>
          </a:prstGeom>
        </p:spPr>
      </p:pic>
      <p:sp>
        <p:nvSpPr>
          <p:cNvPr id="29" name="TextBox 2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政治动机</a:t>
            </a:r>
          </a:p>
        </p:txBody>
      </p:sp>
      <p:sp>
        <p:nvSpPr>
          <p:cNvPr id="30" name="TextBox 3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一些企业或个人为了追求经济利益，可能会不顾环境破坏和生态系统的稳定，过度开采资源，破坏生态平衡，导致灾难发生。</a:t>
            </a:r>
          </a:p>
        </p:txBody>
      </p:sp>
      <p:sp>
        <p:nvSpPr>
          <p:cNvPr id="31" name="TextBox 3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经济利益</a:t>
            </a:r>
          </a:p>
        </p:txBody>
      </p:sp>
      <p:pic>
        <p:nvPicPr>
          <p:cNvPr id="32" name="Picture 32"/>
          <p:cNvPicPr>
            <a:picLocks noChangeAspect="1"/>
          </p:cNvPicPr>
          <p:nvPr/>
        </p:nvPicPr>
        <p:blipFill>
          <a:blip r:embed="rId3"/>
          <a:srcRect l="10250" r="10250"/>
          <a:stretch>
            <a:fillRect/>
          </a:stretch>
        </p:blipFill>
        <p:spPr>
          <a:xfrm>
            <a:off x="5820153" y="3595858"/>
            <a:ext cx="2380229" cy="2380229"/>
          </a:xfrm>
          <a:prstGeom prst="ellipse">
            <a:avLst/>
          </a:prstGeom>
        </p:spPr>
      </p:pic>
      <p:pic>
        <p:nvPicPr>
          <p:cNvPr id="33" name="Picture 33"/>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34" name="TextBox 34"/>
          <p:cNvSpPr txBox="1"/>
          <p:nvPr/>
        </p:nvSpPr>
        <p:spPr>
          <a:xfrm>
            <a:off x="8621512" y="4777233"/>
            <a:ext cx="321485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一些高风险技术的失控或失误，如核事故、重大交通事故等，也可能导致灾难发生。</a:t>
            </a:r>
          </a:p>
        </p:txBody>
      </p:sp>
      <p:sp>
        <p:nvSpPr>
          <p:cNvPr id="35" name="TextBox 3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技术失控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灾难制造往往会导致严重的环境破坏，如空气、水源、土壤污染等，影响生态平衡和生物多样性。</a:t>
            </a:r>
          </a:p>
        </p:txBody>
      </p:sp>
      <p:sp>
        <p:nvSpPr>
          <p:cNvPr id="4" name="TextBox 4"/>
          <p:cNvSpPr txBox="1"/>
          <p:nvPr/>
        </p:nvSpPr>
        <p:spPr>
          <a:xfrm>
            <a:off x="990089" y="3890330"/>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环境破坏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111612"/>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4017901"/>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社会影响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50779"/>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法律责任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50779"/>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8667" r="8667"/>
          <a:stretch>
            <a:fillRect/>
          </a:stretch>
        </p:blipFill>
        <p:spPr>
          <a:xfrm>
            <a:off x="1358558" y="1454147"/>
            <a:ext cx="2231507" cy="2231507"/>
          </a:xfrm>
          <a:prstGeom prst="ellipse">
            <a:avLst/>
          </a:prstGeom>
        </p:spPr>
      </p:pic>
      <p:sp>
        <p:nvSpPr>
          <p:cNvPr id="21" name="TextBox 21"/>
          <p:cNvSpPr txBox="1"/>
          <p:nvPr/>
        </p:nvSpPr>
        <p:spPr>
          <a:xfrm>
            <a:off x="4671297"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灾难制造往往会导致社会恐慌、不安和混乱，影响经济发展和社会稳定。</a:t>
            </a:r>
          </a:p>
        </p:txBody>
      </p:sp>
      <p:sp>
        <p:nvSpPr>
          <p:cNvPr id="22" name="TextBox 22"/>
          <p:cNvSpPr txBox="1"/>
          <p:nvPr/>
        </p:nvSpPr>
        <p:spPr>
          <a:xfrm>
            <a:off x="8373015"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对于人为制造的灾难，相关人员可能会面临刑事责任和民事赔偿。</a:t>
            </a:r>
          </a:p>
        </p:txBody>
      </p:sp>
      <p:sp>
        <p:nvSpPr>
          <p:cNvPr id="23" name="TextBox 23"/>
          <p:cNvSpPr txBox="1"/>
          <p:nvPr/>
        </p:nvSpPr>
        <p:spPr>
          <a:xfrm>
            <a:off x="8433974"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03</a:t>
            </a:r>
          </a:p>
        </p:txBody>
      </p:sp>
      <p:grpSp>
        <p:nvGrpSpPr>
          <p:cNvPr id="24" name="Group 24"/>
          <p:cNvGrpSpPr/>
          <p:nvPr/>
        </p:nvGrpSpPr>
        <p:grpSpPr>
          <a:xfrm>
            <a:off x="454963" y="339403"/>
            <a:ext cx="515576" cy="440418"/>
            <a:chOff x="454963" y="339403"/>
            <a:chExt cx="515576" cy="440418"/>
          </a:xfrm>
        </p:grpSpPr>
        <p:sp>
          <p:nvSpPr>
            <p:cNvPr id="25" name="AutoShape 25"/>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45" name="TextBox 45"/>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灾难制造的影响与后果</a:t>
            </a:r>
          </a:p>
        </p:txBody>
      </p:sp>
      <p:sp>
        <p:nvSpPr>
          <p:cNvPr id="46" name="TextBox 46"/>
          <p:cNvSpPr txBox="1"/>
          <p:nvPr/>
        </p:nvSpPr>
        <p:spPr>
          <a:xfrm>
            <a:off x="4695681"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47" name="TextBox 47"/>
          <p:cNvSpPr txBox="1"/>
          <p:nvPr/>
        </p:nvSpPr>
        <p:spPr>
          <a:xfrm>
            <a:off x="1069410"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46" r="3846"/>
          <a:stretch>
            <a:fillRect/>
          </a:stretch>
        </p:blipFill>
        <p:spPr>
          <a:xfrm rot="5400000">
            <a:off x="2664932" y="-2664932"/>
            <a:ext cx="6867734" cy="12197600"/>
          </a:xfrm>
          <a:prstGeom prst="rect">
            <a:avLst/>
          </a:prstGeom>
        </p:spPr>
      </p:pic>
      <p:sp>
        <p:nvSpPr>
          <p:cNvPr id="3" name="AutoShape 3"/>
          <p:cNvSpPr/>
          <p:nvPr/>
        </p:nvSpPr>
        <p:spPr>
          <a:xfrm>
            <a:off x="0" y="1172343"/>
            <a:ext cx="10437037" cy="4190563"/>
          </a:xfrm>
          <a:prstGeom prst="rect">
            <a:avLst/>
          </a:prstGeom>
          <a:solidFill>
            <a:srgbClr val="FFFFFF">
              <a:alpha val="6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1317" y="1624959"/>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5" name="TextBox 5"/>
          <p:cNvSpPr txBox="1"/>
          <p:nvPr/>
        </p:nvSpPr>
        <p:spPr>
          <a:xfrm>
            <a:off x="501317" y="3267624"/>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能源开采与灾难制造的关系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blip>
          <a:srcRect l="25250" r="252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地质灾害</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在煤炭、石油、天然气等能源开采过程中，可能会诱发地面塌陷、地裂缝、矿井突水等地质灾害，这些灾害不仅会直接威胁到工人的生命安全，还可能对周边环境造成严重破坏。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瓦斯爆炸</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在煤炭开采过程中，瓦斯是一种常见的有毒气体，如不及时处理或操作不当，极易引发瓦斯爆炸事故，造成严重的人员伤亡和财产损失。</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能源开采过程中的灾难风险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大气污染</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煤炭、石油等能源开采过程中会产生大量的废气，其中含有大量的有害物质，如二氧化碳、二氧化硫、氮氧化物等，这些物质会对大气环境造成严重污染。</a:t>
            </a:r>
          </a:p>
        </p:txBody>
      </p:sp>
      <p:sp>
        <p:nvSpPr>
          <p:cNvPr id="7" name="AutoShape 7"/>
          <p:cNvSpPr/>
          <p:nvPr/>
        </p:nvSpPr>
        <p:spPr>
          <a:xfrm>
            <a:off x="-545608" y="2453663"/>
            <a:ext cx="3870955" cy="3870955"/>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TextBox 29"/>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能源开采对环境的影响与破坏</a:t>
            </a:r>
          </a:p>
        </p:txBody>
      </p:sp>
      <p:sp>
        <p:nvSpPr>
          <p:cNvPr id="30" name="AutoShape 30"/>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2" name="Connector 32"/>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3" name="TextBox 33"/>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水污染</a:t>
            </a:r>
          </a:p>
        </p:txBody>
      </p:sp>
      <p:sp>
        <p:nvSpPr>
          <p:cNvPr id="34" name="TextBox 34"/>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在能源开采过程中，可能会产生大量的废水，这些废水中含有大量的有害物质，如重金属、有机污染物等，会对地表水和地下水环境造成严重污染。</a:t>
            </a:r>
          </a:p>
        </p:txBody>
      </p:sp>
      <p:sp>
        <p:nvSpPr>
          <p:cNvPr id="35" name="AutoShape 35"/>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7" name="Connector 37"/>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8" name="TextBox 38"/>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土壤污染</a:t>
            </a:r>
          </a:p>
        </p:txBody>
      </p:sp>
      <p:sp>
        <p:nvSpPr>
          <p:cNvPr id="39" name="TextBox 39"/>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在能源开采过程中，可能会产生大量的固体废弃物，如煤矸石、尾矿等，这些废弃物中含有很多的有害物质，如重金属、放射性元素等，会对土壤环境造成严重污染。</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https://d.book118.com/835023023020011110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F9BDE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2024-09-15T05:00:27.468</cp:lastPrinted>
  <dcterms:created xsi:type="dcterms:W3CDTF">2024-09-14T21:00:27Z</dcterms:created>
  <dcterms:modified xsi:type="dcterms:W3CDTF">2024-09-14T21:00:29Z</dcterms:modified>
</cp:coreProperties>
</file>