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3361F-8860-4DFA-9020-A8A145B6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4418-5426-40F7-8E11-F4FAED7D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9C895-81B7-456C-81D9-473462519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52314-39C4-4328-80B1-29002708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7DAD2-1C93-47A6-8328-9BFFF5DD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B143E-5B96-4CE2-ABBE-ECBB9C2EB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E00BA-6E86-4F7A-98DC-28FA82E5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DBB01-1B3B-4F5B-A4B8-BB6930E06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8CDD9-1859-48D6-BEE4-ED53C763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3F60C-1CF4-427B-90F7-089FDD08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0EBA-87F5-447F-81CB-1A957E367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0334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20238" y="1792270"/>
            <a:ext cx="5924550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89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蓄水保土可行性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B6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6858"/>
            <a:ext cx="35655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1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背景与目标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3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水保土技术分析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施方案设计与规划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3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21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影响评价与风险管理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324200" y="1723573"/>
            <a:ext cx="3422650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6218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1211682" y="378266"/>
            <a:ext cx="3448684" cy="1608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41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  <a:endParaRPr lang="Microsoft YaHei" altLang="Microsoft YaHei" sz="3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573520" algn="l" rtl="0" eaLnBrk="0">
              <a:lnSpc>
                <a:spcPct val="83000"/>
              </a:lnSpc>
              <a:spcBef>
                <a:spcPts val="45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目区位于我国黄土</a:t>
            </a:r>
            <a:endParaRPr lang="Microsoft YaHei" altLang="Microsoft YaHei" sz="1500"/>
          </a:p>
          <a:p>
            <a:pPr marL="575996" algn="l" rtl="0" eaLnBrk="0">
              <a:lnSpc>
                <a:spcPts val="2152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高原南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部，属于典型</a:t>
            </a:r>
            <a:endParaRPr lang="Microsoft YaHei" altLang="Microsoft YaHei" sz="1500"/>
          </a:p>
          <a:p>
            <a:pPr marL="582854" algn="l" rtl="0" eaLnBrk="0">
              <a:lnSpc>
                <a:spcPts val="2164"/>
              </a:lnSpc>
            </a:pPr>
            <a:r>
              <a:rPr sz="15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的黄土丘陵沟壑区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35100" y="2628900"/>
            <a:ext cx="2231507" cy="2231506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7600" y="2628900"/>
            <a:ext cx="2231507" cy="2231506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07400" y="2628900"/>
            <a:ext cx="2231507" cy="2231506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271068" y="5189987"/>
            <a:ext cx="1739264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635"/>
              </a:lnSpc>
            </a:pPr>
            <a:endParaRPr lang="Arial" altLang="Arial" sz="100"/>
          </a:p>
          <a:p>
            <a:pPr marL="12700" indent="1523" algn="l" rtl="0" eaLnBrk="0">
              <a:lnSpc>
                <a:spcPct val="11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型为温带大陆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气候，年平均降水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较少，且时空分布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不均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8751785" y="1223808"/>
            <a:ext cx="1892935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507"/>
              </a:lnSpc>
            </a:pPr>
            <a:endParaRPr lang="Arial" altLang="Arial" sz="100"/>
          </a:p>
          <a:p>
            <a:pPr marL="13081" indent="-381" algn="l" rtl="0" eaLnBrk="0">
              <a:lnSpc>
                <a:spcPct val="11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地貌以梁峁、沟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坡为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主，土壤侵蚀模   </a:t>
            </a: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数高，水土流失严重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" name="rect"/>
          <p:cNvSpPr/>
          <p:nvPr/>
        </p:nvSpPr>
        <p:spPr>
          <a:xfrm>
            <a:off x="4925813" y="2623346"/>
            <a:ext cx="97536" cy="3792082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rect"/>
          <p:cNvSpPr/>
          <p:nvPr/>
        </p:nvSpPr>
        <p:spPr>
          <a:xfrm>
            <a:off x="1395306" y="1069846"/>
            <a:ext cx="97536" cy="379208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rect"/>
          <p:cNvSpPr/>
          <p:nvPr/>
        </p:nvSpPr>
        <p:spPr>
          <a:xfrm>
            <a:off x="8394148" y="1069846"/>
            <a:ext cx="97535" cy="379208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" name="textbox 47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48" name="textbox 48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5B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49" name="textbox 49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1209777" y="378266"/>
            <a:ext cx="3450590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失现状及危害</a:t>
            </a:r>
            <a:endParaRPr lang="Microsoft YaHei" altLang="Microsoft YaHei" sz="3000"/>
          </a:p>
        </p:txBody>
      </p:sp>
      <p:sp>
        <p:nvSpPr>
          <p:cNvPr id="51" name="textbox 51"/>
          <p:cNvSpPr/>
          <p:nvPr/>
        </p:nvSpPr>
        <p:spPr>
          <a:xfrm>
            <a:off x="5850823" y="5551869"/>
            <a:ext cx="4330065" cy="224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0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4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水土流失还造成河流泥沙淤积，加剧洪涝灾</a:t>
            </a: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的发生。</a:t>
            </a:r>
            <a:endParaRPr lang="Microsoft YaHei" altLang="Microsoft YaHei" sz="1400"/>
          </a:p>
        </p:txBody>
      </p:sp>
      <p:sp>
        <p:nvSpPr>
          <p:cNvPr id="52" name="textbox 52"/>
          <p:cNvSpPr/>
          <p:nvPr/>
        </p:nvSpPr>
        <p:spPr>
          <a:xfrm>
            <a:off x="5915917" y="2615264"/>
            <a:ext cx="4202429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项目区水土流失面积广，侵蚀强度大，年土壤侵</a:t>
            </a:r>
            <a:r>
              <a:rPr sz="12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蚀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量巨大。</a:t>
            </a:r>
            <a:endParaRPr lang="Microsoft YaHei" altLang="Microsoft YaHei" sz="1200"/>
          </a:p>
        </p:txBody>
      </p:sp>
      <p:sp>
        <p:nvSpPr>
          <p:cNvPr id="53" name="textbox 53"/>
          <p:cNvSpPr/>
          <p:nvPr/>
        </p:nvSpPr>
        <p:spPr>
          <a:xfrm>
            <a:off x="5964694" y="4070541"/>
            <a:ext cx="4109084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水土流失导致土地贫瘠、生态环境恶化，严重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响农业生产。</a:t>
            </a:r>
            <a:endParaRPr lang="Microsoft YaHei" altLang="Microsoft YaHei" sz="12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1127472" y="2107786"/>
            <a:ext cx="2600897" cy="3237736"/>
            <a:chExt cx="2600897" cy="3237736"/>
          </a:xfrm>
        </p:grpSpPr>
        <p:sp>
          <p:nvSpPr>
            <p:cNvPr id="75" name="path"/>
            <p:cNvSpPr/>
            <p:nvPr/>
          </p:nvSpPr>
          <p:spPr>
            <a:xfrm>
              <a:off x="0" y="522922"/>
              <a:ext cx="2600897" cy="2714814"/>
            </a:xfrm>
            <a:custGeom>
              <a:rect l="0" t="0" r="0" b="0"/>
              <a:pathLst>
                <a:path w="4095" h="4275">
                  <a:moveTo>
                    <a:pt x="0" y="1752"/>
                  </a:moveTo>
                  <a:cubicBezTo>
                    <a:pt x="0" y="784"/>
                    <a:pt x="784" y="0"/>
                    <a:pt x="1752" y="0"/>
                  </a:cubicBezTo>
                  <a:lnTo>
                    <a:pt x="1752" y="0"/>
                  </a:lnTo>
                  <a:lnTo>
                    <a:pt x="1752" y="0"/>
                  </a:lnTo>
                  <a:lnTo>
                    <a:pt x="1752" y="0"/>
                  </a:lnTo>
                  <a:cubicBezTo>
                    <a:pt x="2721" y="0"/>
                    <a:pt x="3505" y="784"/>
                    <a:pt x="3505" y="1752"/>
                  </a:cubicBezTo>
                  <a:lnTo>
                    <a:pt x="3505" y="1752"/>
                  </a:lnTo>
                  <a:cubicBezTo>
                    <a:pt x="3505" y="1752"/>
                    <a:pt x="3505" y="1752"/>
                    <a:pt x="3505" y="1752"/>
                  </a:cubicBezTo>
                  <a:lnTo>
                    <a:pt x="3505" y="1752"/>
                  </a:lnTo>
                  <a:lnTo>
                    <a:pt x="3505" y="1752"/>
                  </a:lnTo>
                  <a:lnTo>
                    <a:pt x="3505" y="1752"/>
                  </a:lnTo>
                  <a:cubicBezTo>
                    <a:pt x="3505" y="2721"/>
                    <a:pt x="2721" y="3505"/>
                    <a:pt x="1752" y="3505"/>
                  </a:cubicBezTo>
                  <a:lnTo>
                    <a:pt x="1752" y="3505"/>
                  </a:lnTo>
                  <a:lnTo>
                    <a:pt x="1752" y="3505"/>
                  </a:lnTo>
                  <a:lnTo>
                    <a:pt x="1752" y="3505"/>
                  </a:lnTo>
                  <a:cubicBezTo>
                    <a:pt x="784" y="3505"/>
                    <a:pt x="0" y="2721"/>
                    <a:pt x="0" y="1752"/>
                  </a:cubicBezTo>
                  <a:lnTo>
                    <a:pt x="0" y="1752"/>
                  </a:lnTo>
                  <a:close/>
                </a:path>
                <a:path w="4095" h="4275">
                  <a:moveTo>
                    <a:pt x="3103" y="3779"/>
                  </a:moveTo>
                  <a:cubicBezTo>
                    <a:pt x="3103" y="3504"/>
                    <a:pt x="3325" y="3282"/>
                    <a:pt x="3599" y="3282"/>
                  </a:cubicBezTo>
                  <a:lnTo>
                    <a:pt x="3599" y="3282"/>
                  </a:lnTo>
                  <a:lnTo>
                    <a:pt x="3599" y="3282"/>
                  </a:lnTo>
                  <a:lnTo>
                    <a:pt x="3599" y="3282"/>
                  </a:lnTo>
                  <a:cubicBezTo>
                    <a:pt x="3873" y="3282"/>
                    <a:pt x="4095" y="3504"/>
                    <a:pt x="4095" y="3779"/>
                  </a:cubicBezTo>
                  <a:lnTo>
                    <a:pt x="4095" y="3779"/>
                  </a:lnTo>
                  <a:cubicBezTo>
                    <a:pt x="4095" y="3779"/>
                    <a:pt x="4095" y="3779"/>
                    <a:pt x="4095" y="3779"/>
                  </a:cubicBezTo>
                  <a:lnTo>
                    <a:pt x="4095" y="3779"/>
                  </a:lnTo>
                  <a:lnTo>
                    <a:pt x="4095" y="3779"/>
                  </a:lnTo>
                  <a:lnTo>
                    <a:pt x="4095" y="3779"/>
                  </a:lnTo>
                  <a:cubicBezTo>
                    <a:pt x="4095" y="4053"/>
                    <a:pt x="3873" y="4275"/>
                    <a:pt x="3599" y="4275"/>
                  </a:cubicBezTo>
                  <a:lnTo>
                    <a:pt x="3599" y="4275"/>
                  </a:lnTo>
                  <a:lnTo>
                    <a:pt x="3599" y="4275"/>
                  </a:lnTo>
                  <a:lnTo>
                    <a:pt x="3599" y="4275"/>
                  </a:lnTo>
                  <a:cubicBezTo>
                    <a:pt x="3325" y="4275"/>
                    <a:pt x="3103" y="4053"/>
                    <a:pt x="3103" y="3779"/>
                  </a:cubicBezTo>
                  <a:lnTo>
                    <a:pt x="3103" y="3779"/>
                  </a:lnTo>
                  <a:cubicBezTo>
                    <a:pt x="3103" y="3779"/>
                    <a:pt x="3103" y="3779"/>
                    <a:pt x="3103" y="3779"/>
                  </a:cubicBezTo>
                  <a:lnTo>
                    <a:pt x="3103" y="3779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118647" y="2787872"/>
              <a:ext cx="351028" cy="269463"/>
            </a:xfrm>
            <a:custGeom>
              <a:rect l="0" t="0" r="0" b="0"/>
              <a:pathLst>
                <a:path w="552" h="422">
                  <a:moveTo>
                    <a:pt x="285" y="300"/>
                  </a:moveTo>
                  <a:cubicBezTo>
                    <a:pt x="327" y="291"/>
                    <a:pt x="365" y="275"/>
                    <a:pt x="393" y="243"/>
                  </a:cubicBezTo>
                  <a:lnTo>
                    <a:pt x="393" y="243"/>
                  </a:lnTo>
                  <a:cubicBezTo>
                    <a:pt x="428" y="208"/>
                    <a:pt x="441" y="167"/>
                    <a:pt x="425" y="120"/>
                  </a:cubicBezTo>
                  <a:lnTo>
                    <a:pt x="425" y="120"/>
                  </a:lnTo>
                  <a:cubicBezTo>
                    <a:pt x="412" y="79"/>
                    <a:pt x="384" y="53"/>
                    <a:pt x="346" y="31"/>
                  </a:cubicBezTo>
                  <a:lnTo>
                    <a:pt x="346" y="31"/>
                  </a:lnTo>
                  <a:cubicBezTo>
                    <a:pt x="311" y="12"/>
                    <a:pt x="269" y="3"/>
                    <a:pt x="231" y="3"/>
                  </a:cubicBezTo>
                  <a:lnTo>
                    <a:pt x="231" y="3"/>
                  </a:lnTo>
                  <a:cubicBezTo>
                    <a:pt x="165" y="0"/>
                    <a:pt x="105" y="15"/>
                    <a:pt x="57" y="60"/>
                  </a:cubicBezTo>
                  <a:lnTo>
                    <a:pt x="57" y="60"/>
                  </a:lnTo>
                  <a:cubicBezTo>
                    <a:pt x="-2" y="110"/>
                    <a:pt x="-5" y="186"/>
                    <a:pt x="48" y="243"/>
                  </a:cubicBezTo>
                  <a:lnTo>
                    <a:pt x="48" y="243"/>
                  </a:lnTo>
                  <a:cubicBezTo>
                    <a:pt x="57" y="256"/>
                    <a:pt x="73" y="265"/>
                    <a:pt x="89" y="278"/>
                  </a:cubicBezTo>
                  <a:lnTo>
                    <a:pt x="89" y="278"/>
                  </a:lnTo>
                  <a:cubicBezTo>
                    <a:pt x="89" y="278"/>
                    <a:pt x="89" y="278"/>
                    <a:pt x="86" y="278"/>
                  </a:cubicBezTo>
                  <a:lnTo>
                    <a:pt x="86" y="278"/>
                  </a:lnTo>
                  <a:cubicBezTo>
                    <a:pt x="79" y="297"/>
                    <a:pt x="67" y="313"/>
                    <a:pt x="54" y="325"/>
                  </a:cubicBezTo>
                  <a:lnTo>
                    <a:pt x="54" y="325"/>
                  </a:lnTo>
                  <a:cubicBezTo>
                    <a:pt x="48" y="332"/>
                    <a:pt x="44" y="335"/>
                    <a:pt x="48" y="341"/>
                  </a:cubicBezTo>
                  <a:lnTo>
                    <a:pt x="48" y="341"/>
                  </a:lnTo>
                  <a:cubicBezTo>
                    <a:pt x="51" y="347"/>
                    <a:pt x="57" y="347"/>
                    <a:pt x="63" y="347"/>
                  </a:cubicBezTo>
                  <a:lnTo>
                    <a:pt x="63" y="347"/>
                  </a:lnTo>
                  <a:cubicBezTo>
                    <a:pt x="98" y="341"/>
                    <a:pt x="130" y="329"/>
                    <a:pt x="162" y="310"/>
                  </a:cubicBezTo>
                  <a:lnTo>
                    <a:pt x="162" y="310"/>
                  </a:lnTo>
                  <a:cubicBezTo>
                    <a:pt x="165" y="306"/>
                    <a:pt x="171" y="303"/>
                    <a:pt x="178" y="306"/>
                  </a:cubicBezTo>
                  <a:lnTo>
                    <a:pt x="178" y="306"/>
                  </a:lnTo>
                  <a:cubicBezTo>
                    <a:pt x="212" y="310"/>
                    <a:pt x="250" y="310"/>
                    <a:pt x="285" y="300"/>
                  </a:cubicBezTo>
                  <a:moveTo>
                    <a:pt x="168" y="265"/>
                  </a:moveTo>
                  <a:cubicBezTo>
                    <a:pt x="162" y="265"/>
                    <a:pt x="155" y="265"/>
                    <a:pt x="152" y="268"/>
                  </a:cubicBezTo>
                  <a:lnTo>
                    <a:pt x="152" y="268"/>
                  </a:lnTo>
                  <a:cubicBezTo>
                    <a:pt x="143" y="275"/>
                    <a:pt x="136" y="278"/>
                    <a:pt x="130" y="284"/>
                  </a:cubicBezTo>
                  <a:lnTo>
                    <a:pt x="130" y="284"/>
                  </a:lnTo>
                  <a:cubicBezTo>
                    <a:pt x="130" y="281"/>
                    <a:pt x="127" y="281"/>
                    <a:pt x="127" y="281"/>
                  </a:cubicBezTo>
                  <a:lnTo>
                    <a:pt x="127" y="281"/>
                  </a:lnTo>
                  <a:cubicBezTo>
                    <a:pt x="130" y="275"/>
                    <a:pt x="133" y="268"/>
                    <a:pt x="136" y="259"/>
                  </a:cubicBezTo>
                  <a:lnTo>
                    <a:pt x="136" y="259"/>
                  </a:lnTo>
                  <a:cubicBezTo>
                    <a:pt x="127" y="253"/>
                    <a:pt x="120" y="249"/>
                    <a:pt x="111" y="243"/>
                  </a:cubicBezTo>
                  <a:lnTo>
                    <a:pt x="111" y="243"/>
                  </a:lnTo>
                  <a:cubicBezTo>
                    <a:pt x="92" y="234"/>
                    <a:pt x="76" y="221"/>
                    <a:pt x="63" y="202"/>
                  </a:cubicBezTo>
                  <a:lnTo>
                    <a:pt x="63" y="202"/>
                  </a:lnTo>
                  <a:cubicBezTo>
                    <a:pt x="38" y="167"/>
                    <a:pt x="44" y="126"/>
                    <a:pt x="73" y="94"/>
                  </a:cubicBezTo>
                  <a:lnTo>
                    <a:pt x="73" y="94"/>
                  </a:lnTo>
                  <a:cubicBezTo>
                    <a:pt x="105" y="63"/>
                    <a:pt x="146" y="47"/>
                    <a:pt x="190" y="44"/>
                  </a:cubicBezTo>
                  <a:lnTo>
                    <a:pt x="190" y="44"/>
                  </a:lnTo>
                  <a:cubicBezTo>
                    <a:pt x="235" y="37"/>
                    <a:pt x="279" y="44"/>
                    <a:pt x="320" y="63"/>
                  </a:cubicBezTo>
                  <a:lnTo>
                    <a:pt x="320" y="63"/>
                  </a:lnTo>
                  <a:cubicBezTo>
                    <a:pt x="349" y="75"/>
                    <a:pt x="371" y="94"/>
                    <a:pt x="384" y="120"/>
                  </a:cubicBezTo>
                  <a:lnTo>
                    <a:pt x="384" y="120"/>
                  </a:lnTo>
                  <a:cubicBezTo>
                    <a:pt x="399" y="148"/>
                    <a:pt x="396" y="177"/>
                    <a:pt x="377" y="202"/>
                  </a:cubicBezTo>
                  <a:lnTo>
                    <a:pt x="377" y="202"/>
                  </a:lnTo>
                  <a:cubicBezTo>
                    <a:pt x="352" y="237"/>
                    <a:pt x="317" y="256"/>
                    <a:pt x="276" y="265"/>
                  </a:cubicBezTo>
                  <a:lnTo>
                    <a:pt x="276" y="265"/>
                  </a:lnTo>
                  <a:cubicBezTo>
                    <a:pt x="241" y="272"/>
                    <a:pt x="203" y="272"/>
                    <a:pt x="168" y="265"/>
                  </a:cubicBezTo>
                </a:path>
                <a:path w="552" h="422">
                  <a:moveTo>
                    <a:pt x="498" y="395"/>
                  </a:moveTo>
                  <a:cubicBezTo>
                    <a:pt x="488" y="383"/>
                    <a:pt x="475" y="370"/>
                    <a:pt x="469" y="354"/>
                  </a:cubicBezTo>
                  <a:lnTo>
                    <a:pt x="469" y="354"/>
                  </a:lnTo>
                  <a:cubicBezTo>
                    <a:pt x="517" y="326"/>
                    <a:pt x="552" y="288"/>
                    <a:pt x="549" y="231"/>
                  </a:cubicBezTo>
                  <a:lnTo>
                    <a:pt x="549" y="231"/>
                  </a:lnTo>
                  <a:cubicBezTo>
                    <a:pt x="549" y="174"/>
                    <a:pt x="514" y="139"/>
                    <a:pt x="466" y="111"/>
                  </a:cubicBezTo>
                  <a:lnTo>
                    <a:pt x="466" y="111"/>
                  </a:lnTo>
                  <a:cubicBezTo>
                    <a:pt x="469" y="114"/>
                    <a:pt x="469" y="117"/>
                    <a:pt x="469" y="120"/>
                  </a:cubicBezTo>
                  <a:lnTo>
                    <a:pt x="469" y="120"/>
                  </a:lnTo>
                  <a:cubicBezTo>
                    <a:pt x="472" y="139"/>
                    <a:pt x="475" y="158"/>
                    <a:pt x="472" y="177"/>
                  </a:cubicBezTo>
                  <a:lnTo>
                    <a:pt x="472" y="177"/>
                  </a:lnTo>
                  <a:cubicBezTo>
                    <a:pt x="466" y="221"/>
                    <a:pt x="443" y="256"/>
                    <a:pt x="408" y="285"/>
                  </a:cubicBezTo>
                  <a:lnTo>
                    <a:pt x="408" y="285"/>
                  </a:lnTo>
                  <a:cubicBezTo>
                    <a:pt x="370" y="319"/>
                    <a:pt x="322" y="335"/>
                    <a:pt x="271" y="345"/>
                  </a:cubicBezTo>
                  <a:lnTo>
                    <a:pt x="271" y="345"/>
                  </a:lnTo>
                  <a:cubicBezTo>
                    <a:pt x="248" y="348"/>
                    <a:pt x="223" y="348"/>
                    <a:pt x="197" y="348"/>
                  </a:cubicBezTo>
                  <a:lnTo>
                    <a:pt x="197" y="348"/>
                  </a:lnTo>
                  <a:cubicBezTo>
                    <a:pt x="207" y="354"/>
                    <a:pt x="219" y="361"/>
                    <a:pt x="229" y="367"/>
                  </a:cubicBezTo>
                  <a:lnTo>
                    <a:pt x="229" y="367"/>
                  </a:lnTo>
                  <a:cubicBezTo>
                    <a:pt x="280" y="386"/>
                    <a:pt x="331" y="389"/>
                    <a:pt x="383" y="383"/>
                  </a:cubicBezTo>
                  <a:lnTo>
                    <a:pt x="383" y="383"/>
                  </a:lnTo>
                  <a:cubicBezTo>
                    <a:pt x="389" y="383"/>
                    <a:pt x="392" y="383"/>
                    <a:pt x="395" y="386"/>
                  </a:cubicBezTo>
                  <a:lnTo>
                    <a:pt x="395" y="386"/>
                  </a:lnTo>
                  <a:cubicBezTo>
                    <a:pt x="427" y="405"/>
                    <a:pt x="459" y="418"/>
                    <a:pt x="498" y="424"/>
                  </a:cubicBezTo>
                  <a:lnTo>
                    <a:pt x="498" y="424"/>
                  </a:lnTo>
                  <a:cubicBezTo>
                    <a:pt x="501" y="424"/>
                    <a:pt x="507" y="421"/>
                    <a:pt x="511" y="418"/>
                  </a:cubicBezTo>
                  <a:lnTo>
                    <a:pt x="511" y="418"/>
                  </a:lnTo>
                  <a:cubicBezTo>
                    <a:pt x="511" y="418"/>
                    <a:pt x="511" y="411"/>
                    <a:pt x="507" y="405"/>
                  </a:cubicBezTo>
                  <a:lnTo>
                    <a:pt x="507" y="405"/>
                  </a:lnTo>
                  <a:cubicBezTo>
                    <a:pt x="507" y="402"/>
                    <a:pt x="501" y="399"/>
                    <a:pt x="498" y="3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970532" y="0"/>
              <a:ext cx="630365" cy="630269"/>
            </a:xfrm>
            <a:custGeom>
              <a:rect l="0" t="0" r="0" b="0"/>
              <a:pathLst>
                <a:path w="992" h="992">
                  <a:moveTo>
                    <a:pt x="0" y="496"/>
                  </a:moveTo>
                  <a:cubicBezTo>
                    <a:pt x="0" y="222"/>
                    <a:pt x="222" y="0"/>
                    <a:pt x="496" y="0"/>
                  </a:cubicBezTo>
                  <a:lnTo>
                    <a:pt x="496" y="0"/>
                  </a:lnTo>
                  <a:lnTo>
                    <a:pt x="496" y="0"/>
                  </a:lnTo>
                  <a:lnTo>
                    <a:pt x="496" y="0"/>
                  </a:lnTo>
                  <a:cubicBezTo>
                    <a:pt x="770" y="0"/>
                    <a:pt x="992" y="222"/>
                    <a:pt x="992" y="496"/>
                  </a:cubicBezTo>
                  <a:lnTo>
                    <a:pt x="992" y="496"/>
                  </a:lnTo>
                  <a:cubicBezTo>
                    <a:pt x="992" y="496"/>
                    <a:pt x="992" y="496"/>
                    <a:pt x="992" y="496"/>
                  </a:cubicBezTo>
                  <a:lnTo>
                    <a:pt x="992" y="496"/>
                  </a:lnTo>
                  <a:lnTo>
                    <a:pt x="992" y="496"/>
                  </a:lnTo>
                  <a:lnTo>
                    <a:pt x="992" y="496"/>
                  </a:lnTo>
                  <a:cubicBezTo>
                    <a:pt x="992" y="770"/>
                    <a:pt x="770" y="992"/>
                    <a:pt x="496" y="992"/>
                  </a:cubicBezTo>
                  <a:lnTo>
                    <a:pt x="496" y="992"/>
                  </a:lnTo>
                  <a:cubicBezTo>
                    <a:pt x="222" y="992"/>
                    <a:pt x="0" y="770"/>
                    <a:pt x="0" y="496"/>
                  </a:cubicBezTo>
                  <a:lnTo>
                    <a:pt x="0" y="496"/>
                  </a:lnTo>
                  <a:cubicBezTo>
                    <a:pt x="0" y="496"/>
                    <a:pt x="0" y="496"/>
                    <a:pt x="0" y="496"/>
                  </a:cubicBezTo>
                  <a:lnTo>
                    <a:pt x="0" y="49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182560" y="147542"/>
              <a:ext cx="234600" cy="304228"/>
            </a:xfrm>
            <a:custGeom>
              <a:rect l="0" t="0" r="0" b="0"/>
              <a:pathLst>
                <a:path w="369" h="479">
                  <a:moveTo>
                    <a:pt x="290" y="269"/>
                  </a:moveTo>
                  <a:cubicBezTo>
                    <a:pt x="331" y="263"/>
                    <a:pt x="366" y="292"/>
                    <a:pt x="369" y="336"/>
                  </a:cubicBezTo>
                  <a:lnTo>
                    <a:pt x="369" y="336"/>
                  </a:lnTo>
                  <a:cubicBezTo>
                    <a:pt x="369" y="336"/>
                    <a:pt x="369" y="339"/>
                    <a:pt x="369" y="342"/>
                  </a:cubicBezTo>
                  <a:lnTo>
                    <a:pt x="369" y="342"/>
                  </a:lnTo>
                  <a:cubicBezTo>
                    <a:pt x="369" y="380"/>
                    <a:pt x="369" y="418"/>
                    <a:pt x="369" y="459"/>
                  </a:cubicBezTo>
                  <a:lnTo>
                    <a:pt x="369" y="459"/>
                  </a:lnTo>
                  <a:cubicBezTo>
                    <a:pt x="369" y="459"/>
                    <a:pt x="369" y="459"/>
                    <a:pt x="369" y="463"/>
                  </a:cubicBezTo>
                  <a:lnTo>
                    <a:pt x="369" y="463"/>
                  </a:lnTo>
                  <a:cubicBezTo>
                    <a:pt x="369" y="463"/>
                    <a:pt x="369" y="463"/>
                    <a:pt x="239" y="463"/>
                  </a:cubicBezTo>
                  <a:lnTo>
                    <a:pt x="239" y="463"/>
                  </a:lnTo>
                  <a:cubicBezTo>
                    <a:pt x="239" y="463"/>
                    <a:pt x="239" y="459"/>
                    <a:pt x="239" y="459"/>
                  </a:cubicBezTo>
                  <a:lnTo>
                    <a:pt x="239" y="459"/>
                  </a:lnTo>
                  <a:cubicBezTo>
                    <a:pt x="239" y="418"/>
                    <a:pt x="239" y="380"/>
                    <a:pt x="239" y="339"/>
                  </a:cubicBezTo>
                  <a:lnTo>
                    <a:pt x="239" y="339"/>
                  </a:lnTo>
                  <a:cubicBezTo>
                    <a:pt x="239" y="304"/>
                    <a:pt x="261" y="276"/>
                    <a:pt x="290" y="269"/>
                  </a:cubicBezTo>
                  <a:moveTo>
                    <a:pt x="297" y="168"/>
                  </a:moveTo>
                  <a:cubicBezTo>
                    <a:pt x="297" y="168"/>
                    <a:pt x="297" y="168"/>
                    <a:pt x="300" y="168"/>
                  </a:cubicBezTo>
                  <a:lnTo>
                    <a:pt x="300" y="168"/>
                  </a:lnTo>
                  <a:cubicBezTo>
                    <a:pt x="300" y="168"/>
                    <a:pt x="300" y="168"/>
                    <a:pt x="310" y="168"/>
                  </a:cubicBezTo>
                  <a:lnTo>
                    <a:pt x="310" y="168"/>
                  </a:lnTo>
                  <a:cubicBezTo>
                    <a:pt x="313" y="168"/>
                    <a:pt x="316" y="171"/>
                    <a:pt x="319" y="171"/>
                  </a:cubicBezTo>
                  <a:lnTo>
                    <a:pt x="319" y="171"/>
                  </a:lnTo>
                  <a:cubicBezTo>
                    <a:pt x="338" y="178"/>
                    <a:pt x="348" y="200"/>
                    <a:pt x="344" y="222"/>
                  </a:cubicBezTo>
                  <a:lnTo>
                    <a:pt x="344" y="222"/>
                  </a:lnTo>
                  <a:cubicBezTo>
                    <a:pt x="341" y="241"/>
                    <a:pt x="325" y="256"/>
                    <a:pt x="303" y="256"/>
                  </a:cubicBezTo>
                  <a:lnTo>
                    <a:pt x="303" y="256"/>
                  </a:lnTo>
                  <a:cubicBezTo>
                    <a:pt x="284" y="256"/>
                    <a:pt x="269" y="241"/>
                    <a:pt x="262" y="222"/>
                  </a:cubicBezTo>
                  <a:lnTo>
                    <a:pt x="262" y="222"/>
                  </a:lnTo>
                  <a:cubicBezTo>
                    <a:pt x="259" y="197"/>
                    <a:pt x="275" y="174"/>
                    <a:pt x="297" y="168"/>
                  </a:cubicBezTo>
                  <a:moveTo>
                    <a:pt x="85" y="165"/>
                  </a:moveTo>
                  <a:cubicBezTo>
                    <a:pt x="148" y="152"/>
                    <a:pt x="207" y="203"/>
                    <a:pt x="214" y="269"/>
                  </a:cubicBezTo>
                  <a:lnTo>
                    <a:pt x="214" y="269"/>
                  </a:lnTo>
                  <a:cubicBezTo>
                    <a:pt x="214" y="273"/>
                    <a:pt x="214" y="276"/>
                    <a:pt x="214" y="279"/>
                  </a:cubicBezTo>
                  <a:lnTo>
                    <a:pt x="214" y="279"/>
                  </a:lnTo>
                  <a:cubicBezTo>
                    <a:pt x="214" y="342"/>
                    <a:pt x="214" y="406"/>
                    <a:pt x="214" y="469"/>
                  </a:cubicBezTo>
                  <a:lnTo>
                    <a:pt x="214" y="469"/>
                  </a:lnTo>
                  <a:cubicBezTo>
                    <a:pt x="214" y="469"/>
                    <a:pt x="214" y="469"/>
                    <a:pt x="214" y="479"/>
                  </a:cubicBezTo>
                  <a:lnTo>
                    <a:pt x="214" y="479"/>
                  </a:lnTo>
                  <a:cubicBezTo>
                    <a:pt x="214" y="479"/>
                    <a:pt x="214" y="479"/>
                    <a:pt x="0" y="479"/>
                  </a:cubicBezTo>
                  <a:lnTo>
                    <a:pt x="0" y="479"/>
                  </a:lnTo>
                  <a:cubicBezTo>
                    <a:pt x="0" y="475"/>
                    <a:pt x="0" y="475"/>
                    <a:pt x="0" y="472"/>
                  </a:cubicBezTo>
                  <a:lnTo>
                    <a:pt x="0" y="472"/>
                  </a:lnTo>
                  <a:cubicBezTo>
                    <a:pt x="0" y="409"/>
                    <a:pt x="0" y="342"/>
                    <a:pt x="0" y="276"/>
                  </a:cubicBezTo>
                  <a:lnTo>
                    <a:pt x="0" y="276"/>
                  </a:lnTo>
                  <a:cubicBezTo>
                    <a:pt x="0" y="222"/>
                    <a:pt x="37" y="177"/>
                    <a:pt x="85" y="165"/>
                  </a:cubicBezTo>
                  <a:moveTo>
                    <a:pt x="94" y="0"/>
                  </a:moveTo>
                  <a:cubicBezTo>
                    <a:pt x="97" y="0"/>
                    <a:pt x="97" y="0"/>
                    <a:pt x="97" y="0"/>
                  </a:cubicBezTo>
                  <a:lnTo>
                    <a:pt x="97" y="0"/>
                  </a:lnTo>
                  <a:cubicBezTo>
                    <a:pt x="97" y="0"/>
                    <a:pt x="97" y="0"/>
                    <a:pt x="116" y="0"/>
                  </a:cubicBezTo>
                  <a:lnTo>
                    <a:pt x="116" y="0"/>
                  </a:lnTo>
                  <a:cubicBezTo>
                    <a:pt x="119" y="0"/>
                    <a:pt x="125" y="3"/>
                    <a:pt x="129" y="3"/>
                  </a:cubicBezTo>
                  <a:lnTo>
                    <a:pt x="129" y="3"/>
                  </a:lnTo>
                  <a:cubicBezTo>
                    <a:pt x="160" y="15"/>
                    <a:pt x="179" y="50"/>
                    <a:pt x="173" y="85"/>
                  </a:cubicBezTo>
                  <a:lnTo>
                    <a:pt x="173" y="85"/>
                  </a:lnTo>
                  <a:cubicBezTo>
                    <a:pt x="166" y="117"/>
                    <a:pt x="138" y="142"/>
                    <a:pt x="107" y="142"/>
                  </a:cubicBezTo>
                  <a:lnTo>
                    <a:pt x="107" y="142"/>
                  </a:lnTo>
                  <a:cubicBezTo>
                    <a:pt x="75" y="145"/>
                    <a:pt x="47" y="120"/>
                    <a:pt x="41" y="85"/>
                  </a:cubicBezTo>
                  <a:lnTo>
                    <a:pt x="41" y="85"/>
                  </a:lnTo>
                  <a:cubicBezTo>
                    <a:pt x="34" y="44"/>
                    <a:pt x="59" y="6"/>
                    <a:pt x="94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750238" y="1321214"/>
              <a:ext cx="725805" cy="724174"/>
            </a:xfrm>
            <a:custGeom>
              <a:rect l="0" t="0" r="0" b="0"/>
              <a:pathLst>
                <a:path w="1143" h="1140">
                  <a:moveTo>
                    <a:pt x="180" y="1027"/>
                  </a:moveTo>
                  <a:lnTo>
                    <a:pt x="180" y="1027"/>
                  </a:lnTo>
                  <a:lnTo>
                    <a:pt x="180" y="1027"/>
                  </a:lnTo>
                  <a:cubicBezTo>
                    <a:pt x="180" y="1094"/>
                    <a:pt x="252" y="1140"/>
                    <a:pt x="319" y="1140"/>
                  </a:cubicBezTo>
                  <a:lnTo>
                    <a:pt x="319" y="1140"/>
                  </a:lnTo>
                  <a:cubicBezTo>
                    <a:pt x="389" y="1140"/>
                    <a:pt x="433" y="1094"/>
                    <a:pt x="433" y="1027"/>
                  </a:cubicBezTo>
                  <a:lnTo>
                    <a:pt x="433" y="1027"/>
                  </a:lnTo>
                  <a:cubicBezTo>
                    <a:pt x="433" y="958"/>
                    <a:pt x="389" y="888"/>
                    <a:pt x="319" y="888"/>
                  </a:cubicBezTo>
                  <a:lnTo>
                    <a:pt x="319" y="888"/>
                  </a:lnTo>
                  <a:cubicBezTo>
                    <a:pt x="252" y="888"/>
                    <a:pt x="180" y="958"/>
                    <a:pt x="180" y="1027"/>
                  </a:cubicBezTo>
                  <a:moveTo>
                    <a:pt x="823" y="1027"/>
                  </a:moveTo>
                  <a:lnTo>
                    <a:pt x="823" y="1027"/>
                  </a:lnTo>
                  <a:lnTo>
                    <a:pt x="823" y="1027"/>
                  </a:lnTo>
                  <a:cubicBezTo>
                    <a:pt x="823" y="1094"/>
                    <a:pt x="890" y="1140"/>
                    <a:pt x="959" y="1140"/>
                  </a:cubicBezTo>
                  <a:lnTo>
                    <a:pt x="959" y="1140"/>
                  </a:lnTo>
                  <a:cubicBezTo>
                    <a:pt x="1029" y="1140"/>
                    <a:pt x="1075" y="1094"/>
                    <a:pt x="1075" y="1027"/>
                  </a:cubicBezTo>
                  <a:lnTo>
                    <a:pt x="1075" y="1027"/>
                  </a:lnTo>
                  <a:cubicBezTo>
                    <a:pt x="1075" y="958"/>
                    <a:pt x="1029" y="888"/>
                    <a:pt x="959" y="888"/>
                  </a:cubicBezTo>
                  <a:lnTo>
                    <a:pt x="959" y="888"/>
                  </a:lnTo>
                  <a:cubicBezTo>
                    <a:pt x="890" y="888"/>
                    <a:pt x="823" y="958"/>
                    <a:pt x="823" y="1027"/>
                  </a:cubicBezTo>
                  <a:moveTo>
                    <a:pt x="410" y="729"/>
                  </a:moveTo>
                  <a:lnTo>
                    <a:pt x="410" y="729"/>
                  </a:lnTo>
                  <a:lnTo>
                    <a:pt x="410" y="729"/>
                  </a:lnTo>
                  <a:cubicBezTo>
                    <a:pt x="1119" y="523"/>
                    <a:pt x="1119" y="523"/>
                    <a:pt x="1119" y="523"/>
                  </a:cubicBezTo>
                  <a:lnTo>
                    <a:pt x="1119" y="523"/>
                  </a:lnTo>
                  <a:cubicBezTo>
                    <a:pt x="1143" y="523"/>
                    <a:pt x="1143" y="500"/>
                    <a:pt x="1143" y="480"/>
                  </a:cubicBezTo>
                  <a:lnTo>
                    <a:pt x="1143" y="480"/>
                  </a:lnTo>
                  <a:cubicBezTo>
                    <a:pt x="1143" y="138"/>
                    <a:pt x="1143" y="138"/>
                    <a:pt x="1143" y="138"/>
                  </a:cubicBezTo>
                  <a:lnTo>
                    <a:pt x="1143" y="138"/>
                  </a:lnTo>
                  <a:cubicBezTo>
                    <a:pt x="252" y="138"/>
                    <a:pt x="252" y="138"/>
                    <a:pt x="252" y="138"/>
                  </a:cubicBezTo>
                  <a:lnTo>
                    <a:pt x="252" y="138"/>
                  </a:lnTo>
                  <a:cubicBezTo>
                    <a:pt x="252" y="25"/>
                    <a:pt x="252" y="25"/>
                    <a:pt x="252" y="25"/>
                  </a:cubicBezTo>
                  <a:lnTo>
                    <a:pt x="252" y="25"/>
                  </a:lnTo>
                  <a:lnTo>
                    <a:pt x="229" y="0"/>
                  </a:lnTo>
                  <a:lnTo>
                    <a:pt x="229" y="0"/>
                  </a:lnTo>
                  <a:cubicBezTo>
                    <a:pt x="23" y="0"/>
                    <a:pt x="23" y="0"/>
                    <a:pt x="23" y="0"/>
                  </a:cubicBezTo>
                  <a:lnTo>
                    <a:pt x="23" y="0"/>
                  </a:lnTo>
                  <a:cubicBezTo>
                    <a:pt x="0" y="0"/>
                    <a:pt x="0" y="25"/>
                    <a:pt x="0" y="25"/>
                  </a:cubicBezTo>
                  <a:lnTo>
                    <a:pt x="0" y="25"/>
                  </a:lnTo>
                  <a:cubicBezTo>
                    <a:pt x="0" y="138"/>
                    <a:pt x="0" y="138"/>
                    <a:pt x="0" y="138"/>
                  </a:cubicBezTo>
                  <a:lnTo>
                    <a:pt x="0" y="138"/>
                  </a:lnTo>
                  <a:cubicBezTo>
                    <a:pt x="116" y="138"/>
                    <a:pt x="116" y="138"/>
                    <a:pt x="116" y="138"/>
                  </a:cubicBezTo>
                  <a:lnTo>
                    <a:pt x="116" y="138"/>
                  </a:lnTo>
                  <a:cubicBezTo>
                    <a:pt x="252" y="706"/>
                    <a:pt x="252" y="706"/>
                    <a:pt x="252" y="706"/>
                  </a:cubicBezTo>
                  <a:lnTo>
                    <a:pt x="252" y="706"/>
                  </a:lnTo>
                  <a:cubicBezTo>
                    <a:pt x="252" y="775"/>
                    <a:pt x="252" y="775"/>
                    <a:pt x="252" y="775"/>
                  </a:cubicBezTo>
                  <a:lnTo>
                    <a:pt x="252" y="775"/>
                  </a:lnTo>
                  <a:cubicBezTo>
                    <a:pt x="252" y="868"/>
                    <a:pt x="252" y="868"/>
                    <a:pt x="252" y="868"/>
                  </a:cubicBezTo>
                  <a:lnTo>
                    <a:pt x="252" y="868"/>
                  </a:lnTo>
                  <a:cubicBezTo>
                    <a:pt x="252" y="888"/>
                    <a:pt x="273" y="888"/>
                    <a:pt x="273" y="888"/>
                  </a:cubicBezTo>
                  <a:lnTo>
                    <a:pt x="273" y="888"/>
                  </a:lnTo>
                  <a:cubicBezTo>
                    <a:pt x="319" y="888"/>
                    <a:pt x="319" y="888"/>
                    <a:pt x="319" y="888"/>
                  </a:cubicBezTo>
                  <a:lnTo>
                    <a:pt x="319" y="888"/>
                  </a:lnTo>
                  <a:cubicBezTo>
                    <a:pt x="959" y="888"/>
                    <a:pt x="959" y="888"/>
                    <a:pt x="959" y="888"/>
                  </a:cubicBezTo>
                  <a:lnTo>
                    <a:pt x="959" y="888"/>
                  </a:lnTo>
                  <a:cubicBezTo>
                    <a:pt x="1119" y="888"/>
                    <a:pt x="1119" y="888"/>
                    <a:pt x="1119" y="888"/>
                  </a:cubicBezTo>
                  <a:lnTo>
                    <a:pt x="1119" y="888"/>
                  </a:lnTo>
                  <a:cubicBezTo>
                    <a:pt x="1143" y="888"/>
                    <a:pt x="1143" y="888"/>
                    <a:pt x="1143" y="868"/>
                  </a:cubicBezTo>
                  <a:lnTo>
                    <a:pt x="1143" y="868"/>
                  </a:lnTo>
                  <a:cubicBezTo>
                    <a:pt x="1143" y="775"/>
                    <a:pt x="1143" y="775"/>
                    <a:pt x="1143" y="775"/>
                  </a:cubicBezTo>
                  <a:lnTo>
                    <a:pt x="1143" y="775"/>
                  </a:lnTo>
                  <a:cubicBezTo>
                    <a:pt x="433" y="775"/>
                    <a:pt x="433" y="775"/>
                    <a:pt x="433" y="775"/>
                  </a:cubicBezTo>
                  <a:lnTo>
                    <a:pt x="433" y="775"/>
                  </a:lnTo>
                  <a:cubicBezTo>
                    <a:pt x="343" y="775"/>
                    <a:pt x="343" y="729"/>
                    <a:pt x="410" y="729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106733" y="3124961"/>
            <a:ext cx="5919311" cy="1203294"/>
            <a:chExt cx="5919311" cy="1203294"/>
          </a:xfrm>
        </p:grpSpPr>
        <p:sp>
          <p:nvSpPr>
            <p:cNvPr id="80" name="path"/>
            <p:cNvSpPr/>
            <p:nvPr/>
          </p:nvSpPr>
          <p:spPr>
            <a:xfrm>
              <a:off x="0" y="1"/>
              <a:ext cx="5919311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D4F9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74150" y="0"/>
              <a:ext cx="5571008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106733" y="4428743"/>
            <a:ext cx="5919311" cy="1203293"/>
            <a:chExt cx="5919311" cy="1203293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5919311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CCF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5106732" y="1821275"/>
            <a:ext cx="5919310" cy="1203293"/>
            <a:chExt cx="5919310" cy="1203293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5919310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CCF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6" name="textbox 86"/>
          <p:cNvSpPr/>
          <p:nvPr/>
        </p:nvSpPr>
        <p:spPr>
          <a:xfrm>
            <a:off x="6450429" y="2168132"/>
            <a:ext cx="402399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实施蓄水保土工程，有效控制水土流失，提</a:t>
            </a:r>
            <a:endParaRPr lang="Microsoft YaHei" altLang="Microsoft YaHei" sz="1500"/>
          </a:p>
          <a:p>
            <a:pPr marL="14223" algn="l" rtl="0" eaLnBrk="0">
              <a:lnSpc>
                <a:spcPts val="2700"/>
              </a:lnSpc>
            </a:pPr>
            <a:r>
              <a:rPr sz="1500" spc="-9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高土壤肥力和土地生产</a:t>
            </a:r>
            <a:r>
              <a:rPr sz="1500" spc="-8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7" name="textbox 87"/>
          <p:cNvSpPr/>
          <p:nvPr/>
        </p:nvSpPr>
        <p:spPr>
          <a:xfrm>
            <a:off x="6437543" y="3489631"/>
            <a:ext cx="402399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17081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改善生态环境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，促进农业可持续发展，提高农民</a:t>
            </a:r>
            <a:endParaRPr lang="Microsoft YaHei" altLang="Microsoft YaHei" sz="1500"/>
          </a:p>
          <a:p>
            <a:pPr marL="12700" algn="l" rtl="0" eaLnBrk="0">
              <a:lnSpc>
                <a:spcPts val="2686"/>
              </a:lnSpc>
            </a:pPr>
            <a:r>
              <a:rPr sz="1400" spc="-7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生活水平。</a:t>
            </a:r>
            <a:endParaRPr lang="Microsoft YaHei" altLang="Microsoft YaHei" sz="1400"/>
          </a:p>
        </p:txBody>
      </p:sp>
      <p:sp>
        <p:nvSpPr>
          <p:cNvPr id="88" name="textbox 88"/>
          <p:cNvSpPr/>
          <p:nvPr/>
        </p:nvSpPr>
        <p:spPr>
          <a:xfrm>
            <a:off x="6438114" y="4776172"/>
            <a:ext cx="39852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探索黄土高原地区蓄水保土的有效途径和模式</a:t>
            </a:r>
            <a:r>
              <a:rPr sz="1500" spc="-2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6319" algn="l" rtl="0" eaLnBrk="0">
              <a:lnSpc>
                <a:spcPts val="2698"/>
              </a:lnSpc>
            </a:pPr>
            <a:r>
              <a:rPr sz="1500" spc="-8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为类似地区提供借鉴和参考</a:t>
            </a:r>
            <a:r>
              <a:rPr sz="1500" spc="-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442263" y="318468"/>
            <a:ext cx="3456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与意义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78840" y="3411473"/>
            <a:ext cx="1333699" cy="630268"/>
          </a:xfrm>
          <a:prstGeom prst="rect">
            <a:avLst/>
          </a:prstGeom>
        </p:spPr>
      </p:pic>
      <p:sp>
        <p:nvSpPr>
          <p:cNvPr id="111" name="path"/>
          <p:cNvSpPr/>
          <p:nvPr/>
        </p:nvSpPr>
        <p:spPr>
          <a:xfrm>
            <a:off x="10839192" y="3124961"/>
            <a:ext cx="186850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27DF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path"/>
          <p:cNvSpPr/>
          <p:nvPr/>
        </p:nvSpPr>
        <p:spPr>
          <a:xfrm>
            <a:off x="10839195" y="1821275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path"/>
          <p:cNvSpPr/>
          <p:nvPr/>
        </p:nvSpPr>
        <p:spPr>
          <a:xfrm>
            <a:off x="5106733" y="3124961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27DF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path"/>
          <p:cNvSpPr/>
          <p:nvPr/>
        </p:nvSpPr>
        <p:spPr>
          <a:xfrm>
            <a:off x="5106732" y="4428743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10839197" y="4428744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5106733" y="1821275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textbox 117"/>
          <p:cNvSpPr/>
          <p:nvPr/>
        </p:nvSpPr>
        <p:spPr>
          <a:xfrm>
            <a:off x="5656304" y="2142948"/>
            <a:ext cx="552450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9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600" spc="-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3600"/>
          </a:p>
        </p:txBody>
      </p:sp>
      <p:sp>
        <p:nvSpPr>
          <p:cNvPr id="118" name="textbox 118"/>
          <p:cNvSpPr/>
          <p:nvPr/>
        </p:nvSpPr>
        <p:spPr>
          <a:xfrm>
            <a:off x="5656304" y="3464439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3600"/>
          </a:p>
        </p:txBody>
      </p:sp>
      <p:sp>
        <p:nvSpPr>
          <p:cNvPr id="119" name="textbox 119"/>
          <p:cNvSpPr/>
          <p:nvPr/>
        </p:nvSpPr>
        <p:spPr>
          <a:xfrm>
            <a:off x="5656304" y="4794652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36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28312" y="2384831"/>
            <a:ext cx="1284233" cy="76200"/>
          </a:xfrm>
          <a:prstGeom prst="rect">
            <a:avLst/>
          </a:prstGeom>
        </p:spPr>
      </p:pic>
      <p:pic>
        <p:nvPicPr>
          <p:cNvPr id="121" name="picture 1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28312" y="4992287"/>
            <a:ext cx="1284233" cy="76200"/>
          </a:xfrm>
          <a:prstGeom prst="rect">
            <a:avLst/>
          </a:prstGeom>
        </p:spPr>
      </p:pic>
      <p:sp>
        <p:nvSpPr>
          <p:cNvPr id="122" name="rect"/>
          <p:cNvSpPr/>
          <p:nvPr/>
        </p:nvSpPr>
        <p:spPr>
          <a:xfrm>
            <a:off x="4309186" y="3726658"/>
            <a:ext cx="665253" cy="0"/>
          </a:xfrm>
          <a:prstGeom prst="rect">
            <a:avLst/>
          </a:prstGeom>
          <a:solidFill>
            <a:srgbClr val="27DF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1331972" y="1727459"/>
            <a:ext cx="3900804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4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蓄水保土技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26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24E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32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textbox 133"/>
            <p:cNvSpPr/>
            <p:nvPr/>
          </p:nvSpPr>
          <p:spPr>
            <a:xfrm>
              <a:off x="346090" y="324932"/>
              <a:ext cx="3834129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52"/>
                </a:lnSpc>
              </a:pPr>
              <a:endParaRPr lang="Arial" altLang="Arial" sz="100"/>
            </a:p>
            <a:p>
              <a:pPr marL="17310" algn="l" rtl="0" eaLnBrk="0">
                <a:lnSpc>
                  <a:spcPct val="90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土壤质地</a:t>
              </a:r>
              <a:endParaRPr lang="Microsoft YaHei" altLang="Microsoft YaHei" sz="2100"/>
            </a:p>
            <a:p>
              <a:pPr algn="l" rtl="0" eaLnBrk="0">
                <a:lnSpc>
                  <a:spcPct val="102000"/>
                </a:lnSpc>
              </a:pPr>
              <a:endParaRPr lang="Arial" altLang="Arial" sz="1200"/>
            </a:p>
            <a:p>
              <a:pPr algn="l" rtl="0" eaLnBrk="0">
                <a:lnSpc>
                  <a:spcPct val="6884"/>
                </a:lnSpc>
              </a:pPr>
              <a:endParaRPr lang="Arial" altLang="Arial" sz="100"/>
            </a:p>
            <a:p>
              <a:pPr marL="13461" indent="-761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土壤颗粒组成，确定土壤是砂质、壤质或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黏质，以及其对水分和养分的保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能力。</a:t>
              </a:r>
              <a:endParaRPr lang="Microsoft YaHei" altLang="Microsoft YaHei" sz="1500"/>
            </a:p>
          </p:txBody>
        </p:sp>
        <p:sp>
          <p:nvSpPr>
            <p:cNvPr id="134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7200271" y="2086314"/>
            <a:ext cx="4177665" cy="770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01"/>
              </a:lnSpc>
            </a:pPr>
            <a:endParaRPr lang="Arial" altLang="Arial" sz="100"/>
          </a:p>
          <a:p>
            <a:pPr marL="16357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土壤结构</a:t>
            </a:r>
            <a:endParaRPr lang="Microsoft YaHei" altLang="Microsoft YaHei" sz="2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研究土壤团聚体状况，了解土壤孔隙度和通透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7" name="textbox 137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85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土壤类型与特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0" name="textbox 160"/>
          <p:cNvSpPr/>
          <p:nvPr/>
        </p:nvSpPr>
        <p:spPr>
          <a:xfrm>
            <a:off x="2674731" y="5064066"/>
            <a:ext cx="501904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测定土壤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值，评估土壤对植物生长和微生物活动的影响。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2679342" y="4535840"/>
            <a:ext cx="1353185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土壤酸碱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100"/>
          </a:p>
        </p:txBody>
      </p:sp>
      <p:sp>
        <p:nvSpPr>
          <p:cNvPr id="162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64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" name="textbox 167"/>
          <p:cNvSpPr/>
          <p:nvPr/>
        </p:nvSpPr>
        <p:spPr>
          <a:xfrm>
            <a:off x="1174638" y="3196076"/>
            <a:ext cx="4559934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86"/>
              </a:lnSpc>
            </a:pPr>
            <a:endParaRPr lang="Arial" altLang="Arial" sz="100"/>
          </a:p>
          <a:p>
            <a:pPr marL="13462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18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分析水资源质量，了解是否适合农业灌溉和生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用水。</a:t>
            </a:r>
            <a:endParaRPr lang="Microsoft YaHei" altLang="Microsoft YaHei" sz="1500"/>
          </a:p>
        </p:txBody>
      </p:sp>
      <p:sp>
        <p:nvSpPr>
          <p:cNvPr id="168" name="textbox 168"/>
          <p:cNvSpPr/>
          <p:nvPr/>
        </p:nvSpPr>
        <p:spPr>
          <a:xfrm>
            <a:off x="1175401" y="1651263"/>
            <a:ext cx="4368800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源量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46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调查区域水资源总量和可利用量，评估水资源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sp>
        <p:nvSpPr>
          <p:cNvPr id="169" name="textbox 169"/>
          <p:cNvSpPr/>
          <p:nvPr/>
        </p:nvSpPr>
        <p:spPr>
          <a:xfrm>
            <a:off x="1175591" y="5241235"/>
            <a:ext cx="44049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546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现有水资源利用方式，探讨合理的水资源配置方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1209777" y="378647"/>
            <a:ext cx="3069589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6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状况及利用</a:t>
            </a:r>
            <a:endParaRPr lang="Microsoft YaHei" altLang="Microsoft YaHei" sz="3000"/>
          </a:p>
        </p:txBody>
      </p:sp>
      <p:sp>
        <p:nvSpPr>
          <p:cNvPr id="171" name="textbox 171"/>
          <p:cNvSpPr/>
          <p:nvPr/>
        </p:nvSpPr>
        <p:spPr>
          <a:xfrm>
            <a:off x="1175401" y="4759084"/>
            <a:ext cx="162369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9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源利用方式</a:t>
            </a:r>
            <a:endParaRPr lang="Microsoft YaHei" altLang="Microsoft YaHei" sz="18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6187940" y="5072230"/>
            <a:ext cx="5166995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Microsoft YaHei" altLang="Microsoft YaHei" sz="16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42" algn="l" rtl="0" eaLnBrk="0">
              <a:lnSpc>
                <a:spcPct val="91000"/>
              </a:lnSpc>
              <a:spcBef>
                <a:spcPts val="45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蓄水与保土技术，实施山水林田湖草综合治理，提升区域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932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生态功能。</a:t>
            </a:r>
            <a:endParaRPr lang="Microsoft YaHei" altLang="Microsoft YaHei" sz="1400"/>
          </a:p>
        </p:txBody>
      </p:sp>
      <p:sp>
        <p:nvSpPr>
          <p:cNvPr id="197" name="textbox 197"/>
          <p:cNvSpPr/>
          <p:nvPr/>
        </p:nvSpPr>
        <p:spPr>
          <a:xfrm>
            <a:off x="6187220" y="2215602"/>
            <a:ext cx="5167629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79"/>
              </a:lnSpc>
            </a:pPr>
            <a:endParaRPr lang="Arial" altLang="Arial" sz="100"/>
          </a:p>
          <a:p>
            <a:pPr marL="13461" algn="l" rtl="0" eaLnBrk="0">
              <a:lnSpc>
                <a:spcPct val="9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修建水库、塘坝等工程措施，拦蓄地表径流，增加土壤水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分含量</a:t>
            </a:r>
            <a:r>
              <a:rPr sz="14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98" name="textbox 198"/>
          <p:cNvSpPr/>
          <p:nvPr/>
        </p:nvSpPr>
        <p:spPr>
          <a:xfrm>
            <a:off x="6188173" y="3878747"/>
            <a:ext cx="51669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植被恢复、水土保持耕作等措施，提高土壤抗蚀性，减少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080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水土流失。</a:t>
            </a:r>
            <a:endParaRPr lang="Microsoft YaHei" altLang="Microsoft YaHei" sz="1400"/>
          </a:p>
        </p:txBody>
      </p:sp>
      <p:sp>
        <p:nvSpPr>
          <p:cNvPr id="199" name="textbox 199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549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蓄水保土技术原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2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textbox 22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textbox 22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textbox 22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26" name="textbox 226"/>
          <p:cNvSpPr/>
          <p:nvPr/>
        </p:nvSpPr>
        <p:spPr>
          <a:xfrm>
            <a:off x="6188755" y="3410675"/>
            <a:ext cx="838200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6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土技术</a:t>
            </a:r>
            <a:endParaRPr lang="Microsoft YaHei" altLang="Microsoft YaHei" sz="1600"/>
          </a:p>
        </p:txBody>
      </p:sp>
      <p:sp>
        <p:nvSpPr>
          <p:cNvPr id="227" name="textbox 227"/>
          <p:cNvSpPr/>
          <p:nvPr/>
        </p:nvSpPr>
        <p:spPr>
          <a:xfrm>
            <a:off x="6190795" y="1760293"/>
            <a:ext cx="836294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蓄水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9" name="textbox 229"/>
          <p:cNvSpPr/>
          <p:nvPr/>
        </p:nvSpPr>
        <p:spPr>
          <a:xfrm>
            <a:off x="1329543" y="1727459"/>
            <a:ext cx="438912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087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实施方案设计与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1" name="textbox 231"/>
          <p:cNvSpPr/>
          <p:nvPr/>
        </p:nvSpPr>
        <p:spPr>
          <a:xfrm>
            <a:off x="6186839" y="2033421"/>
            <a:ext cx="516826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1"/>
              </a:lnSpc>
            </a:pPr>
            <a:endParaRPr lang="Arial" altLang="Arial" sz="100"/>
          </a:p>
          <a:p>
            <a:pPr marL="14223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形、地貌、土壤、植被等自然条件，将治理区域划分为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不同的治理单元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治理区域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划分及布局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3" name="textbox 253"/>
          <p:cNvSpPr/>
          <p:nvPr/>
        </p:nvSpPr>
        <p:spPr>
          <a:xfrm>
            <a:off x="6188173" y="5232703"/>
            <a:ext cx="53206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合理安排治理单元的先后顺序，确保整个治理过程的有序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行。</a:t>
            </a:r>
            <a:endParaRPr lang="Microsoft YaHei" altLang="Microsoft YaHei" sz="15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textbox 25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56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textbox 257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5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textbox 25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2815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60" name="textbox 260"/>
          <p:cNvSpPr/>
          <p:nvPr/>
        </p:nvSpPr>
        <p:spPr>
          <a:xfrm>
            <a:off x="6209410" y="3735103"/>
            <a:ext cx="51308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针对每个治理单元的特点，制定相应的治理措施和布局规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6006172" y="1947861"/>
            <a:ext cx="5089918" cy="3224117"/>
            <a:chExt cx="5089918" cy="3224117"/>
          </a:xfrm>
        </p:grpSpPr>
        <p:sp>
          <p:nvSpPr>
            <p:cNvPr id="262" name="path"/>
            <p:cNvSpPr/>
            <p:nvPr/>
          </p:nvSpPr>
          <p:spPr>
            <a:xfrm>
              <a:off x="0" y="371453"/>
              <a:ext cx="1951095" cy="1897900"/>
            </a:xfrm>
            <a:custGeom>
              <a:rect l="0" t="0" r="0" b="0"/>
              <a:pathLst>
                <a:path w="3072" h="2988">
                  <a:moveTo>
                    <a:pt x="1395" y="888"/>
                  </a:moveTo>
                  <a:cubicBezTo>
                    <a:pt x="1067" y="964"/>
                    <a:pt x="862" y="1291"/>
                    <a:pt x="938" y="1619"/>
                  </a:cubicBezTo>
                  <a:lnTo>
                    <a:pt x="938" y="1619"/>
                  </a:lnTo>
                  <a:cubicBezTo>
                    <a:pt x="1014" y="1948"/>
                    <a:pt x="1342" y="2152"/>
                    <a:pt x="1670" y="2076"/>
                  </a:cubicBezTo>
                  <a:lnTo>
                    <a:pt x="1670" y="2076"/>
                  </a:lnTo>
                  <a:cubicBezTo>
                    <a:pt x="1998" y="2000"/>
                    <a:pt x="2202" y="1672"/>
                    <a:pt x="2126" y="1344"/>
                  </a:cubicBezTo>
                  <a:lnTo>
                    <a:pt x="2126" y="1344"/>
                  </a:lnTo>
                  <a:cubicBezTo>
                    <a:pt x="2050" y="1016"/>
                    <a:pt x="1723" y="812"/>
                    <a:pt x="1395" y="888"/>
                  </a:cubicBezTo>
                  <a:moveTo>
                    <a:pt x="1138" y="318"/>
                  </a:moveTo>
                  <a:lnTo>
                    <a:pt x="1322" y="276"/>
                  </a:lnTo>
                  <a:lnTo>
                    <a:pt x="1322" y="276"/>
                  </a:lnTo>
                  <a:cubicBezTo>
                    <a:pt x="1370" y="265"/>
                    <a:pt x="1417" y="294"/>
                    <a:pt x="1428" y="342"/>
                  </a:cubicBezTo>
                  <a:lnTo>
                    <a:pt x="1428" y="342"/>
                  </a:lnTo>
                  <a:lnTo>
                    <a:pt x="1487" y="596"/>
                  </a:lnTo>
                  <a:lnTo>
                    <a:pt x="1510" y="594"/>
                  </a:lnTo>
                  <a:lnTo>
                    <a:pt x="1510" y="594"/>
                  </a:lnTo>
                  <a:cubicBezTo>
                    <a:pt x="1658" y="590"/>
                    <a:pt x="1801" y="624"/>
                    <a:pt x="1928" y="687"/>
                  </a:cubicBezTo>
                  <a:lnTo>
                    <a:pt x="1928" y="687"/>
                  </a:lnTo>
                  <a:lnTo>
                    <a:pt x="1951" y="700"/>
                  </a:lnTo>
                  <a:lnTo>
                    <a:pt x="2156" y="461"/>
                  </a:lnTo>
                  <a:lnTo>
                    <a:pt x="2156" y="461"/>
                  </a:lnTo>
                  <a:cubicBezTo>
                    <a:pt x="2172" y="442"/>
                    <a:pt x="2194" y="432"/>
                    <a:pt x="2217" y="430"/>
                  </a:cubicBezTo>
                  <a:lnTo>
                    <a:pt x="2217" y="430"/>
                  </a:lnTo>
                  <a:cubicBezTo>
                    <a:pt x="2239" y="429"/>
                    <a:pt x="2263" y="436"/>
                    <a:pt x="2281" y="452"/>
                  </a:cubicBezTo>
                  <a:lnTo>
                    <a:pt x="2281" y="452"/>
                  </a:lnTo>
                  <a:lnTo>
                    <a:pt x="2425" y="575"/>
                  </a:lnTo>
                  <a:lnTo>
                    <a:pt x="2425" y="575"/>
                  </a:lnTo>
                  <a:cubicBezTo>
                    <a:pt x="2462" y="607"/>
                    <a:pt x="2466" y="663"/>
                    <a:pt x="2434" y="700"/>
                  </a:cubicBezTo>
                  <a:lnTo>
                    <a:pt x="2434" y="700"/>
                  </a:lnTo>
                  <a:lnTo>
                    <a:pt x="2232" y="936"/>
                  </a:lnTo>
                  <a:lnTo>
                    <a:pt x="2252" y="961"/>
                  </a:lnTo>
                  <a:lnTo>
                    <a:pt x="2252" y="961"/>
                  </a:lnTo>
                  <a:cubicBezTo>
                    <a:pt x="2302" y="1031"/>
                    <a:pt x="2343" y="1109"/>
                    <a:pt x="2373" y="1194"/>
                  </a:cubicBezTo>
                  <a:lnTo>
                    <a:pt x="2373" y="1194"/>
                  </a:lnTo>
                  <a:lnTo>
                    <a:pt x="2375" y="1204"/>
                  </a:lnTo>
                  <a:lnTo>
                    <a:pt x="2686" y="1132"/>
                  </a:lnTo>
                  <a:lnTo>
                    <a:pt x="2686" y="1132"/>
                  </a:lnTo>
                  <a:cubicBezTo>
                    <a:pt x="2734" y="1121"/>
                    <a:pt x="2782" y="1151"/>
                    <a:pt x="2793" y="1199"/>
                  </a:cubicBezTo>
                  <a:lnTo>
                    <a:pt x="2793" y="1199"/>
                  </a:lnTo>
                  <a:lnTo>
                    <a:pt x="2835" y="1383"/>
                  </a:lnTo>
                  <a:lnTo>
                    <a:pt x="2835" y="1383"/>
                  </a:lnTo>
                  <a:cubicBezTo>
                    <a:pt x="2846" y="1431"/>
                    <a:pt x="2817" y="1479"/>
                    <a:pt x="2769" y="1490"/>
                  </a:cubicBezTo>
                  <a:lnTo>
                    <a:pt x="2769" y="1490"/>
                  </a:lnTo>
                  <a:lnTo>
                    <a:pt x="2415" y="1572"/>
                  </a:lnTo>
                  <a:lnTo>
                    <a:pt x="2407" y="1634"/>
                  </a:lnTo>
                  <a:lnTo>
                    <a:pt x="2407" y="1634"/>
                  </a:lnTo>
                  <a:cubicBezTo>
                    <a:pt x="2393" y="1719"/>
                    <a:pt x="2365" y="1801"/>
                    <a:pt x="2327" y="1878"/>
                  </a:cubicBezTo>
                  <a:lnTo>
                    <a:pt x="2327" y="1878"/>
                  </a:lnTo>
                  <a:lnTo>
                    <a:pt x="2306" y="1916"/>
                  </a:lnTo>
                  <a:lnTo>
                    <a:pt x="2516" y="2060"/>
                  </a:lnTo>
                  <a:lnTo>
                    <a:pt x="2516" y="2060"/>
                  </a:lnTo>
                  <a:cubicBezTo>
                    <a:pt x="2556" y="2087"/>
                    <a:pt x="2567" y="2142"/>
                    <a:pt x="2539" y="2183"/>
                  </a:cubicBezTo>
                  <a:lnTo>
                    <a:pt x="2539" y="2183"/>
                  </a:lnTo>
                  <a:lnTo>
                    <a:pt x="2433" y="2339"/>
                  </a:lnTo>
                  <a:lnTo>
                    <a:pt x="2433" y="2339"/>
                  </a:lnTo>
                  <a:cubicBezTo>
                    <a:pt x="2405" y="2380"/>
                    <a:pt x="2350" y="2390"/>
                    <a:pt x="2309" y="2363"/>
                  </a:cubicBezTo>
                  <a:lnTo>
                    <a:pt x="2309" y="2363"/>
                  </a:lnTo>
                  <a:lnTo>
                    <a:pt x="2062" y="2194"/>
                  </a:lnTo>
                  <a:lnTo>
                    <a:pt x="2054" y="2201"/>
                  </a:lnTo>
                  <a:lnTo>
                    <a:pt x="2054" y="2201"/>
                  </a:lnTo>
                  <a:cubicBezTo>
                    <a:pt x="2007" y="2235"/>
                    <a:pt x="1957" y="2264"/>
                    <a:pt x="1903" y="2289"/>
                  </a:cubicBezTo>
                  <a:lnTo>
                    <a:pt x="1903" y="2289"/>
                  </a:lnTo>
                  <a:lnTo>
                    <a:pt x="1881" y="2298"/>
                  </a:lnTo>
                  <a:lnTo>
                    <a:pt x="1946" y="2576"/>
                  </a:lnTo>
                  <a:lnTo>
                    <a:pt x="1946" y="2576"/>
                  </a:lnTo>
                  <a:cubicBezTo>
                    <a:pt x="1957" y="2623"/>
                    <a:pt x="1927" y="2671"/>
                    <a:pt x="1879" y="2682"/>
                  </a:cubicBezTo>
                  <a:lnTo>
                    <a:pt x="1879" y="2682"/>
                  </a:lnTo>
                  <a:lnTo>
                    <a:pt x="1695" y="2725"/>
                  </a:lnTo>
                  <a:lnTo>
                    <a:pt x="1695" y="2725"/>
                  </a:lnTo>
                  <a:cubicBezTo>
                    <a:pt x="1647" y="2736"/>
                    <a:pt x="1599" y="2706"/>
                    <a:pt x="1588" y="2658"/>
                  </a:cubicBezTo>
                  <a:lnTo>
                    <a:pt x="1588" y="2658"/>
                  </a:lnTo>
                  <a:lnTo>
                    <a:pt x="1521" y="2369"/>
                  </a:lnTo>
                  <a:lnTo>
                    <a:pt x="1466" y="2368"/>
                  </a:lnTo>
                  <a:lnTo>
                    <a:pt x="1466" y="2368"/>
                  </a:lnTo>
                  <a:cubicBezTo>
                    <a:pt x="1379" y="2361"/>
                    <a:pt x="1295" y="2342"/>
                    <a:pt x="1215" y="2311"/>
                  </a:cubicBezTo>
                  <a:lnTo>
                    <a:pt x="1215" y="2311"/>
                  </a:lnTo>
                  <a:lnTo>
                    <a:pt x="1151" y="2283"/>
                  </a:lnTo>
                  <a:lnTo>
                    <a:pt x="944" y="2538"/>
                  </a:lnTo>
                  <a:lnTo>
                    <a:pt x="944" y="2538"/>
                  </a:lnTo>
                  <a:cubicBezTo>
                    <a:pt x="914" y="2576"/>
                    <a:pt x="858" y="2582"/>
                    <a:pt x="820" y="2551"/>
                  </a:cubicBezTo>
                  <a:lnTo>
                    <a:pt x="820" y="2551"/>
                  </a:lnTo>
                  <a:lnTo>
                    <a:pt x="673" y="2432"/>
                  </a:lnTo>
                  <a:lnTo>
                    <a:pt x="673" y="2432"/>
                  </a:lnTo>
                  <a:cubicBezTo>
                    <a:pt x="635" y="2401"/>
                    <a:pt x="629" y="2345"/>
                    <a:pt x="660" y="2307"/>
                  </a:cubicBezTo>
                  <a:lnTo>
                    <a:pt x="660" y="2307"/>
                  </a:lnTo>
                  <a:lnTo>
                    <a:pt x="860" y="2061"/>
                  </a:lnTo>
                  <a:lnTo>
                    <a:pt x="813" y="2003"/>
                  </a:lnTo>
                  <a:lnTo>
                    <a:pt x="779" y="1950"/>
                  </a:lnTo>
                  <a:lnTo>
                    <a:pt x="426" y="2032"/>
                  </a:lnTo>
                  <a:lnTo>
                    <a:pt x="426" y="2032"/>
                  </a:lnTo>
                  <a:cubicBezTo>
                    <a:pt x="379" y="2043"/>
                    <a:pt x="331" y="2013"/>
                    <a:pt x="320" y="1966"/>
                  </a:cubicBezTo>
                  <a:lnTo>
                    <a:pt x="320" y="1966"/>
                  </a:lnTo>
                  <a:lnTo>
                    <a:pt x="277" y="1781"/>
                  </a:lnTo>
                  <a:lnTo>
                    <a:pt x="277" y="1781"/>
                  </a:lnTo>
                  <a:cubicBezTo>
                    <a:pt x="266" y="1734"/>
                    <a:pt x="296" y="1686"/>
                    <a:pt x="344" y="1675"/>
                  </a:cubicBezTo>
                  <a:lnTo>
                    <a:pt x="344" y="1675"/>
                  </a:lnTo>
                  <a:lnTo>
                    <a:pt x="653" y="1603"/>
                  </a:lnTo>
                  <a:lnTo>
                    <a:pt x="651" y="1593"/>
                  </a:lnTo>
                  <a:lnTo>
                    <a:pt x="651" y="1593"/>
                  </a:lnTo>
                  <a:cubicBezTo>
                    <a:pt x="640" y="1503"/>
                    <a:pt x="642" y="1415"/>
                    <a:pt x="657" y="1330"/>
                  </a:cubicBezTo>
                  <a:lnTo>
                    <a:pt x="657" y="1330"/>
                  </a:lnTo>
                  <a:lnTo>
                    <a:pt x="676" y="1249"/>
                  </a:lnTo>
                  <a:lnTo>
                    <a:pt x="423" y="1095"/>
                  </a:lnTo>
                  <a:lnTo>
                    <a:pt x="423" y="1095"/>
                  </a:lnTo>
                  <a:cubicBezTo>
                    <a:pt x="381" y="1070"/>
                    <a:pt x="368" y="1015"/>
                    <a:pt x="394" y="973"/>
                  </a:cubicBezTo>
                  <a:lnTo>
                    <a:pt x="394" y="973"/>
                  </a:lnTo>
                  <a:lnTo>
                    <a:pt x="492" y="812"/>
                  </a:lnTo>
                  <a:lnTo>
                    <a:pt x="492" y="812"/>
                  </a:lnTo>
                  <a:cubicBezTo>
                    <a:pt x="505" y="791"/>
                    <a:pt x="525" y="777"/>
                    <a:pt x="547" y="772"/>
                  </a:cubicBezTo>
                  <a:lnTo>
                    <a:pt x="547" y="772"/>
                  </a:lnTo>
                  <a:cubicBezTo>
                    <a:pt x="569" y="766"/>
                    <a:pt x="593" y="769"/>
                    <a:pt x="614" y="782"/>
                  </a:cubicBezTo>
                  <a:lnTo>
                    <a:pt x="614" y="782"/>
                  </a:lnTo>
                  <a:lnTo>
                    <a:pt x="844" y="922"/>
                  </a:lnTo>
                  <a:lnTo>
                    <a:pt x="883" y="877"/>
                  </a:lnTo>
                  <a:lnTo>
                    <a:pt x="883" y="877"/>
                  </a:lnTo>
                  <a:cubicBezTo>
                    <a:pt x="941" y="814"/>
                    <a:pt x="1008" y="759"/>
                    <a:pt x="1084" y="715"/>
                  </a:cubicBezTo>
                  <a:lnTo>
                    <a:pt x="1084" y="715"/>
                  </a:lnTo>
                  <a:lnTo>
                    <a:pt x="1133" y="690"/>
                  </a:lnTo>
                  <a:lnTo>
                    <a:pt x="1071" y="425"/>
                  </a:lnTo>
                  <a:lnTo>
                    <a:pt x="1071" y="425"/>
                  </a:lnTo>
                  <a:cubicBezTo>
                    <a:pt x="1060" y="377"/>
                    <a:pt x="1090" y="329"/>
                    <a:pt x="1138" y="318"/>
                  </a:cubicBezTo>
                </a:path>
                <a:path w="3072" h="2988">
                  <a:moveTo>
                    <a:pt x="1244" y="1561"/>
                  </a:moveTo>
                  <a:cubicBezTo>
                    <a:pt x="1207" y="1400"/>
                    <a:pt x="1307" y="1240"/>
                    <a:pt x="1468" y="1202"/>
                  </a:cubicBezTo>
                  <a:lnTo>
                    <a:pt x="1468" y="1202"/>
                  </a:lnTo>
                  <a:lnTo>
                    <a:pt x="1468" y="1202"/>
                  </a:lnTo>
                  <a:lnTo>
                    <a:pt x="1468" y="1202"/>
                  </a:lnTo>
                  <a:cubicBezTo>
                    <a:pt x="1629" y="1165"/>
                    <a:pt x="1790" y="1265"/>
                    <a:pt x="1827" y="1426"/>
                  </a:cubicBezTo>
                  <a:lnTo>
                    <a:pt x="1827" y="1426"/>
                  </a:lnTo>
                  <a:cubicBezTo>
                    <a:pt x="1827" y="1426"/>
                    <a:pt x="1827" y="1426"/>
                    <a:pt x="1827" y="1426"/>
                  </a:cubicBezTo>
                  <a:lnTo>
                    <a:pt x="1827" y="1426"/>
                  </a:lnTo>
                  <a:lnTo>
                    <a:pt x="1827" y="1426"/>
                  </a:lnTo>
                  <a:lnTo>
                    <a:pt x="1827" y="1426"/>
                  </a:lnTo>
                  <a:cubicBezTo>
                    <a:pt x="1865" y="1587"/>
                    <a:pt x="1764" y="1748"/>
                    <a:pt x="1603" y="1786"/>
                  </a:cubicBezTo>
                  <a:lnTo>
                    <a:pt x="1603" y="1786"/>
                  </a:lnTo>
                  <a:lnTo>
                    <a:pt x="1603" y="1786"/>
                  </a:lnTo>
                  <a:lnTo>
                    <a:pt x="1603" y="1786"/>
                  </a:lnTo>
                  <a:cubicBezTo>
                    <a:pt x="1442" y="1823"/>
                    <a:pt x="1282" y="1722"/>
                    <a:pt x="1244" y="1561"/>
                  </a:cubicBezTo>
                  <a:lnTo>
                    <a:pt x="1244" y="1561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719688" y="0"/>
              <a:ext cx="3370230" cy="3224117"/>
            </a:xfrm>
            <a:custGeom>
              <a:rect l="0" t="0" r="0" b="0"/>
              <a:pathLst>
                <a:path w="5307" h="5077">
                  <a:moveTo>
                    <a:pt x="2652" y="1259"/>
                  </a:moveTo>
                  <a:cubicBezTo>
                    <a:pt x="1960" y="1259"/>
                    <a:pt x="1398" y="1820"/>
                    <a:pt x="1398" y="2513"/>
                  </a:cubicBezTo>
                  <a:lnTo>
                    <a:pt x="1398" y="2513"/>
                  </a:lnTo>
                  <a:cubicBezTo>
                    <a:pt x="1398" y="3205"/>
                    <a:pt x="1960" y="3766"/>
                    <a:pt x="2652" y="3766"/>
                  </a:cubicBezTo>
                  <a:lnTo>
                    <a:pt x="2652" y="3766"/>
                  </a:lnTo>
                  <a:cubicBezTo>
                    <a:pt x="3344" y="3766"/>
                    <a:pt x="3905" y="3205"/>
                    <a:pt x="3905" y="2513"/>
                  </a:cubicBezTo>
                  <a:lnTo>
                    <a:pt x="3905" y="2513"/>
                  </a:lnTo>
                  <a:cubicBezTo>
                    <a:pt x="3905" y="1820"/>
                    <a:pt x="3344" y="1259"/>
                    <a:pt x="2652" y="1259"/>
                  </a:cubicBezTo>
                  <a:moveTo>
                    <a:pt x="2401" y="0"/>
                  </a:moveTo>
                  <a:lnTo>
                    <a:pt x="2790" y="0"/>
                  </a:lnTo>
                  <a:lnTo>
                    <a:pt x="2790" y="0"/>
                  </a:lnTo>
                  <a:cubicBezTo>
                    <a:pt x="2891" y="0"/>
                    <a:pt x="2972" y="81"/>
                    <a:pt x="2972" y="182"/>
                  </a:cubicBezTo>
                  <a:lnTo>
                    <a:pt x="2972" y="182"/>
                  </a:lnTo>
                  <a:lnTo>
                    <a:pt x="2972" y="717"/>
                  </a:lnTo>
                  <a:lnTo>
                    <a:pt x="3020" y="724"/>
                  </a:lnTo>
                  <a:lnTo>
                    <a:pt x="3020" y="724"/>
                  </a:lnTo>
                  <a:cubicBezTo>
                    <a:pt x="3317" y="785"/>
                    <a:pt x="3588" y="918"/>
                    <a:pt x="3813" y="1104"/>
                  </a:cubicBezTo>
                  <a:lnTo>
                    <a:pt x="3813" y="1104"/>
                  </a:lnTo>
                  <a:lnTo>
                    <a:pt x="3853" y="1141"/>
                  </a:lnTo>
                  <a:lnTo>
                    <a:pt x="4375" y="757"/>
                  </a:lnTo>
                  <a:lnTo>
                    <a:pt x="4375" y="757"/>
                  </a:lnTo>
                  <a:cubicBezTo>
                    <a:pt x="4415" y="728"/>
                    <a:pt x="4464" y="717"/>
                    <a:pt x="4510" y="724"/>
                  </a:cubicBezTo>
                  <a:lnTo>
                    <a:pt x="4510" y="724"/>
                  </a:lnTo>
                  <a:cubicBezTo>
                    <a:pt x="4556" y="731"/>
                    <a:pt x="4600" y="756"/>
                    <a:pt x="4629" y="796"/>
                  </a:cubicBezTo>
                  <a:lnTo>
                    <a:pt x="4629" y="796"/>
                  </a:lnTo>
                  <a:lnTo>
                    <a:pt x="4860" y="1110"/>
                  </a:lnTo>
                  <a:lnTo>
                    <a:pt x="4860" y="1110"/>
                  </a:lnTo>
                  <a:cubicBezTo>
                    <a:pt x="4920" y="1191"/>
                    <a:pt x="4902" y="1305"/>
                    <a:pt x="4821" y="1365"/>
                  </a:cubicBezTo>
                  <a:lnTo>
                    <a:pt x="4821" y="1365"/>
                  </a:lnTo>
                  <a:lnTo>
                    <a:pt x="4306" y="1743"/>
                  </a:lnTo>
                  <a:lnTo>
                    <a:pt x="4334" y="1802"/>
                  </a:lnTo>
                  <a:lnTo>
                    <a:pt x="4334" y="1802"/>
                  </a:lnTo>
                  <a:cubicBezTo>
                    <a:pt x="4403" y="1966"/>
                    <a:pt x="4449" y="2142"/>
                    <a:pt x="4468" y="2326"/>
                  </a:cubicBezTo>
                  <a:lnTo>
                    <a:pt x="4468" y="2326"/>
                  </a:lnTo>
                  <a:lnTo>
                    <a:pt x="4469" y="2348"/>
                  </a:lnTo>
                  <a:lnTo>
                    <a:pt x="5125" y="2348"/>
                  </a:lnTo>
                  <a:lnTo>
                    <a:pt x="5125" y="2348"/>
                  </a:lnTo>
                  <a:cubicBezTo>
                    <a:pt x="5225" y="2348"/>
                    <a:pt x="5307" y="2429"/>
                    <a:pt x="5307" y="2530"/>
                  </a:cubicBezTo>
                  <a:lnTo>
                    <a:pt x="5307" y="2530"/>
                  </a:lnTo>
                  <a:lnTo>
                    <a:pt x="5307" y="2919"/>
                  </a:lnTo>
                  <a:lnTo>
                    <a:pt x="5307" y="2919"/>
                  </a:lnTo>
                  <a:cubicBezTo>
                    <a:pt x="5307" y="3020"/>
                    <a:pt x="5225" y="3101"/>
                    <a:pt x="5125" y="3101"/>
                  </a:cubicBezTo>
                  <a:lnTo>
                    <a:pt x="5125" y="3101"/>
                  </a:lnTo>
                  <a:lnTo>
                    <a:pt x="4378" y="3101"/>
                  </a:lnTo>
                  <a:lnTo>
                    <a:pt x="4334" y="3223"/>
                  </a:lnTo>
                  <a:lnTo>
                    <a:pt x="4334" y="3223"/>
                  </a:lnTo>
                  <a:cubicBezTo>
                    <a:pt x="4265" y="3387"/>
                    <a:pt x="4172" y="3538"/>
                    <a:pt x="4060" y="3674"/>
                  </a:cubicBezTo>
                  <a:lnTo>
                    <a:pt x="4060" y="3674"/>
                  </a:lnTo>
                  <a:lnTo>
                    <a:pt x="3999" y="3741"/>
                  </a:lnTo>
                  <a:lnTo>
                    <a:pt x="4354" y="4126"/>
                  </a:lnTo>
                  <a:lnTo>
                    <a:pt x="4354" y="4126"/>
                  </a:lnTo>
                  <a:cubicBezTo>
                    <a:pt x="4422" y="4200"/>
                    <a:pt x="4417" y="4315"/>
                    <a:pt x="4343" y="4383"/>
                  </a:cubicBezTo>
                  <a:lnTo>
                    <a:pt x="4343" y="4383"/>
                  </a:lnTo>
                  <a:lnTo>
                    <a:pt x="4057" y="4647"/>
                  </a:lnTo>
                  <a:lnTo>
                    <a:pt x="4057" y="4647"/>
                  </a:lnTo>
                  <a:cubicBezTo>
                    <a:pt x="3983" y="4715"/>
                    <a:pt x="3868" y="4711"/>
                    <a:pt x="3800" y="4637"/>
                  </a:cubicBezTo>
                  <a:lnTo>
                    <a:pt x="3800" y="4637"/>
                  </a:lnTo>
                  <a:lnTo>
                    <a:pt x="3383" y="4185"/>
                  </a:lnTo>
                  <a:lnTo>
                    <a:pt x="3362" y="4194"/>
                  </a:lnTo>
                  <a:lnTo>
                    <a:pt x="3362" y="4194"/>
                  </a:lnTo>
                  <a:cubicBezTo>
                    <a:pt x="3253" y="4241"/>
                    <a:pt x="3139" y="4276"/>
                    <a:pt x="3020" y="4301"/>
                  </a:cubicBezTo>
                  <a:lnTo>
                    <a:pt x="3020" y="4301"/>
                  </a:lnTo>
                  <a:lnTo>
                    <a:pt x="2972" y="4308"/>
                  </a:lnTo>
                  <a:lnTo>
                    <a:pt x="2972" y="4895"/>
                  </a:lnTo>
                  <a:lnTo>
                    <a:pt x="2972" y="4895"/>
                  </a:lnTo>
                  <a:cubicBezTo>
                    <a:pt x="2972" y="4995"/>
                    <a:pt x="2891" y="5077"/>
                    <a:pt x="2790" y="5077"/>
                  </a:cubicBezTo>
                  <a:lnTo>
                    <a:pt x="2790" y="5077"/>
                  </a:lnTo>
                  <a:lnTo>
                    <a:pt x="2401" y="5077"/>
                  </a:lnTo>
                  <a:lnTo>
                    <a:pt x="2401" y="5077"/>
                  </a:lnTo>
                  <a:cubicBezTo>
                    <a:pt x="2300" y="5077"/>
                    <a:pt x="2219" y="4995"/>
                    <a:pt x="2219" y="4895"/>
                  </a:cubicBezTo>
                  <a:lnTo>
                    <a:pt x="2219" y="4895"/>
                  </a:lnTo>
                  <a:lnTo>
                    <a:pt x="2219" y="4284"/>
                  </a:lnTo>
                  <a:lnTo>
                    <a:pt x="2109" y="4256"/>
                  </a:lnTo>
                  <a:lnTo>
                    <a:pt x="2109" y="4256"/>
                  </a:lnTo>
                  <a:cubicBezTo>
                    <a:pt x="1938" y="4202"/>
                    <a:pt x="1777" y="4125"/>
                    <a:pt x="1631" y="4026"/>
                  </a:cubicBezTo>
                  <a:lnTo>
                    <a:pt x="1631" y="4026"/>
                  </a:lnTo>
                  <a:lnTo>
                    <a:pt x="1517" y="3941"/>
                  </a:lnTo>
                  <a:lnTo>
                    <a:pt x="985" y="4356"/>
                  </a:lnTo>
                  <a:lnTo>
                    <a:pt x="985" y="4356"/>
                  </a:lnTo>
                  <a:cubicBezTo>
                    <a:pt x="905" y="4417"/>
                    <a:pt x="791" y="4403"/>
                    <a:pt x="729" y="4324"/>
                  </a:cubicBezTo>
                  <a:lnTo>
                    <a:pt x="729" y="4324"/>
                  </a:lnTo>
                  <a:lnTo>
                    <a:pt x="490" y="4017"/>
                  </a:lnTo>
                  <a:lnTo>
                    <a:pt x="490" y="4017"/>
                  </a:lnTo>
                  <a:cubicBezTo>
                    <a:pt x="428" y="3937"/>
                    <a:pt x="442" y="3823"/>
                    <a:pt x="521" y="3761"/>
                  </a:cubicBezTo>
                  <a:lnTo>
                    <a:pt x="521" y="3761"/>
                  </a:lnTo>
                  <a:lnTo>
                    <a:pt x="1036" y="3360"/>
                  </a:lnTo>
                  <a:lnTo>
                    <a:pt x="970" y="3223"/>
                  </a:lnTo>
                  <a:lnTo>
                    <a:pt x="926" y="3101"/>
                  </a:lnTo>
                  <a:lnTo>
                    <a:pt x="182" y="3101"/>
                  </a:lnTo>
                  <a:lnTo>
                    <a:pt x="182" y="3101"/>
                  </a:lnTo>
                  <a:cubicBezTo>
                    <a:pt x="81" y="3101"/>
                    <a:pt x="0" y="3020"/>
                    <a:pt x="0" y="2919"/>
                  </a:cubicBezTo>
                  <a:lnTo>
                    <a:pt x="0" y="2919"/>
                  </a:lnTo>
                  <a:lnTo>
                    <a:pt x="0" y="2530"/>
                  </a:lnTo>
                  <a:lnTo>
                    <a:pt x="0" y="2530"/>
                  </a:lnTo>
                  <a:cubicBezTo>
                    <a:pt x="0" y="2429"/>
                    <a:pt x="81" y="2348"/>
                    <a:pt x="182" y="2348"/>
                  </a:cubicBezTo>
                  <a:lnTo>
                    <a:pt x="182" y="2348"/>
                  </a:lnTo>
                  <a:lnTo>
                    <a:pt x="835" y="2348"/>
                  </a:lnTo>
                  <a:lnTo>
                    <a:pt x="836" y="2326"/>
                  </a:lnTo>
                  <a:lnTo>
                    <a:pt x="836" y="2326"/>
                  </a:lnTo>
                  <a:cubicBezTo>
                    <a:pt x="855" y="2142"/>
                    <a:pt x="901" y="1966"/>
                    <a:pt x="970" y="1802"/>
                  </a:cubicBezTo>
                  <a:lnTo>
                    <a:pt x="970" y="1802"/>
                  </a:lnTo>
                  <a:lnTo>
                    <a:pt x="1044" y="1648"/>
                  </a:lnTo>
                  <a:lnTo>
                    <a:pt x="610" y="1224"/>
                  </a:lnTo>
                  <a:lnTo>
                    <a:pt x="610" y="1224"/>
                  </a:lnTo>
                  <a:cubicBezTo>
                    <a:pt x="538" y="1153"/>
                    <a:pt x="537" y="1038"/>
                    <a:pt x="607" y="966"/>
                  </a:cubicBezTo>
                  <a:lnTo>
                    <a:pt x="607" y="966"/>
                  </a:lnTo>
                  <a:lnTo>
                    <a:pt x="880" y="688"/>
                  </a:lnTo>
                  <a:lnTo>
                    <a:pt x="880" y="688"/>
                  </a:lnTo>
                  <a:cubicBezTo>
                    <a:pt x="915" y="652"/>
                    <a:pt x="961" y="633"/>
                    <a:pt x="1008" y="633"/>
                  </a:cubicBezTo>
                  <a:lnTo>
                    <a:pt x="1008" y="633"/>
                  </a:lnTo>
                  <a:cubicBezTo>
                    <a:pt x="1055" y="632"/>
                    <a:pt x="1101" y="650"/>
                    <a:pt x="1137" y="685"/>
                  </a:cubicBezTo>
                  <a:lnTo>
                    <a:pt x="1137" y="685"/>
                  </a:lnTo>
                  <a:lnTo>
                    <a:pt x="1533" y="1072"/>
                  </a:lnTo>
                  <a:lnTo>
                    <a:pt x="1631" y="999"/>
                  </a:lnTo>
                  <a:lnTo>
                    <a:pt x="1631" y="999"/>
                  </a:lnTo>
                  <a:cubicBezTo>
                    <a:pt x="1777" y="901"/>
                    <a:pt x="1938" y="823"/>
                    <a:pt x="2109" y="769"/>
                  </a:cubicBezTo>
                  <a:lnTo>
                    <a:pt x="2109" y="769"/>
                  </a:lnTo>
                  <a:lnTo>
                    <a:pt x="2219" y="741"/>
                  </a:lnTo>
                  <a:lnTo>
                    <a:pt x="2219" y="182"/>
                  </a:lnTo>
                  <a:lnTo>
                    <a:pt x="2219" y="182"/>
                  </a:lnTo>
                  <a:cubicBezTo>
                    <a:pt x="2219" y="81"/>
                    <a:pt x="2300" y="0"/>
                    <a:pt x="2401" y="0"/>
                  </a:cubicBezTo>
                </a:path>
                <a:path w="5307" h="5077">
                  <a:moveTo>
                    <a:pt x="2131" y="2630"/>
                  </a:moveTo>
                  <a:cubicBezTo>
                    <a:pt x="2065" y="2342"/>
                    <a:pt x="2244" y="2054"/>
                    <a:pt x="2532" y="1988"/>
                  </a:cubicBezTo>
                  <a:lnTo>
                    <a:pt x="2532" y="1988"/>
                  </a:lnTo>
                  <a:lnTo>
                    <a:pt x="2532" y="1988"/>
                  </a:lnTo>
                  <a:lnTo>
                    <a:pt x="2532" y="1988"/>
                  </a:lnTo>
                  <a:cubicBezTo>
                    <a:pt x="2821" y="1921"/>
                    <a:pt x="3108" y="2100"/>
                    <a:pt x="3175" y="2389"/>
                  </a:cubicBezTo>
                  <a:lnTo>
                    <a:pt x="3175" y="2389"/>
                  </a:lnTo>
                  <a:cubicBezTo>
                    <a:pt x="3175" y="2389"/>
                    <a:pt x="3175" y="2389"/>
                    <a:pt x="3175" y="2389"/>
                  </a:cubicBezTo>
                  <a:lnTo>
                    <a:pt x="3175" y="2389"/>
                  </a:lnTo>
                  <a:lnTo>
                    <a:pt x="3175" y="2389"/>
                  </a:lnTo>
                  <a:lnTo>
                    <a:pt x="3175" y="2389"/>
                  </a:lnTo>
                  <a:cubicBezTo>
                    <a:pt x="3242" y="2677"/>
                    <a:pt x="3062" y="2965"/>
                    <a:pt x="2774" y="3031"/>
                  </a:cubicBezTo>
                  <a:lnTo>
                    <a:pt x="2774" y="3031"/>
                  </a:lnTo>
                  <a:cubicBezTo>
                    <a:pt x="2486" y="3098"/>
                    <a:pt x="2198" y="2919"/>
                    <a:pt x="2131" y="2630"/>
                  </a:cubicBezTo>
                  <a:lnTo>
                    <a:pt x="2131" y="263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950782" y="2152219"/>
              <a:ext cx="1021747" cy="977456"/>
            </a:xfrm>
            <a:custGeom>
              <a:rect l="0" t="0" r="0" b="0"/>
              <a:pathLst>
                <a:path w="1609" h="1539">
                  <a:moveTo>
                    <a:pt x="804" y="381"/>
                  </a:moveTo>
                  <a:cubicBezTo>
                    <a:pt x="594" y="381"/>
                    <a:pt x="424" y="552"/>
                    <a:pt x="424" y="761"/>
                  </a:cubicBezTo>
                  <a:lnTo>
                    <a:pt x="424" y="761"/>
                  </a:lnTo>
                  <a:cubicBezTo>
                    <a:pt x="424" y="971"/>
                    <a:pt x="594" y="1141"/>
                    <a:pt x="804" y="1141"/>
                  </a:cubicBezTo>
                  <a:lnTo>
                    <a:pt x="804" y="1141"/>
                  </a:lnTo>
                  <a:cubicBezTo>
                    <a:pt x="1014" y="1141"/>
                    <a:pt x="1184" y="971"/>
                    <a:pt x="1184" y="761"/>
                  </a:cubicBezTo>
                  <a:lnTo>
                    <a:pt x="1184" y="761"/>
                  </a:lnTo>
                  <a:cubicBezTo>
                    <a:pt x="1184" y="552"/>
                    <a:pt x="1014" y="381"/>
                    <a:pt x="804" y="381"/>
                  </a:cubicBezTo>
                  <a:moveTo>
                    <a:pt x="727" y="0"/>
                  </a:moveTo>
                  <a:lnTo>
                    <a:pt x="846" y="0"/>
                  </a:lnTo>
                  <a:lnTo>
                    <a:pt x="846" y="0"/>
                  </a:lnTo>
                  <a:cubicBezTo>
                    <a:pt x="876" y="0"/>
                    <a:pt x="901" y="24"/>
                    <a:pt x="901" y="55"/>
                  </a:cubicBezTo>
                  <a:lnTo>
                    <a:pt x="901" y="55"/>
                  </a:lnTo>
                  <a:lnTo>
                    <a:pt x="901" y="217"/>
                  </a:lnTo>
                  <a:lnTo>
                    <a:pt x="915" y="219"/>
                  </a:lnTo>
                  <a:lnTo>
                    <a:pt x="915" y="219"/>
                  </a:lnTo>
                  <a:cubicBezTo>
                    <a:pt x="1005" y="238"/>
                    <a:pt x="1087" y="278"/>
                    <a:pt x="1156" y="334"/>
                  </a:cubicBezTo>
                  <a:lnTo>
                    <a:pt x="1156" y="334"/>
                  </a:lnTo>
                  <a:lnTo>
                    <a:pt x="1168" y="345"/>
                  </a:lnTo>
                  <a:lnTo>
                    <a:pt x="1326" y="229"/>
                  </a:lnTo>
                  <a:lnTo>
                    <a:pt x="1326" y="229"/>
                  </a:lnTo>
                  <a:cubicBezTo>
                    <a:pt x="1338" y="220"/>
                    <a:pt x="1353" y="217"/>
                    <a:pt x="1367" y="219"/>
                  </a:cubicBezTo>
                  <a:lnTo>
                    <a:pt x="1367" y="219"/>
                  </a:lnTo>
                  <a:cubicBezTo>
                    <a:pt x="1381" y="221"/>
                    <a:pt x="1394" y="229"/>
                    <a:pt x="1403" y="241"/>
                  </a:cubicBezTo>
                  <a:lnTo>
                    <a:pt x="1403" y="241"/>
                  </a:lnTo>
                  <a:lnTo>
                    <a:pt x="1473" y="336"/>
                  </a:lnTo>
                  <a:lnTo>
                    <a:pt x="1473" y="336"/>
                  </a:lnTo>
                  <a:cubicBezTo>
                    <a:pt x="1491" y="361"/>
                    <a:pt x="1486" y="395"/>
                    <a:pt x="1461" y="413"/>
                  </a:cubicBezTo>
                  <a:lnTo>
                    <a:pt x="1461" y="413"/>
                  </a:lnTo>
                  <a:lnTo>
                    <a:pt x="1305" y="528"/>
                  </a:lnTo>
                  <a:lnTo>
                    <a:pt x="1314" y="546"/>
                  </a:lnTo>
                  <a:lnTo>
                    <a:pt x="1314" y="546"/>
                  </a:lnTo>
                  <a:cubicBezTo>
                    <a:pt x="1335" y="596"/>
                    <a:pt x="1348" y="649"/>
                    <a:pt x="1354" y="705"/>
                  </a:cubicBezTo>
                  <a:lnTo>
                    <a:pt x="1354" y="705"/>
                  </a:lnTo>
                  <a:lnTo>
                    <a:pt x="1355" y="711"/>
                  </a:lnTo>
                  <a:lnTo>
                    <a:pt x="1553" y="711"/>
                  </a:lnTo>
                  <a:lnTo>
                    <a:pt x="1553" y="711"/>
                  </a:lnTo>
                  <a:cubicBezTo>
                    <a:pt x="1584" y="711"/>
                    <a:pt x="1609" y="736"/>
                    <a:pt x="1609" y="767"/>
                  </a:cubicBezTo>
                  <a:lnTo>
                    <a:pt x="1609" y="767"/>
                  </a:lnTo>
                  <a:lnTo>
                    <a:pt x="1609" y="885"/>
                  </a:lnTo>
                  <a:lnTo>
                    <a:pt x="1609" y="885"/>
                  </a:lnTo>
                  <a:cubicBezTo>
                    <a:pt x="1609" y="915"/>
                    <a:pt x="1584" y="940"/>
                    <a:pt x="1553" y="940"/>
                  </a:cubicBezTo>
                  <a:lnTo>
                    <a:pt x="1553" y="940"/>
                  </a:lnTo>
                  <a:lnTo>
                    <a:pt x="1327" y="940"/>
                  </a:lnTo>
                  <a:lnTo>
                    <a:pt x="1314" y="977"/>
                  </a:lnTo>
                  <a:lnTo>
                    <a:pt x="1314" y="977"/>
                  </a:lnTo>
                  <a:cubicBezTo>
                    <a:pt x="1293" y="1026"/>
                    <a:pt x="1264" y="1072"/>
                    <a:pt x="1231" y="1113"/>
                  </a:cubicBezTo>
                  <a:lnTo>
                    <a:pt x="1231" y="1113"/>
                  </a:lnTo>
                  <a:lnTo>
                    <a:pt x="1212" y="1134"/>
                  </a:lnTo>
                  <a:lnTo>
                    <a:pt x="1320" y="1250"/>
                  </a:lnTo>
                  <a:lnTo>
                    <a:pt x="1320" y="1250"/>
                  </a:lnTo>
                  <a:cubicBezTo>
                    <a:pt x="1340" y="1273"/>
                    <a:pt x="1339" y="1308"/>
                    <a:pt x="1316" y="1328"/>
                  </a:cubicBezTo>
                  <a:lnTo>
                    <a:pt x="1316" y="1328"/>
                  </a:lnTo>
                  <a:lnTo>
                    <a:pt x="1230" y="1409"/>
                  </a:lnTo>
                  <a:lnTo>
                    <a:pt x="1230" y="1409"/>
                  </a:lnTo>
                  <a:cubicBezTo>
                    <a:pt x="1207" y="1429"/>
                    <a:pt x="1172" y="1428"/>
                    <a:pt x="1152" y="1405"/>
                  </a:cubicBezTo>
                  <a:lnTo>
                    <a:pt x="1152" y="1405"/>
                  </a:lnTo>
                  <a:lnTo>
                    <a:pt x="1025" y="1268"/>
                  </a:lnTo>
                  <a:lnTo>
                    <a:pt x="1019" y="1271"/>
                  </a:lnTo>
                  <a:lnTo>
                    <a:pt x="1019" y="1271"/>
                  </a:lnTo>
                  <a:cubicBezTo>
                    <a:pt x="986" y="1285"/>
                    <a:pt x="951" y="1296"/>
                    <a:pt x="915" y="1304"/>
                  </a:cubicBezTo>
                  <a:lnTo>
                    <a:pt x="915" y="1304"/>
                  </a:lnTo>
                  <a:lnTo>
                    <a:pt x="901" y="1306"/>
                  </a:lnTo>
                  <a:lnTo>
                    <a:pt x="901" y="1484"/>
                  </a:lnTo>
                  <a:lnTo>
                    <a:pt x="901" y="1484"/>
                  </a:lnTo>
                  <a:cubicBezTo>
                    <a:pt x="901" y="1514"/>
                    <a:pt x="876" y="1539"/>
                    <a:pt x="846" y="1539"/>
                  </a:cubicBezTo>
                  <a:lnTo>
                    <a:pt x="846" y="1539"/>
                  </a:lnTo>
                  <a:lnTo>
                    <a:pt x="727" y="1539"/>
                  </a:lnTo>
                  <a:lnTo>
                    <a:pt x="727" y="1539"/>
                  </a:lnTo>
                  <a:cubicBezTo>
                    <a:pt x="697" y="1539"/>
                    <a:pt x="672" y="1514"/>
                    <a:pt x="672" y="1484"/>
                  </a:cubicBezTo>
                  <a:lnTo>
                    <a:pt x="672" y="1484"/>
                  </a:lnTo>
                  <a:lnTo>
                    <a:pt x="672" y="1298"/>
                  </a:lnTo>
                  <a:lnTo>
                    <a:pt x="639" y="1290"/>
                  </a:lnTo>
                  <a:lnTo>
                    <a:pt x="639" y="1290"/>
                  </a:lnTo>
                  <a:cubicBezTo>
                    <a:pt x="587" y="1274"/>
                    <a:pt x="538" y="1250"/>
                    <a:pt x="494" y="1220"/>
                  </a:cubicBezTo>
                  <a:lnTo>
                    <a:pt x="494" y="1220"/>
                  </a:lnTo>
                  <a:lnTo>
                    <a:pt x="460" y="1194"/>
                  </a:lnTo>
                  <a:lnTo>
                    <a:pt x="298" y="1320"/>
                  </a:lnTo>
                  <a:lnTo>
                    <a:pt x="298" y="1320"/>
                  </a:lnTo>
                  <a:cubicBezTo>
                    <a:pt x="274" y="1339"/>
                    <a:pt x="239" y="1335"/>
                    <a:pt x="221" y="1311"/>
                  </a:cubicBezTo>
                  <a:lnTo>
                    <a:pt x="221" y="1311"/>
                  </a:lnTo>
                  <a:lnTo>
                    <a:pt x="148" y="1217"/>
                  </a:lnTo>
                  <a:lnTo>
                    <a:pt x="148" y="1217"/>
                  </a:lnTo>
                  <a:cubicBezTo>
                    <a:pt x="129" y="1193"/>
                    <a:pt x="134" y="1159"/>
                    <a:pt x="158" y="1140"/>
                  </a:cubicBezTo>
                  <a:lnTo>
                    <a:pt x="158" y="1140"/>
                  </a:lnTo>
                  <a:lnTo>
                    <a:pt x="314" y="1018"/>
                  </a:lnTo>
                  <a:lnTo>
                    <a:pt x="294" y="977"/>
                  </a:lnTo>
                  <a:lnTo>
                    <a:pt x="280" y="940"/>
                  </a:lnTo>
                  <a:lnTo>
                    <a:pt x="55" y="940"/>
                  </a:lnTo>
                  <a:lnTo>
                    <a:pt x="55" y="940"/>
                  </a:lnTo>
                  <a:cubicBezTo>
                    <a:pt x="24" y="940"/>
                    <a:pt x="0" y="915"/>
                    <a:pt x="0" y="885"/>
                  </a:cubicBezTo>
                  <a:lnTo>
                    <a:pt x="0" y="885"/>
                  </a:lnTo>
                  <a:lnTo>
                    <a:pt x="0" y="767"/>
                  </a:lnTo>
                  <a:lnTo>
                    <a:pt x="0" y="767"/>
                  </a:lnTo>
                  <a:cubicBezTo>
                    <a:pt x="0" y="736"/>
                    <a:pt x="24" y="711"/>
                    <a:pt x="55" y="711"/>
                  </a:cubicBezTo>
                  <a:lnTo>
                    <a:pt x="55" y="711"/>
                  </a:lnTo>
                  <a:lnTo>
                    <a:pt x="253" y="711"/>
                  </a:lnTo>
                  <a:lnTo>
                    <a:pt x="253" y="705"/>
                  </a:lnTo>
                  <a:lnTo>
                    <a:pt x="253" y="705"/>
                  </a:lnTo>
                  <a:cubicBezTo>
                    <a:pt x="259" y="649"/>
                    <a:pt x="273" y="596"/>
                    <a:pt x="294" y="546"/>
                  </a:cubicBezTo>
                  <a:lnTo>
                    <a:pt x="294" y="546"/>
                  </a:lnTo>
                  <a:lnTo>
                    <a:pt x="316" y="499"/>
                  </a:lnTo>
                  <a:lnTo>
                    <a:pt x="185" y="371"/>
                  </a:lnTo>
                  <a:lnTo>
                    <a:pt x="185" y="371"/>
                  </a:lnTo>
                  <a:cubicBezTo>
                    <a:pt x="163" y="349"/>
                    <a:pt x="162" y="314"/>
                    <a:pt x="184" y="293"/>
                  </a:cubicBezTo>
                  <a:lnTo>
                    <a:pt x="184" y="293"/>
                  </a:lnTo>
                  <a:lnTo>
                    <a:pt x="266" y="208"/>
                  </a:lnTo>
                  <a:lnTo>
                    <a:pt x="266" y="208"/>
                  </a:lnTo>
                  <a:cubicBezTo>
                    <a:pt x="277" y="197"/>
                    <a:pt x="291" y="192"/>
                    <a:pt x="305" y="192"/>
                  </a:cubicBezTo>
                  <a:lnTo>
                    <a:pt x="305" y="192"/>
                  </a:lnTo>
                  <a:cubicBezTo>
                    <a:pt x="319" y="191"/>
                    <a:pt x="334" y="197"/>
                    <a:pt x="344" y="207"/>
                  </a:cubicBezTo>
                  <a:lnTo>
                    <a:pt x="344" y="207"/>
                  </a:lnTo>
                  <a:lnTo>
                    <a:pt x="464" y="325"/>
                  </a:lnTo>
                  <a:lnTo>
                    <a:pt x="494" y="303"/>
                  </a:lnTo>
                  <a:lnTo>
                    <a:pt x="494" y="303"/>
                  </a:lnTo>
                  <a:cubicBezTo>
                    <a:pt x="538" y="273"/>
                    <a:pt x="587" y="249"/>
                    <a:pt x="639" y="233"/>
                  </a:cubicBezTo>
                  <a:lnTo>
                    <a:pt x="639" y="233"/>
                  </a:lnTo>
                  <a:lnTo>
                    <a:pt x="672" y="224"/>
                  </a:lnTo>
                  <a:lnTo>
                    <a:pt x="672" y="55"/>
                  </a:lnTo>
                  <a:lnTo>
                    <a:pt x="672" y="55"/>
                  </a:lnTo>
                  <a:cubicBezTo>
                    <a:pt x="672" y="24"/>
                    <a:pt x="697" y="0"/>
                    <a:pt x="727" y="0"/>
                  </a:cubicBezTo>
                </a:path>
                <a:path w="1609" h="1539">
                  <a:moveTo>
                    <a:pt x="618" y="769"/>
                  </a:moveTo>
                  <a:cubicBezTo>
                    <a:pt x="618" y="666"/>
                    <a:pt x="701" y="583"/>
                    <a:pt x="804" y="583"/>
                  </a:cubicBezTo>
                  <a:lnTo>
                    <a:pt x="804" y="583"/>
                  </a:lnTo>
                  <a:lnTo>
                    <a:pt x="804" y="583"/>
                  </a:lnTo>
                  <a:lnTo>
                    <a:pt x="804" y="583"/>
                  </a:lnTo>
                  <a:cubicBezTo>
                    <a:pt x="907" y="583"/>
                    <a:pt x="991" y="666"/>
                    <a:pt x="991" y="769"/>
                  </a:cubicBezTo>
                  <a:lnTo>
                    <a:pt x="991" y="769"/>
                  </a:lnTo>
                  <a:cubicBezTo>
                    <a:pt x="991" y="769"/>
                    <a:pt x="991" y="769"/>
                    <a:pt x="991" y="769"/>
                  </a:cubicBezTo>
                  <a:lnTo>
                    <a:pt x="991" y="769"/>
                  </a:lnTo>
                  <a:lnTo>
                    <a:pt x="991" y="769"/>
                  </a:lnTo>
                  <a:lnTo>
                    <a:pt x="991" y="769"/>
                  </a:lnTo>
                  <a:cubicBezTo>
                    <a:pt x="991" y="872"/>
                    <a:pt x="907" y="956"/>
                    <a:pt x="804" y="956"/>
                  </a:cubicBezTo>
                  <a:lnTo>
                    <a:pt x="804" y="956"/>
                  </a:lnTo>
                  <a:lnTo>
                    <a:pt x="804" y="956"/>
                  </a:lnTo>
                  <a:lnTo>
                    <a:pt x="804" y="956"/>
                  </a:lnTo>
                  <a:cubicBezTo>
                    <a:pt x="701" y="956"/>
                    <a:pt x="618" y="872"/>
                    <a:pt x="618" y="769"/>
                  </a:cubicBezTo>
                  <a:lnTo>
                    <a:pt x="618" y="769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5" name="textbox 265"/>
          <p:cNvSpPr/>
          <p:nvPr/>
        </p:nvSpPr>
        <p:spPr>
          <a:xfrm>
            <a:off x="1434733" y="3279728"/>
            <a:ext cx="396811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在关键部位设置截流沟、排水沟等工程，拦截和排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</a:t>
            </a:r>
            <a:endParaRPr lang="Microsoft YaHei" altLang="Microsoft YaHei" sz="1300"/>
          </a:p>
          <a:p>
            <a:pPr marL="12700" algn="l" rtl="0" eaLnBrk="0">
              <a:lnSpc>
                <a:spcPts val="243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地表径流，防止水土流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6" name="textbox 266"/>
          <p:cNvSpPr/>
          <p:nvPr/>
        </p:nvSpPr>
        <p:spPr>
          <a:xfrm>
            <a:off x="1435590" y="2110565"/>
            <a:ext cx="396684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设计合理的梯田、水平沟等工程措施，减缓地表径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endParaRPr lang="Microsoft YaHei" altLang="Microsoft YaHei" sz="1300"/>
          </a:p>
          <a:p>
            <a:pPr marL="12700" algn="l" rtl="0" eaLnBrk="0">
              <a:lnSpc>
                <a:spcPts val="243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速度，增加土壤入渗时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7" name="textbox 267"/>
          <p:cNvSpPr/>
          <p:nvPr/>
        </p:nvSpPr>
        <p:spPr>
          <a:xfrm>
            <a:off x="1435590" y="4514425"/>
            <a:ext cx="39668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采用石笼、土工布等新型材料，提高工程措施的耐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久</a:t>
            </a:r>
            <a:endParaRPr lang="Microsoft YaHei" altLang="Microsoft YaHei" sz="1300"/>
          </a:p>
          <a:p>
            <a:pPr marL="12700" algn="l" rtl="0" eaLnBrk="0">
              <a:lnSpc>
                <a:spcPts val="2423"/>
              </a:lnSpc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性和稳定性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8" name="textbox 26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549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工程措施设计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569757" y="2039491"/>
            <a:ext cx="603308" cy="603307"/>
            <a:chExt cx="603308" cy="603307"/>
          </a:xfrm>
        </p:grpSpPr>
        <p:sp>
          <p:nvSpPr>
            <p:cNvPr id="289" name="path"/>
            <p:cNvSpPr/>
            <p:nvPr/>
          </p:nvSpPr>
          <p:spPr>
            <a:xfrm>
              <a:off x="0" y="0"/>
              <a:ext cx="603308" cy="603307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textbox 290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algn="l" rtl="0" eaLnBrk="0">
                <a:lnSpc>
                  <a:spcPct val="9543"/>
                </a:lnSpc>
              </a:pPr>
              <a:endParaRPr lang="Arial" altLang="Arial" sz="100"/>
            </a:p>
            <a:p>
              <a:pPr marL="168469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569757" y="3208655"/>
            <a:ext cx="603308" cy="603306"/>
            <a:chExt cx="603308" cy="603306"/>
          </a:xfrm>
        </p:grpSpPr>
        <p:sp>
          <p:nvSpPr>
            <p:cNvPr id="291" name="path"/>
            <p:cNvSpPr/>
            <p:nvPr/>
          </p:nvSpPr>
          <p:spPr>
            <a:xfrm>
              <a:off x="0" y="0"/>
              <a:ext cx="603308" cy="603306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5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textbox 292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algn="l" rtl="0" eaLnBrk="0">
                <a:lnSpc>
                  <a:spcPct val="9542"/>
                </a:lnSpc>
              </a:pPr>
              <a:endParaRPr lang="Arial" altLang="Arial" sz="100"/>
            </a:p>
            <a:p>
              <a:pPr marL="177997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05D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05D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565523" y="4432259"/>
            <a:ext cx="603307" cy="603306"/>
            <a:chExt cx="603307" cy="603306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603307" cy="603306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2947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textbox 294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algn="l" rtl="0" eaLnBrk="0">
                <a:lnSpc>
                  <a:spcPct val="9542"/>
                </a:lnSpc>
              </a:pPr>
              <a:endParaRPr lang="Arial" altLang="Arial" sz="100"/>
            </a:p>
            <a:p>
              <a:pPr marL="168896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https://d.book118.com/835210334322011122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2024-09-26T12:41:13.243</cp:lastPrinted>
  <dcterms:created xsi:type="dcterms:W3CDTF">2024-09-26T04:41:13Z</dcterms:created>
  <dcterms:modified xsi:type="dcterms:W3CDTF">2024-09-26T04:41:14Z</dcterms:modified>
</cp:coreProperties>
</file>