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7CBC869-C6BB-428F-B5F5-5500644FACD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57" name="PlaceHolder 2"/>
          <p:cNvSpPr>
            <a:spLocks noGrp="1"/>
          </p:cNvSpPr>
          <p:nvPr>
            <p:ph type="body" idx="5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8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60" name="PlaceHolder 2"/>
          <p:cNvSpPr>
            <a:spLocks noGrp="1"/>
          </p:cNvSpPr>
          <p:nvPr>
            <p:ph type="body" idx="5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1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FFE3ED-8DEC-4777-872D-607F5C22C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B306A-E30B-4447-8E22-2ECB77847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8432DA-0478-411C-8FF7-46AACB10A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F0FC6-DD95-478E-B65F-62C660B11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6BBE42-DCDE-4165-96E5-9A165BF58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20D8D4-CF37-4A7B-A1D1-1AF4C36B8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E6AFC7-2FD3-432E-925D-856E397EE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D7DD9A-FEEE-47F8-A9CF-740875A0C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2A380F-0846-4A8A-B541-4365C6B79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C9456-0EED-4EBE-BB6E-DD1E5C4DE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3C593-94BA-40FA-8755-5E1EAE20A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B8E10A7-E48B-4F97-9A4C-E6648833C6D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8AFFA94-72DC-46EF-A390-CF8BDAF37C2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2420002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subTitle" idx="4"/>
          </p:nvPr>
        </p:nvSpPr>
        <p:spPr>
          <a:xfrm>
            <a:off x="15760801" y="383544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矩形 4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1196280" y="1626840"/>
            <a:ext cx="9798840" cy="2208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防溺水安全教育 课件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3489840" y="4493880"/>
            <a:ext cx="4977360" cy="112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制作人：</a:t>
            </a:r>
            <a:r>
              <a:rPr lang="en-US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6" name="组合 157"/>
          <p:cNvGrpSpPr/>
          <p:nvPr/>
        </p:nvGrpSpPr>
        <p:grpSpPr>
          <a:xfrm>
            <a:off x="2053440" y="5166000"/>
            <a:ext cx="1163880" cy="1163880"/>
            <a:chOff x="2053440" y="5166000"/>
            <a:chExt cx="1163880" cy="1163880"/>
          </a:xfrm>
        </p:grpSpPr>
        <p:sp>
          <p:nvSpPr>
            <p:cNvPr id="77" name="椭圆 65"/>
            <p:cNvSpPr/>
            <p:nvPr/>
          </p:nvSpPr>
          <p:spPr>
            <a:xfrm>
              <a:off x="2053440" y="5166000"/>
              <a:ext cx="1163880" cy="11638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03040" dist="101314" dir="2700000" algn="tl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3209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TextBox 4"/>
            <p:cNvSpPr/>
            <p:nvPr/>
          </p:nvSpPr>
          <p:spPr>
            <a:xfrm>
              <a:off x="2356560" y="5295600"/>
              <a:ext cx="557640" cy="9039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5000" anchor="ctr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533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1</a:t>
              </a:r>
              <a:endParaRPr lang="en-US" sz="533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79" name="组合 158"/>
          <p:cNvGrpSpPr/>
          <p:nvPr/>
        </p:nvGrpSpPr>
        <p:grpSpPr>
          <a:xfrm>
            <a:off x="4421880" y="5166000"/>
            <a:ext cx="1163880" cy="1163880"/>
            <a:chOff x="4421880" y="5166000"/>
            <a:chExt cx="1163880" cy="1163880"/>
          </a:xfrm>
        </p:grpSpPr>
        <p:sp>
          <p:nvSpPr>
            <p:cNvPr id="80" name="椭圆 95"/>
            <p:cNvSpPr/>
            <p:nvPr/>
          </p:nvSpPr>
          <p:spPr>
            <a:xfrm>
              <a:off x="4421880" y="5166000"/>
              <a:ext cx="1163880" cy="11638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203040" dist="101314" dir="2700000" algn="tl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3209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81" name="TextBox 4"/>
            <p:cNvSpPr/>
            <p:nvPr/>
          </p:nvSpPr>
          <p:spPr>
            <a:xfrm>
              <a:off x="4725000" y="5295600"/>
              <a:ext cx="557640" cy="903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5000" anchor="ctr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533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2</a:t>
              </a:r>
              <a:endParaRPr lang="en-US" sz="533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82" name="组合 159"/>
          <p:cNvGrpSpPr/>
          <p:nvPr/>
        </p:nvGrpSpPr>
        <p:grpSpPr>
          <a:xfrm>
            <a:off x="6789960" y="5166000"/>
            <a:ext cx="1163880" cy="1163880"/>
            <a:chOff x="6789960" y="5166000"/>
            <a:chExt cx="1163880" cy="1163880"/>
          </a:xfrm>
        </p:grpSpPr>
        <p:sp>
          <p:nvSpPr>
            <p:cNvPr id="83" name="椭圆 85"/>
            <p:cNvSpPr/>
            <p:nvPr/>
          </p:nvSpPr>
          <p:spPr>
            <a:xfrm>
              <a:off x="6789960" y="5166000"/>
              <a:ext cx="1163880" cy="11638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203040" dist="101314" dir="2700000" algn="tl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3209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84" name="TextBox 4"/>
            <p:cNvSpPr/>
            <p:nvPr/>
          </p:nvSpPr>
          <p:spPr>
            <a:xfrm>
              <a:off x="7093080" y="5295600"/>
              <a:ext cx="557640" cy="9039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5000" anchor="ctr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533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3</a:t>
              </a:r>
              <a:endParaRPr lang="en-US" sz="533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85" name="组合 160"/>
          <p:cNvGrpSpPr/>
          <p:nvPr/>
        </p:nvGrpSpPr>
        <p:grpSpPr>
          <a:xfrm>
            <a:off x="9158400" y="5166000"/>
            <a:ext cx="1163880" cy="1163880"/>
            <a:chOff x="9158400" y="5166000"/>
            <a:chExt cx="1163880" cy="1163880"/>
          </a:xfrm>
        </p:grpSpPr>
        <p:sp>
          <p:nvSpPr>
            <p:cNvPr id="86" name="椭圆 77"/>
            <p:cNvSpPr/>
            <p:nvPr/>
          </p:nvSpPr>
          <p:spPr>
            <a:xfrm>
              <a:off x="9158400" y="5166000"/>
              <a:ext cx="1163880" cy="116388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rgbClr val="3B5F21"/>
              </a:solidFill>
            </a:ln>
            <a:effectLst>
              <a:outerShdw blurRad="203040" dist="101314" dir="2700000" algn="tl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US" sz="3209" b="0" strike="noStrike" spc="-1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87" name="TextBox 4"/>
            <p:cNvSpPr/>
            <p:nvPr/>
          </p:nvSpPr>
          <p:spPr>
            <a:xfrm>
              <a:off x="9461520" y="5295600"/>
              <a:ext cx="557640" cy="90396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5000" anchor="ctr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5330" b="0" strike="noStrike" spc="-1">
                  <a:solidFill>
                    <a:schemeClr val="lt1"/>
                  </a:solidFill>
                  <a:latin typeface="Arial"/>
                  <a:ea typeface="微软雅黑"/>
                </a:rPr>
                <a:t>4</a:t>
              </a:r>
              <a:endParaRPr lang="en-US" sz="533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4989240" y="60120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4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 useBgFill="1">
        <p:nvSpPr>
          <p:cNvPr id="89" name="矩形 7"/>
          <p:cNvSpPr/>
          <p:nvPr/>
        </p:nvSpPr>
        <p:spPr>
          <a:xfrm rot="20044799">
            <a:off x="-2129040" y="410040"/>
            <a:ext cx="16957801" cy="657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content"/>
          <p:cNvSpPr/>
          <p:nvPr/>
        </p:nvSpPr>
        <p:spPr>
          <a:xfrm>
            <a:off x="3064680" y="1810440"/>
            <a:ext cx="7776360" cy="29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麻醉药物的分类和作用机制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麻醉药物的药理学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麻醉深度监测技术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麻醉并发症与急救处理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麻醉相关研究与发展趋势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/>
          </p:nvPr>
        </p:nvSpPr>
        <p:spPr>
          <a:xfrm>
            <a:off x="1496160" y="2142000"/>
            <a:ext cx="2067840" cy="748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title" idx="4294967295"/>
          </p:nvPr>
        </p:nvSpPr>
        <p:spPr>
          <a:xfrm>
            <a:off x="4588560" y="246708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麻醉药物的分类和作用机制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章节页"/>
          <p:cNvSpPr/>
          <p:nvPr/>
        </p:nvSpPr>
        <p:spPr>
          <a:xfrm>
            <a:off x="1353240" y="163368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矩形 4"/>
          <p:cNvSpPr/>
          <p:nvPr/>
        </p:nvSpPr>
        <p:spPr>
          <a:xfrm>
            <a:off x="-720" y="5990040"/>
            <a:ext cx="12200400" cy="8949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title"/>
          <p:cNvSpPr/>
          <p:nvPr/>
        </p:nvSpPr>
        <p:spPr>
          <a:xfrm>
            <a:off x="4818960" y="539640"/>
            <a:ext cx="6536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麻醉药物的分类和作用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"/>
          <p:cNvSpPr/>
          <p:nvPr/>
        </p:nvSpPr>
        <p:spPr>
          <a:xfrm>
            <a:off x="4977720" y="1978200"/>
            <a:ext cx="597420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麻醉药物按照作用可分为全身麻醉药物、局部麻醉药物、镇痛药物等。全身麻醉药物通过影响中枢神经系统引起麻醉状态，局部麻醉药物主要用于局部麻醉手术，镇痛药物则用于缓解疼痛症状。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图片 20"/>
          <p:cNvPicPr/>
          <p:nvPr/>
        </p:nvPicPr>
        <p:blipFill>
          <a:blip r:embed="rId2"/>
          <a:stretch>
            <a:fillRect/>
          </a:stretch>
        </p:blipFill>
        <p:spPr>
          <a:xfrm>
            <a:off x="438120" y="1036440"/>
            <a:ext cx="3911760" cy="2406960"/>
          </a:xfrm>
          <a:prstGeom prst="rect">
            <a:avLst/>
          </a:prstGeom>
          <a:ln w="0">
            <a:noFill/>
          </a:ln>
        </p:spPr>
      </p:pic>
      <p:sp>
        <p:nvSpPr>
          <p:cNvPr id="99" name="矩形 78"/>
          <p:cNvSpPr/>
          <p:nvPr/>
        </p:nvSpPr>
        <p:spPr>
          <a:xfrm>
            <a:off x="-720" y="6221160"/>
            <a:ext cx="12198600" cy="649080"/>
          </a:xfrm>
          <a:prstGeom prst="rect">
            <a:avLst/>
          </a:prstGeom>
          <a:solidFill>
            <a:srgbClr val="00B050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PlaceHolder 1"/>
          <p:cNvSpPr>
            <a:spLocks noGrp="1"/>
          </p:cNvSpPr>
          <p:nvPr>
            <p:ph type="title" idx="4294967295"/>
          </p:nvPr>
        </p:nvSpPr>
        <p:spPr>
          <a:xfrm>
            <a:off x="958680" y="2412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全身麻醉药物的作用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content.1.subtitle"/>
          <p:cNvSpPr/>
          <p:nvPr/>
        </p:nvSpPr>
        <p:spPr>
          <a:xfrm>
            <a:off x="894600" y="3244680"/>
            <a:ext cx="2372760" cy="157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通过呼吸道吸入，快速作用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subtitle"/>
          <p:cNvSpPr/>
          <p:nvPr/>
        </p:nvSpPr>
        <p:spPr>
          <a:xfrm>
            <a:off x="9069840" y="3176280"/>
            <a:ext cx="2088000" cy="177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通过静脉注射，控制麻醉深度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subtitle"/>
          <p:cNvSpPr/>
          <p:nvPr/>
        </p:nvSpPr>
        <p:spPr>
          <a:xfrm>
            <a:off x="3561840" y="3177000"/>
            <a:ext cx="2401200" cy="181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用于增强全身麻醉效果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subtitle"/>
          <p:cNvSpPr/>
          <p:nvPr/>
        </p:nvSpPr>
        <p:spPr>
          <a:xfrm>
            <a:off x="6216480" y="3177000"/>
            <a:ext cx="2393640" cy="176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ldNum" idx="3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chemeClr val="dk1">
                  <a:tint val="75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106" name="Oval 9"/>
          <p:cNvSpPr/>
          <p:nvPr/>
        </p:nvSpPr>
        <p:spPr>
          <a:xfrm>
            <a:off x="1360440" y="1791720"/>
            <a:ext cx="1425240" cy="13845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374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Rounded Rectangle 23"/>
          <p:cNvSpPr/>
          <p:nvPr/>
        </p:nvSpPr>
        <p:spPr>
          <a:xfrm>
            <a:off x="871920" y="5448240"/>
            <a:ext cx="2402640" cy="5119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000" b="1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108" name="Group 28"/>
          <p:cNvGrpSpPr/>
          <p:nvPr/>
        </p:nvGrpSpPr>
        <p:grpSpPr>
          <a:xfrm>
            <a:off x="1735200" y="2043360"/>
            <a:ext cx="675360" cy="825840"/>
            <a:chOff x="1735200" y="2043360"/>
            <a:chExt cx="675360" cy="825840"/>
          </a:xfrm>
        </p:grpSpPr>
        <p:sp>
          <p:nvSpPr>
            <p:cNvPr id="109" name="Freeform 5"/>
            <p:cNvSpPr/>
            <p:nvPr/>
          </p:nvSpPr>
          <p:spPr>
            <a:xfrm>
              <a:off x="1735200" y="2394000"/>
              <a:ext cx="675360" cy="475200"/>
            </a:xfrm>
            <a:custGeom>
              <a:gdLst>
                <a:gd name="textAreaLeft" fmla="*/ 0 w 675360"/>
                <a:gd name="textAreaRight" fmla="*/ 675720 w 675360"/>
                <a:gd name="textAreaTop" fmla="*/ 0 h 475200"/>
                <a:gd name="textAreaBottom" fmla="*/ 475560 h 475200"/>
              </a:gdLst>
              <a:rect l="textAreaLeft" t="textAreaTop" r="textAreaRight" b="textAreaBottom"/>
              <a:pathLst>
                <a:path w="244" h="172">
                  <a:moveTo>
                    <a:pt x="20" y="172"/>
                  </a:moveTo>
                  <a:cubicBezTo>
                    <a:pt x="224" y="172"/>
                    <a:pt x="224" y="172"/>
                    <a:pt x="224" y="172"/>
                  </a:cubicBezTo>
                  <a:cubicBezTo>
                    <a:pt x="235" y="172"/>
                    <a:pt x="244" y="163"/>
                    <a:pt x="244" y="153"/>
                  </a:cubicBezTo>
                  <a:cubicBezTo>
                    <a:pt x="244" y="20"/>
                    <a:pt x="244" y="20"/>
                    <a:pt x="244" y="20"/>
                  </a:cubicBezTo>
                  <a:cubicBezTo>
                    <a:pt x="244" y="9"/>
                    <a:pt x="235" y="0"/>
                    <a:pt x="224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206" y="43"/>
                    <a:pt x="215" y="54"/>
                    <a:pt x="215" y="66"/>
                  </a:cubicBezTo>
                  <a:cubicBezTo>
                    <a:pt x="215" y="88"/>
                    <a:pt x="215" y="88"/>
                    <a:pt x="215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0"/>
                    <a:pt x="193" y="54"/>
                    <a:pt x="187" y="54"/>
                  </a:cubicBezTo>
                  <a:cubicBezTo>
                    <a:pt x="180" y="54"/>
                    <a:pt x="175" y="60"/>
                    <a:pt x="175" y="66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9" y="54"/>
                    <a:pt x="167" y="43"/>
                    <a:pt x="179" y="40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64" y="16"/>
                    <a:pt x="144" y="25"/>
                    <a:pt x="122" y="25"/>
                  </a:cubicBezTo>
                  <a:cubicBezTo>
                    <a:pt x="100" y="25"/>
                    <a:pt x="81" y="17"/>
                    <a:pt x="67" y="3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77" y="49"/>
                    <a:pt x="85" y="59"/>
                    <a:pt x="85" y="70"/>
                  </a:cubicBezTo>
                  <a:cubicBezTo>
                    <a:pt x="85" y="85"/>
                    <a:pt x="73" y="96"/>
                    <a:pt x="59" y="96"/>
                  </a:cubicBezTo>
                  <a:cubicBezTo>
                    <a:pt x="44" y="96"/>
                    <a:pt x="33" y="85"/>
                    <a:pt x="33" y="70"/>
                  </a:cubicBezTo>
                  <a:cubicBezTo>
                    <a:pt x="33" y="59"/>
                    <a:pt x="40" y="49"/>
                    <a:pt x="51" y="46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3"/>
                    <a:pt x="9" y="172"/>
                    <a:pt x="20" y="172"/>
                  </a:cubicBezTo>
                  <a:close/>
                  <a:moveTo>
                    <a:pt x="20" y="172"/>
                  </a:moveTo>
                  <a:cubicBezTo>
                    <a:pt x="20" y="172"/>
                    <a:pt x="20" y="172"/>
                    <a:pt x="20" y="172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22040" tIns="60840" rIns="122040" bIns="608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4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10" name="Freeform 6"/>
            <p:cNvSpPr/>
            <p:nvPr/>
          </p:nvSpPr>
          <p:spPr>
            <a:xfrm>
              <a:off x="1876680" y="2043360"/>
              <a:ext cx="393120" cy="392040"/>
            </a:xfrm>
            <a:custGeom>
              <a:gdLst>
                <a:gd name="textAreaLeft" fmla="*/ 0 w 393120"/>
                <a:gd name="textAreaRight" fmla="*/ 393480 w 393120"/>
                <a:gd name="textAreaTop" fmla="*/ 0 h 392040"/>
                <a:gd name="textAreaBottom" fmla="*/ 392400 h 392040"/>
              </a:gdLst>
              <a:rect l="textAreaLeft" t="textAreaTop" r="textAreaRight" b="textAreaBottom"/>
              <a:pathLst>
                <a:path w="142" h="142">
                  <a:moveTo>
                    <a:pt x="22" y="123"/>
                  </a:moveTo>
                  <a:cubicBezTo>
                    <a:pt x="24" y="124"/>
                    <a:pt x="25" y="126"/>
                    <a:pt x="27" y="127"/>
                  </a:cubicBezTo>
                  <a:cubicBezTo>
                    <a:pt x="39" y="137"/>
                    <a:pt x="54" y="142"/>
                    <a:pt x="71" y="142"/>
                  </a:cubicBezTo>
                  <a:cubicBezTo>
                    <a:pt x="87" y="142"/>
                    <a:pt x="102" y="137"/>
                    <a:pt x="114" y="127"/>
                  </a:cubicBezTo>
                  <a:cubicBezTo>
                    <a:pt x="116" y="126"/>
                    <a:pt x="118" y="124"/>
                    <a:pt x="120" y="123"/>
                  </a:cubicBezTo>
                  <a:cubicBezTo>
                    <a:pt x="121" y="121"/>
                    <a:pt x="123" y="120"/>
                    <a:pt x="124" y="118"/>
                  </a:cubicBezTo>
                  <a:cubicBezTo>
                    <a:pt x="135" y="105"/>
                    <a:pt x="142" y="89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89"/>
                    <a:pt x="6" y="105"/>
                    <a:pt x="17" y="118"/>
                  </a:cubicBezTo>
                  <a:cubicBezTo>
                    <a:pt x="19" y="120"/>
                    <a:pt x="20" y="121"/>
                    <a:pt x="22" y="123"/>
                  </a:cubicBezTo>
                  <a:close/>
                  <a:moveTo>
                    <a:pt x="22" y="123"/>
                  </a:moveTo>
                  <a:cubicBezTo>
                    <a:pt x="22" y="123"/>
                    <a:pt x="22" y="123"/>
                    <a:pt x="22" y="12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22040" tIns="60840" rIns="122040" bIns="608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4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11" name="Freeform 7"/>
            <p:cNvSpPr/>
            <p:nvPr/>
          </p:nvSpPr>
          <p:spPr>
            <a:xfrm>
              <a:off x="1870560" y="2559600"/>
              <a:ext cx="55080" cy="55080"/>
            </a:xfrm>
            <a:custGeom>
              <a:gdLst>
                <a:gd name="textAreaLeft" fmla="*/ 0 w 55080"/>
                <a:gd name="textAreaRight" fmla="*/ 55440 w 55080"/>
                <a:gd name="textAreaTop" fmla="*/ 0 h 55080"/>
                <a:gd name="textAreaBottom" fmla="*/ 55440 h 55080"/>
              </a:gdLst>
              <a:rect l="textAreaLeft" t="textAreaTop" r="textAreaRight" b="textAreaBottom"/>
              <a:pathLst>
                <a:path w="20" h="20">
                  <a:moveTo>
                    <a:pt x="0" y="10"/>
                  </a:moveTo>
                  <a:cubicBezTo>
                    <a:pt x="0" y="16"/>
                    <a:pt x="4" y="20"/>
                    <a:pt x="10" y="20"/>
                  </a:cubicBezTo>
                  <a:cubicBezTo>
                    <a:pt x="15" y="20"/>
                    <a:pt x="20" y="16"/>
                    <a:pt x="20" y="10"/>
                  </a:cubicBezTo>
                  <a:cubicBezTo>
                    <a:pt x="20" y="7"/>
                    <a:pt x="18" y="5"/>
                    <a:pt x="16" y="3"/>
                  </a:cubicBezTo>
                  <a:cubicBezTo>
                    <a:pt x="14" y="1"/>
                    <a:pt x="12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lose/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22040" tIns="27720" rIns="122040" bIns="277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4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12" name="Oval 33"/>
          <p:cNvSpPr/>
          <p:nvPr/>
        </p:nvSpPr>
        <p:spPr>
          <a:xfrm>
            <a:off x="4050000" y="1791720"/>
            <a:ext cx="1425240" cy="13845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374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Rounded Rectangle 34"/>
          <p:cNvSpPr/>
          <p:nvPr/>
        </p:nvSpPr>
        <p:spPr>
          <a:xfrm>
            <a:off x="3561120" y="5448960"/>
            <a:ext cx="2402640" cy="4885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000" b="1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Freeform 11"/>
          <p:cNvSpPr/>
          <p:nvPr/>
        </p:nvSpPr>
        <p:spPr>
          <a:xfrm>
            <a:off x="4415040" y="2097720"/>
            <a:ext cx="712800" cy="730440"/>
          </a:xfrm>
          <a:custGeom>
            <a:gdLst>
              <a:gd name="textAreaLeft" fmla="*/ 0 w 712800"/>
              <a:gd name="textAreaRight" fmla="*/ 713160 w 712800"/>
              <a:gd name="textAreaTop" fmla="*/ 0 h 730440"/>
              <a:gd name="textAreaBottom" fmla="*/ 730800 h 730440"/>
            </a:gdLst>
            <a:rect l="textAreaLeft" t="textAreaTop" r="textAreaRight" b="textAreaBottom"/>
            <a:pathLst>
              <a:path w="99" h="102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5"/>
                  <a:pt x="7" y="102"/>
                  <a:pt x="16" y="102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92" y="102"/>
                  <a:pt x="99" y="95"/>
                  <a:pt x="99" y="8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7"/>
                  <a:pt x="92" y="0"/>
                  <a:pt x="83" y="0"/>
                </a:cubicBezTo>
                <a:lnTo>
                  <a:pt x="16" y="0"/>
                </a:lnTo>
                <a:close/>
                <a:moveTo>
                  <a:pt x="72" y="75"/>
                </a:moveTo>
                <a:cubicBezTo>
                  <a:pt x="72" y="77"/>
                  <a:pt x="71" y="79"/>
                  <a:pt x="68" y="79"/>
                </a:cubicBezTo>
                <a:cubicBezTo>
                  <a:pt x="64" y="79"/>
                  <a:pt x="64" y="79"/>
                  <a:pt x="64" y="79"/>
                </a:cubicBezTo>
                <a:cubicBezTo>
                  <a:pt x="62" y="79"/>
                  <a:pt x="60" y="77"/>
                  <a:pt x="60" y="75"/>
                </a:cubicBezTo>
                <a:cubicBezTo>
                  <a:pt x="60" y="56"/>
                  <a:pt x="60" y="56"/>
                  <a:pt x="60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7"/>
                  <a:pt x="37" y="79"/>
                  <a:pt x="35" y="79"/>
                </a:cubicBezTo>
                <a:cubicBezTo>
                  <a:pt x="31" y="79"/>
                  <a:pt x="31" y="79"/>
                  <a:pt x="31" y="79"/>
                </a:cubicBezTo>
                <a:cubicBezTo>
                  <a:pt x="29" y="79"/>
                  <a:pt x="27" y="77"/>
                  <a:pt x="27" y="75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25"/>
                  <a:pt x="29" y="23"/>
                  <a:pt x="31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7" y="23"/>
                  <a:pt x="39" y="25"/>
                  <a:pt x="39" y="27"/>
                </a:cubicBezTo>
                <a:cubicBezTo>
                  <a:pt x="39" y="45"/>
                  <a:pt x="39" y="45"/>
                  <a:pt x="39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27"/>
                  <a:pt x="60" y="27"/>
                  <a:pt x="60" y="27"/>
                </a:cubicBezTo>
                <a:cubicBezTo>
                  <a:pt x="60" y="25"/>
                  <a:pt x="62" y="23"/>
                  <a:pt x="64" y="23"/>
                </a:cubicBezTo>
                <a:cubicBezTo>
                  <a:pt x="68" y="23"/>
                  <a:pt x="68" y="23"/>
                  <a:pt x="68" y="23"/>
                </a:cubicBezTo>
                <a:cubicBezTo>
                  <a:pt x="71" y="23"/>
                  <a:pt x="72" y="25"/>
                  <a:pt x="72" y="27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72" y="75"/>
                </a:moveTo>
                <a:cubicBezTo>
                  <a:pt x="72" y="75"/>
                  <a:pt x="72" y="75"/>
                  <a:pt x="72" y="75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5" name="Oval 47"/>
          <p:cNvSpPr/>
          <p:nvPr/>
        </p:nvSpPr>
        <p:spPr>
          <a:xfrm>
            <a:off x="6716160" y="1791720"/>
            <a:ext cx="1425240" cy="1384560"/>
          </a:xfrm>
          <a:prstGeom prst="ellipse">
            <a:avLst/>
          </a:prstGeom>
          <a:solidFill>
            <a:srgbClr val="167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374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Rounded Rectangle 48"/>
          <p:cNvSpPr/>
          <p:nvPr/>
        </p:nvSpPr>
        <p:spPr>
          <a:xfrm>
            <a:off x="6227280" y="5447520"/>
            <a:ext cx="2402640" cy="489960"/>
          </a:xfrm>
          <a:prstGeom prst="roundRect">
            <a:avLst>
              <a:gd name="adj" fmla="val 16667"/>
            </a:avLst>
          </a:prstGeom>
          <a:solidFill>
            <a:srgbClr val="167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000" b="1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Freeform 15"/>
          <p:cNvSpPr/>
          <p:nvPr/>
        </p:nvSpPr>
        <p:spPr>
          <a:xfrm>
            <a:off x="7080840" y="2091240"/>
            <a:ext cx="713160" cy="709560"/>
          </a:xfrm>
          <a:custGeom>
            <a:gdLst>
              <a:gd name="textAreaLeft" fmla="*/ 0 w 713160"/>
              <a:gd name="textAreaRight" fmla="*/ 713520 w 713160"/>
              <a:gd name="textAreaTop" fmla="*/ 0 h 709560"/>
              <a:gd name="textAreaBottom" fmla="*/ 709920 h 709560"/>
            </a:gdLst>
            <a:rect l="textAreaLeft" t="textAreaTop" r="textAreaRight" b="textAreaBottom"/>
            <a:pathLst>
              <a:path w="166" h="165">
                <a:moveTo>
                  <a:pt x="165" y="147"/>
                </a:moveTo>
                <a:cubicBezTo>
                  <a:pt x="165" y="14"/>
                  <a:pt x="165" y="14"/>
                  <a:pt x="165" y="14"/>
                </a:cubicBezTo>
                <a:cubicBezTo>
                  <a:pt x="165" y="7"/>
                  <a:pt x="165" y="0"/>
                  <a:pt x="14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7" y="0"/>
                  <a:pt x="0" y="0"/>
                  <a:pt x="0" y="1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64"/>
                  <a:pt x="1" y="165"/>
                  <a:pt x="16" y="165"/>
                </a:cubicBezTo>
                <a:cubicBezTo>
                  <a:pt x="149" y="165"/>
                  <a:pt x="149" y="165"/>
                  <a:pt x="149" y="165"/>
                </a:cubicBezTo>
                <a:cubicBezTo>
                  <a:pt x="166" y="165"/>
                  <a:pt x="165" y="163"/>
                  <a:pt x="165" y="147"/>
                </a:cubicBezTo>
                <a:close/>
                <a:moveTo>
                  <a:pt x="38" y="22"/>
                </a:moveTo>
                <a:cubicBezTo>
                  <a:pt x="46" y="16"/>
                  <a:pt x="46" y="16"/>
                  <a:pt x="46" y="16"/>
                </a:cubicBezTo>
                <a:cubicBezTo>
                  <a:pt x="47" y="15"/>
                  <a:pt x="49" y="14"/>
                  <a:pt x="51" y="15"/>
                </a:cubicBezTo>
                <a:cubicBezTo>
                  <a:pt x="52" y="15"/>
                  <a:pt x="54" y="16"/>
                  <a:pt x="55" y="17"/>
                </a:cubicBezTo>
                <a:cubicBezTo>
                  <a:pt x="57" y="20"/>
                  <a:pt x="57" y="20"/>
                  <a:pt x="57" y="20"/>
                </a:cubicBezTo>
                <a:cubicBezTo>
                  <a:pt x="39" y="34"/>
                  <a:pt x="39" y="34"/>
                  <a:pt x="39" y="34"/>
                </a:cubicBezTo>
                <a:cubicBezTo>
                  <a:pt x="36" y="31"/>
                  <a:pt x="36" y="31"/>
                  <a:pt x="36" y="31"/>
                </a:cubicBezTo>
                <a:cubicBezTo>
                  <a:pt x="34" y="28"/>
                  <a:pt x="35" y="24"/>
                  <a:pt x="38" y="22"/>
                </a:cubicBezTo>
                <a:close/>
                <a:moveTo>
                  <a:pt x="120" y="150"/>
                </a:moveTo>
                <a:cubicBezTo>
                  <a:pt x="120" y="152"/>
                  <a:pt x="118" y="153"/>
                  <a:pt x="116" y="153"/>
                </a:cubicBezTo>
                <a:cubicBezTo>
                  <a:pt x="37" y="153"/>
                  <a:pt x="37" y="153"/>
                  <a:pt x="37" y="153"/>
                </a:cubicBezTo>
                <a:cubicBezTo>
                  <a:pt x="35" y="153"/>
                  <a:pt x="34" y="152"/>
                  <a:pt x="34" y="150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6"/>
                  <a:pt x="35" y="135"/>
                  <a:pt x="37" y="135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3" y="135"/>
                  <a:pt x="44" y="133"/>
                  <a:pt x="43" y="132"/>
                </a:cubicBezTo>
                <a:cubicBezTo>
                  <a:pt x="31" y="113"/>
                  <a:pt x="41" y="80"/>
                  <a:pt x="61" y="73"/>
                </a:cubicBezTo>
                <a:cubicBezTo>
                  <a:pt x="63" y="72"/>
                  <a:pt x="64" y="70"/>
                  <a:pt x="63" y="68"/>
                </a:cubicBezTo>
                <a:cubicBezTo>
                  <a:pt x="57" y="59"/>
                  <a:pt x="51" y="50"/>
                  <a:pt x="45" y="41"/>
                </a:cubicBezTo>
                <a:cubicBezTo>
                  <a:pt x="63" y="27"/>
                  <a:pt x="63" y="27"/>
                  <a:pt x="63" y="27"/>
                </a:cubicBezTo>
                <a:cubicBezTo>
                  <a:pt x="77" y="47"/>
                  <a:pt x="102" y="78"/>
                  <a:pt x="104" y="82"/>
                </a:cubicBezTo>
                <a:cubicBezTo>
                  <a:pt x="98" y="86"/>
                  <a:pt x="98" y="86"/>
                  <a:pt x="98" y="86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4" y="93"/>
                  <a:pt x="104" y="94"/>
                  <a:pt x="104" y="95"/>
                </a:cubicBezTo>
                <a:cubicBezTo>
                  <a:pt x="104" y="96"/>
                  <a:pt x="103" y="97"/>
                  <a:pt x="102" y="98"/>
                </a:cubicBezTo>
                <a:cubicBezTo>
                  <a:pt x="101" y="99"/>
                  <a:pt x="101" y="99"/>
                  <a:pt x="101" y="99"/>
                </a:cubicBezTo>
                <a:cubicBezTo>
                  <a:pt x="99" y="101"/>
                  <a:pt x="96" y="100"/>
                  <a:pt x="95" y="99"/>
                </a:cubicBezTo>
                <a:cubicBezTo>
                  <a:pt x="90" y="92"/>
                  <a:pt x="90" y="92"/>
                  <a:pt x="90" y="92"/>
                </a:cubicBezTo>
                <a:cubicBezTo>
                  <a:pt x="83" y="97"/>
                  <a:pt x="83" y="97"/>
                  <a:pt x="83" y="97"/>
                </a:cubicBezTo>
                <a:cubicBezTo>
                  <a:pt x="81" y="94"/>
                  <a:pt x="77" y="89"/>
                  <a:pt x="74" y="84"/>
                </a:cubicBezTo>
                <a:cubicBezTo>
                  <a:pt x="72" y="83"/>
                  <a:pt x="70" y="82"/>
                  <a:pt x="68" y="83"/>
                </a:cubicBezTo>
                <a:cubicBezTo>
                  <a:pt x="56" y="88"/>
                  <a:pt x="48" y="100"/>
                  <a:pt x="48" y="111"/>
                </a:cubicBezTo>
                <a:cubicBezTo>
                  <a:pt x="49" y="139"/>
                  <a:pt x="83" y="135"/>
                  <a:pt x="116" y="134"/>
                </a:cubicBezTo>
                <a:cubicBezTo>
                  <a:pt x="118" y="134"/>
                  <a:pt x="120" y="136"/>
                  <a:pt x="120" y="138"/>
                </a:cubicBezTo>
                <a:lnTo>
                  <a:pt x="120" y="150"/>
                </a:lnTo>
                <a:close/>
                <a:moveTo>
                  <a:pt x="113" y="115"/>
                </a:moveTo>
                <a:cubicBezTo>
                  <a:pt x="102" y="122"/>
                  <a:pt x="92" y="125"/>
                  <a:pt x="90" y="122"/>
                </a:cubicBezTo>
                <a:cubicBezTo>
                  <a:pt x="88" y="120"/>
                  <a:pt x="95" y="111"/>
                  <a:pt x="105" y="104"/>
                </a:cubicBezTo>
                <a:cubicBezTo>
                  <a:pt x="116" y="97"/>
                  <a:pt x="126" y="93"/>
                  <a:pt x="128" y="96"/>
                </a:cubicBezTo>
                <a:cubicBezTo>
                  <a:pt x="130" y="99"/>
                  <a:pt x="123" y="107"/>
                  <a:pt x="113" y="115"/>
                </a:cubicBezTo>
                <a:close/>
                <a:moveTo>
                  <a:pt x="113" y="115"/>
                </a:moveTo>
                <a:cubicBezTo>
                  <a:pt x="113" y="115"/>
                  <a:pt x="113" y="115"/>
                  <a:pt x="113" y="115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tIns="60840" rIns="122040" bIns="60840"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24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8" name="Oval 58"/>
          <p:cNvSpPr/>
          <p:nvPr/>
        </p:nvSpPr>
        <p:spPr>
          <a:xfrm>
            <a:off x="9408960" y="1791720"/>
            <a:ext cx="1425240" cy="1384560"/>
          </a:xfrm>
          <a:prstGeom prst="ellipse">
            <a:avLst/>
          </a:prstGeom>
          <a:solidFill>
            <a:srgbClr val="1958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374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Rounded Rectangle 59"/>
          <p:cNvSpPr/>
          <p:nvPr/>
        </p:nvSpPr>
        <p:spPr>
          <a:xfrm>
            <a:off x="8920440" y="5447520"/>
            <a:ext cx="2402640" cy="489960"/>
          </a:xfrm>
          <a:prstGeom prst="roundRect">
            <a:avLst>
              <a:gd name="adj" fmla="val 16667"/>
            </a:avLst>
          </a:prstGeom>
          <a:solidFill>
            <a:srgbClr val="1958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2000" b="1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120" name="Group 67"/>
          <p:cNvGrpSpPr/>
          <p:nvPr/>
        </p:nvGrpSpPr>
        <p:grpSpPr>
          <a:xfrm>
            <a:off x="9745200" y="2106000"/>
            <a:ext cx="767880" cy="772200"/>
            <a:chOff x="9745200" y="2106000"/>
            <a:chExt cx="767880" cy="772200"/>
          </a:xfrm>
        </p:grpSpPr>
        <p:sp>
          <p:nvSpPr>
            <p:cNvPr id="121" name="Freeform 19"/>
            <p:cNvSpPr/>
            <p:nvPr/>
          </p:nvSpPr>
          <p:spPr>
            <a:xfrm>
              <a:off x="9745200" y="2106000"/>
              <a:ext cx="767880" cy="475920"/>
            </a:xfrm>
            <a:custGeom>
              <a:gdLst>
                <a:gd name="textAreaLeft" fmla="*/ 0 w 767880"/>
                <a:gd name="textAreaRight" fmla="*/ 768240 w 767880"/>
                <a:gd name="textAreaTop" fmla="*/ 0 h 475920"/>
                <a:gd name="textAreaBottom" fmla="*/ 476280 h 475920"/>
              </a:gdLst>
              <a:rect l="textAreaLeft" t="textAreaTop" r="textAreaRight" b="textAreaBottom"/>
              <a:pathLst>
                <a:path w="102" h="62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5"/>
                    <a:pt x="40" y="14"/>
                    <a:pt x="42" y="14"/>
                  </a:cubicBezTo>
                  <a:cubicBezTo>
                    <a:pt x="43" y="14"/>
                    <a:pt x="45" y="15"/>
                    <a:pt x="45" y="17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1"/>
                    <a:pt x="57" y="30"/>
                    <a:pt x="59" y="30"/>
                  </a:cubicBezTo>
                  <a:cubicBezTo>
                    <a:pt x="61" y="30"/>
                    <a:pt x="62" y="31"/>
                    <a:pt x="63" y="32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2" y="53"/>
                    <a:pt x="102" y="52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close/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22040" tIns="60840" rIns="122040" bIns="608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4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  <p:sp>
          <p:nvSpPr>
            <p:cNvPr id="122" name="Freeform 20"/>
            <p:cNvSpPr/>
            <p:nvPr/>
          </p:nvSpPr>
          <p:spPr>
            <a:xfrm>
              <a:off x="9751320" y="2408760"/>
              <a:ext cx="755280" cy="469440"/>
            </a:xfrm>
            <a:custGeom>
              <a:gdLst>
                <a:gd name="textAreaLeft" fmla="*/ 0 w 755280"/>
                <a:gd name="textAreaRight" fmla="*/ 755640 w 755280"/>
                <a:gd name="textAreaTop" fmla="*/ 0 h 469440"/>
                <a:gd name="textAreaBottom" fmla="*/ 469800 h 469440"/>
              </a:gdLst>
              <a:rect l="textAreaLeft" t="textAreaTop" r="textAreaRight" b="textAreaBottom"/>
              <a:pathLst>
                <a:path w="100" h="62">
                  <a:moveTo>
                    <a:pt x="63" y="19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48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4" y="53"/>
                    <a:pt x="43" y="52"/>
                    <a:pt x="43" y="5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1"/>
                    <a:pt x="32" y="22"/>
                    <a:pt x="3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" y="45"/>
                    <a:pt x="26" y="62"/>
                    <a:pt x="50" y="62"/>
                  </a:cubicBezTo>
                  <a:cubicBezTo>
                    <a:pt x="75" y="62"/>
                    <a:pt x="95" y="45"/>
                    <a:pt x="100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5" y="22"/>
                    <a:pt x="64" y="21"/>
                    <a:pt x="63" y="19"/>
                  </a:cubicBezTo>
                  <a:close/>
                  <a:moveTo>
                    <a:pt x="63" y="19"/>
                  </a:moveTo>
                  <a:cubicBezTo>
                    <a:pt x="63" y="19"/>
                    <a:pt x="63" y="19"/>
                    <a:pt x="63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22040" tIns="60840" rIns="122040" bIns="608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400" b="0" strike="noStrike" spc="-1">
                <a:solidFill>
                  <a:schemeClr val="dk1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23" name="矩形 73"/>
          <p:cNvSpPr/>
          <p:nvPr/>
        </p:nvSpPr>
        <p:spPr>
          <a:xfrm>
            <a:off x="0" y="246600"/>
            <a:ext cx="551160" cy="679320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矩形 74"/>
          <p:cNvSpPr/>
          <p:nvPr/>
        </p:nvSpPr>
        <p:spPr>
          <a:xfrm>
            <a:off x="646920" y="246600"/>
            <a:ext cx="216360" cy="679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矩形 75"/>
          <p:cNvSpPr/>
          <p:nvPr/>
        </p:nvSpPr>
        <p:spPr>
          <a:xfrm>
            <a:off x="0" y="6313680"/>
            <a:ext cx="12191760" cy="559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3561840" y="5448240"/>
            <a:ext cx="2354400" cy="48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麻醉辅助药物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6237000" y="5035680"/>
            <a:ext cx="2410200" cy="90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title"/>
          <p:cNvSpPr/>
          <p:nvPr/>
        </p:nvSpPr>
        <p:spPr>
          <a:xfrm>
            <a:off x="894600" y="5447520"/>
            <a:ext cx="2372040" cy="5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吸入麻醉药物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8941320" y="5041800"/>
            <a:ext cx="2400480" cy="89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静脉麻醉药物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6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https://d.book118.com/835242000223011124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防溺水安全教育 课件</vt:lpstr>
      <vt:lpstr>目录</vt:lpstr>
      <vt:lpstr>第1章 麻醉药物的分类和作用机制</vt:lpstr>
      <vt:lpstr>PowerPoint Presentation</vt:lpstr>
      <vt:lpstr>全身麻醉药物的作用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2024-09-28T23:28:18.329</cp:lastPrinted>
  <dcterms:created xsi:type="dcterms:W3CDTF">2024-09-28T15:28:18Z</dcterms:created>
  <dcterms:modified xsi:type="dcterms:W3CDTF">2024-09-28T15:28:21Z</dcterms:modified>
</cp:coreProperties>
</file>