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F90E57B-9C9B-43C7-AAC4-13471BEEEE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37B435-95DC-4DCF-820B-C0B71B1573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9FAD309-35C2-42B2-AAFE-3161CBD27E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635E400-F8A4-4323-8595-4D7E6F99E1B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D12BA7E-4CD7-42DB-ACD1-7F27F24A51F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ABABAEC-4ADA-4531-BD45-8D0322D7CE9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1DA0BCB-75C3-40EA-9D9A-C18EEF3FDD6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C6EEE90-431F-4848-B087-74D4C65238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7A1A626-32BA-4B94-9081-17C62E60F3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0E809C0-DB49-498F-842A-2A8656436C9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C8A7A6D-711C-42CA-AAD1-7D7738FFC8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35320304340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9475" y="1934330"/>
            <a:ext cx="594360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《电磁学基本理论》ppt课件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878292"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静电学基础</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电流与磁场</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电磁感应</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麦克斯韦方程组</a:t>
            </a:r>
          </a:p>
          <a:p>
            <a:pPr marL="203200" lvl="0" indent="-203200">
              <a:lnSpc>
                <a:spcPct val="140000"/>
              </a:lnSpc>
              <a:spcBef>
                <a:spcPts val="375"/>
              </a:spcBef>
              <a:buFont typeface="Arial"/>
              <a:buChar char="•"/>
            </a:pPr>
            <a:r>
              <a:rPr lang="en-US" sz="2400">
                <a:solidFill>
                  <a:schemeClr val="dk2">
                    <a:alpha val="100000"/>
                  </a:schemeClr>
                </a:solidFill>
                <a:latin typeface="Microsoft Yahei"/>
                <a:ea typeface="Microsoft Yahei"/>
                <a:cs typeface="Microsoft Yahei"/>
              </a:rPr>
              <a:t>电磁波的应用</a:t>
            </a:r>
          </a:p>
        </p:txBody>
      </p:sp>
      <p:sp>
        <p:nvSpPr>
          <p:cNvPr id="4" name="TextBox 4"/>
          <p:cNvSpPr txBox="1"/>
          <p:nvPr/>
        </p:nvSpPr>
        <p:spPr>
          <a:xfrm>
            <a:off x="2297146" y="2519470"/>
            <a:ext cx="2792730" cy="13011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7200"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2635283" y="3598652"/>
            <a:ext cx="2116455"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rgbClr val="000000">
                    <a:alpha val="100000"/>
                  </a:srgbClr>
                </a:solidFill>
                <a:latin typeface="Microsoft Yahei"/>
                <a:ea typeface="Microsoft Yahei"/>
                <a:cs typeface="Microsoft Yahei"/>
              </a:rPr>
              <a:t>CONTENTS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01</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435703" y="1925288"/>
            <a:ext cx="3294412" cy="3432906"/>
            <a:chOff x="1435703" y="1925288"/>
            <a:chExt cx="3294412" cy="3432906"/>
          </a:xfrm>
        </p:grpSpPr>
        <p:sp>
          <p:nvSpPr>
            <p:cNvPr id="3" name="AutoShape 3"/>
            <p:cNvSpPr/>
            <p:nvPr/>
          </p:nvSpPr>
          <p:spPr>
            <a:xfrm>
              <a:off x="1435703" y="1925288"/>
              <a:ext cx="3294412" cy="3294412"/>
            </a:xfrm>
            <a:prstGeom prst="blockArc">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00000">
              <a:off x="1435703" y="2063782"/>
              <a:ext cx="3294412" cy="3294412"/>
            </a:xfrm>
            <a:prstGeom prst="blockArc">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5" name="Freeform 5"/>
          <p:cNvSpPr/>
          <p:nvPr/>
        </p:nvSpPr>
        <p:spPr>
          <a:xfrm>
            <a:off x="2699099" y="3358880"/>
            <a:ext cx="767367" cy="703933"/>
          </a:xfrm>
          <a:custGeom>
            <a:rect l="l" t="t" r="r" b="b"/>
            <a:pathLst>
              <a:path w="986"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电磁学的重要性</a:t>
              </a:r>
            </a:p>
          </p:txBody>
        </p:sp>
      </p:grpSp>
      <p:grpSp>
        <p:nvGrpSpPr>
          <p:cNvPr id="28" name="Group 28"/>
          <p:cNvGrpSpPr/>
          <p:nvPr/>
        </p:nvGrpSpPr>
        <p:grpSpPr>
          <a:xfrm>
            <a:off x="5784437" y="1687163"/>
            <a:ext cx="4496144" cy="565817"/>
            <a:chOff x="5784437" y="1687163"/>
            <a:chExt cx="4496144" cy="565817"/>
          </a:xfrm>
        </p:grpSpPr>
        <p:sp>
          <p:nvSpPr>
            <p:cNvPr id="29" name="AutoShape 29"/>
            <p:cNvSpPr/>
            <p:nvPr/>
          </p:nvSpPr>
          <p:spPr>
            <a:xfrm>
              <a:off x="5784437" y="1687163"/>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0" name="TextBox 30"/>
          <p:cNvSpPr txBox="1"/>
          <p:nvPr/>
        </p:nvSpPr>
        <p:spPr>
          <a:xfrm>
            <a:off x="5927774" y="1687163"/>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01</a:t>
            </a:r>
          </a:p>
        </p:txBody>
      </p:sp>
      <p:grpSp>
        <p:nvGrpSpPr>
          <p:cNvPr id="31" name="Group 31"/>
          <p:cNvGrpSpPr/>
          <p:nvPr/>
        </p:nvGrpSpPr>
        <p:grpSpPr>
          <a:xfrm>
            <a:off x="5784437" y="2262505"/>
            <a:ext cx="4496144" cy="820535"/>
            <a:chOff x="5784437" y="2262505"/>
            <a:chExt cx="4496144" cy="820535"/>
          </a:xfrm>
        </p:grpSpPr>
        <p:sp>
          <p:nvSpPr>
            <p:cNvPr id="32" name="TextBox 32"/>
            <p:cNvSpPr txBox="1"/>
            <p:nvPr/>
          </p:nvSpPr>
          <p:spPr>
            <a:xfrm>
              <a:off x="5784437" y="2262505"/>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电磁学是物理学的重要分支，对现代科技的发展和应用具有重要意义。</a:t>
              </a:r>
            </a:p>
          </p:txBody>
        </p:sp>
      </p:grpSp>
      <p:grpSp>
        <p:nvGrpSpPr>
          <p:cNvPr id="33" name="Group 33"/>
          <p:cNvGrpSpPr/>
          <p:nvPr/>
        </p:nvGrpSpPr>
        <p:grpSpPr>
          <a:xfrm>
            <a:off x="5784437" y="3120755"/>
            <a:ext cx="4496144" cy="565817"/>
            <a:chOff x="5784437" y="3120755"/>
            <a:chExt cx="4496144" cy="565817"/>
          </a:xfrm>
        </p:grpSpPr>
        <p:sp>
          <p:nvSpPr>
            <p:cNvPr id="34" name="AutoShape 34"/>
            <p:cNvSpPr/>
            <p:nvPr/>
          </p:nvSpPr>
          <p:spPr>
            <a:xfrm>
              <a:off x="5784437" y="3120755"/>
              <a:ext cx="4496144" cy="565817"/>
            </a:xfrm>
            <a:prstGeom prst="rect">
              <a:avLst/>
            </a:pr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5" name="TextBox 35"/>
          <p:cNvSpPr txBox="1"/>
          <p:nvPr/>
        </p:nvSpPr>
        <p:spPr>
          <a:xfrm>
            <a:off x="5927774" y="3120755"/>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02</a:t>
            </a:r>
          </a:p>
        </p:txBody>
      </p:sp>
      <p:grpSp>
        <p:nvGrpSpPr>
          <p:cNvPr id="36" name="Group 36"/>
          <p:cNvGrpSpPr/>
          <p:nvPr/>
        </p:nvGrpSpPr>
        <p:grpSpPr>
          <a:xfrm>
            <a:off x="5784437" y="3715147"/>
            <a:ext cx="4496144" cy="820535"/>
            <a:chOff x="5784437" y="3715147"/>
            <a:chExt cx="4496144" cy="820535"/>
          </a:xfrm>
        </p:grpSpPr>
        <p:sp>
          <p:nvSpPr>
            <p:cNvPr id="37" name="TextBox 37"/>
            <p:cNvSpPr txBox="1"/>
            <p:nvPr/>
          </p:nvSpPr>
          <p:spPr>
            <a:xfrm>
              <a:off x="5784437" y="3715147"/>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电磁学理论在通信、能源、材料科学、航空航天等领域有着广泛的应用。</a:t>
              </a:r>
            </a:p>
          </p:txBody>
        </p:sp>
      </p:grpSp>
      <p:grpSp>
        <p:nvGrpSpPr>
          <p:cNvPr id="38" name="Group 38"/>
          <p:cNvGrpSpPr/>
          <p:nvPr/>
        </p:nvGrpSpPr>
        <p:grpSpPr>
          <a:xfrm>
            <a:off x="5784437" y="4609991"/>
            <a:ext cx="4496144" cy="565817"/>
            <a:chOff x="5784437" y="4609991"/>
            <a:chExt cx="4496144" cy="565817"/>
          </a:xfrm>
        </p:grpSpPr>
        <p:sp>
          <p:nvSpPr>
            <p:cNvPr id="39" name="AutoShape 39"/>
            <p:cNvSpPr/>
            <p:nvPr/>
          </p:nvSpPr>
          <p:spPr>
            <a:xfrm>
              <a:off x="5784437" y="4609991"/>
              <a:ext cx="4496144" cy="565817"/>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5784437" y="5204382"/>
            <a:ext cx="4496144" cy="820535"/>
            <a:chOff x="5784437" y="5204382"/>
            <a:chExt cx="4496144" cy="820535"/>
          </a:xfrm>
        </p:grpSpPr>
        <p:sp>
          <p:nvSpPr>
            <p:cNvPr id="41" name="TextBox 41"/>
            <p:cNvSpPr txBox="1"/>
            <p:nvPr/>
          </p:nvSpPr>
          <p:spPr>
            <a:xfrm>
              <a:off x="5784437" y="5204382"/>
              <a:ext cx="4496144" cy="82053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500">
                  <a:solidFill>
                    <a:schemeClr val="dk1">
                      <a:alpha val="100000"/>
                    </a:schemeClr>
                  </a:solidFill>
                  <a:latin typeface="Microsoft Yahei"/>
                  <a:ea typeface="Microsoft Yahei"/>
                  <a:cs typeface="Microsoft Yahei"/>
                </a:rPr>
                <a:t>电磁学的发展推动了现代科技的不断进步，为人类社会的进步和发展做出了重要贡献。</a:t>
              </a:r>
            </a:p>
          </p:txBody>
        </p:sp>
      </p:grpSp>
      <p:sp>
        <p:nvSpPr>
          <p:cNvPr id="42" name="TextBox 42"/>
          <p:cNvSpPr txBox="1"/>
          <p:nvPr/>
        </p:nvSpPr>
        <p:spPr>
          <a:xfrm>
            <a:off x="5945582" y="4609991"/>
            <a:ext cx="4173855" cy="56119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02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电磁学的发展历程</a:t>
              </a:r>
            </a:p>
          </p:txBody>
        </p:sp>
      </p:grpSp>
      <p:sp>
        <p:nvSpPr>
          <p:cNvPr id="24" name="Freeform 24"/>
          <p:cNvSpPr/>
          <p:nvPr/>
        </p:nvSpPr>
        <p:spPr>
          <a:xfrm>
            <a:off x="2215756" y="2976816"/>
            <a:ext cx="2043577" cy="266384"/>
          </a:xfrm>
          <a:custGeom>
            <a:rect l="l" t="t"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15756" y="4343931"/>
            <a:ext cx="2043577" cy="268329"/>
          </a:xfrm>
          <a:custGeom>
            <a:rect l="l" t="t"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6" name="Group 26"/>
          <p:cNvGrpSpPr/>
          <p:nvPr/>
        </p:nvGrpSpPr>
        <p:grpSpPr>
          <a:xfrm>
            <a:off x="2215756" y="1566343"/>
            <a:ext cx="2043574" cy="4455417"/>
            <a:chOff x="2215756" y="1566343"/>
            <a:chExt cx="2043574" cy="4455417"/>
          </a:xfrm>
        </p:grpSpPr>
        <p:sp>
          <p:nvSpPr>
            <p:cNvPr id="27" name="Freeform 27"/>
            <p:cNvSpPr/>
            <p:nvPr/>
          </p:nvSpPr>
          <p:spPr>
            <a:xfrm>
              <a:off x="2215756" y="1789944"/>
              <a:ext cx="178886" cy="1425253"/>
            </a:xfrm>
            <a:custGeom>
              <a:rect l="l" t="t"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346029" y="1566343"/>
              <a:ext cx="1913301" cy="272217"/>
            </a:xfrm>
            <a:custGeom>
              <a:rect l="l" t="t"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15756" y="4372893"/>
              <a:ext cx="178886" cy="1425253"/>
            </a:xfrm>
            <a:custGeom>
              <a:rect l="l" t="t"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2346029" y="5747599"/>
              <a:ext cx="1913301" cy="274161"/>
            </a:xfrm>
            <a:custGeom>
              <a:rect l="l" t="t"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 name="Group 31"/>
          <p:cNvGrpSpPr/>
          <p:nvPr/>
        </p:nvGrpSpPr>
        <p:grpSpPr>
          <a:xfrm>
            <a:off x="1171292" y="2749588"/>
            <a:ext cx="2088928" cy="2088928"/>
            <a:chOff x="1171292" y="2749588"/>
            <a:chExt cx="2088928" cy="2088928"/>
          </a:xfrm>
        </p:grpSpPr>
        <p:sp>
          <p:nvSpPr>
            <p:cNvPr id="32" name="AutoShape 32"/>
            <p:cNvSpPr/>
            <p:nvPr/>
          </p:nvSpPr>
          <p:spPr>
            <a:xfrm>
              <a:off x="1171292" y="2749588"/>
              <a:ext cx="2088928" cy="2088928"/>
            </a:xfrm>
            <a:prstGeom prst="ellipse">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 name="Group 33"/>
          <p:cNvGrpSpPr/>
          <p:nvPr/>
        </p:nvGrpSpPr>
        <p:grpSpPr>
          <a:xfrm>
            <a:off x="1797656" y="3303419"/>
            <a:ext cx="931450" cy="924116"/>
            <a:chOff x="1797656" y="3303419"/>
            <a:chExt cx="931450" cy="924116"/>
          </a:xfrm>
        </p:grpSpPr>
        <p:sp>
          <p:nvSpPr>
            <p:cNvPr id="34" name="Freeform 34"/>
            <p:cNvSpPr/>
            <p:nvPr/>
          </p:nvSpPr>
          <p:spPr>
            <a:xfrm>
              <a:off x="1978060" y="3564785"/>
              <a:ext cx="482346" cy="478631"/>
            </a:xfrm>
            <a:custGeom>
              <a:rect l="l" t="t"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2147414" y="3730520"/>
              <a:ext cx="154591" cy="147257"/>
            </a:xfrm>
            <a:custGeom>
              <a:rect l="l" t="t"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1797656" y="3380762"/>
              <a:ext cx="854202" cy="846773"/>
            </a:xfrm>
            <a:custGeom>
              <a:rect l="l" t="t"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224757" y="3303419"/>
              <a:ext cx="504349" cy="497015"/>
            </a:xfrm>
            <a:custGeom>
              <a:rect l="l" t="t"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 name="AutoShape 38"/>
          <p:cNvSpPr/>
          <p:nvPr/>
        </p:nvSpPr>
        <p:spPr>
          <a:xfrm>
            <a:off x="4435504" y="1548259"/>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435504" y="1110481"/>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4594260" y="1108803"/>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01</a:t>
            </a:r>
          </a:p>
        </p:txBody>
      </p:sp>
      <p:sp>
        <p:nvSpPr>
          <p:cNvPr id="41" name="TextBox 41"/>
          <p:cNvSpPr txBox="1"/>
          <p:nvPr/>
        </p:nvSpPr>
        <p:spPr>
          <a:xfrm>
            <a:off x="4594260" y="1548259"/>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电磁学的起源可以追溯到古希腊时期，当时人们开始研究静电和静磁现象。</a:t>
            </a:r>
          </a:p>
        </p:txBody>
      </p:sp>
      <p:sp>
        <p:nvSpPr>
          <p:cNvPr id="42" name="AutoShape 42"/>
          <p:cNvSpPr/>
          <p:nvPr/>
        </p:nvSpPr>
        <p:spPr>
          <a:xfrm>
            <a:off x="4435504" y="2916347"/>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4435504" y="2478570"/>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4594260" y="2476892"/>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02</a:t>
            </a:r>
          </a:p>
        </p:txBody>
      </p:sp>
      <p:sp>
        <p:nvSpPr>
          <p:cNvPr id="45" name="TextBox 45"/>
          <p:cNvSpPr txBox="1"/>
          <p:nvPr/>
        </p:nvSpPr>
        <p:spPr>
          <a:xfrm>
            <a:off x="4594260" y="2916347"/>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17世纪，科学家们开始研究电流的磁效应和变化的磁场产生电效应的现象，为电磁学的形成奠定了基础。</a:t>
            </a:r>
          </a:p>
        </p:txBody>
      </p:sp>
      <p:sp>
        <p:nvSpPr>
          <p:cNvPr id="46" name="AutoShape 46"/>
          <p:cNvSpPr/>
          <p:nvPr/>
        </p:nvSpPr>
        <p:spPr>
          <a:xfrm>
            <a:off x="4435504" y="4284435"/>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4435504" y="3846658"/>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TextBox 48"/>
          <p:cNvSpPr txBox="1"/>
          <p:nvPr/>
        </p:nvSpPr>
        <p:spPr>
          <a:xfrm>
            <a:off x="4594260" y="3844980"/>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03</a:t>
            </a:r>
          </a:p>
        </p:txBody>
      </p:sp>
      <p:sp>
        <p:nvSpPr>
          <p:cNvPr id="49" name="TextBox 49"/>
          <p:cNvSpPr txBox="1"/>
          <p:nvPr/>
        </p:nvSpPr>
        <p:spPr>
          <a:xfrm>
            <a:off x="4594260" y="4284435"/>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19世纪，麦克斯韦总结了前人的研究成果，提出了著名的麦克斯韦方程组，成为电磁学理论的基础。</a:t>
            </a:r>
          </a:p>
        </p:txBody>
      </p:sp>
      <p:sp>
        <p:nvSpPr>
          <p:cNvPr id="50" name="AutoShape 50"/>
          <p:cNvSpPr/>
          <p:nvPr/>
        </p:nvSpPr>
        <p:spPr>
          <a:xfrm>
            <a:off x="4435504" y="5652523"/>
            <a:ext cx="6293068" cy="826777"/>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4435504" y="5214746"/>
            <a:ext cx="6293068" cy="488655"/>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TextBox 52"/>
          <p:cNvSpPr txBox="1"/>
          <p:nvPr/>
        </p:nvSpPr>
        <p:spPr>
          <a:xfrm>
            <a:off x="4594260" y="5213068"/>
            <a:ext cx="5820489"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3">
                    <a:alpha val="100000"/>
                  </a:schemeClr>
                </a:solidFill>
                <a:latin typeface="Microsoft Yahei"/>
                <a:ea typeface="Microsoft Yahei"/>
                <a:cs typeface="Microsoft Yahei"/>
              </a:rPr>
              <a:t>04</a:t>
            </a:r>
          </a:p>
        </p:txBody>
      </p:sp>
      <p:sp>
        <p:nvSpPr>
          <p:cNvPr id="53" name="TextBox 53"/>
          <p:cNvSpPr txBox="1"/>
          <p:nvPr/>
        </p:nvSpPr>
        <p:spPr>
          <a:xfrm>
            <a:off x="4594260" y="5652523"/>
            <a:ext cx="5909681"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20世纪以来，随着量子力学和相对论的发展，电磁学理论得到了进一步的发展和完善。</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02</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静电学基础</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描述电场的基本概念和电场强度的定义。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电场是由电荷产生的，对放入其中的电荷有力的作用。电场强度是描述电场对电荷作用力大小的物理量，其大小等于单位电荷在该点所受的力。</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电场与电场强度</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阐述高斯定理的内容及其在静电学中的应用。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高斯定理表述了通过任意闭合曲面的电场强度通量等于该闭合曲面内所包围的电荷量。这个定理在计算电场分布、电场强度和电势等问题中有着广泛的应用。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688" r="1268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高斯定理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介绍电势和电场线的概念及其相互关系。</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电势是描述电场中某点电荷所具有的势能大小的物理量，其大小与电场强度和位置有关。电场线则是用来形象地描述电场分布的假想曲线，其疏密程度表示电场强度的大小，沿电场线方向电势降低。</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电势与电场线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365248" y="1093216"/>
            <a:ext cx="7405389" cy="1138956"/>
            <a:chOff x="1365248" y="1093216"/>
            <a:chExt cx="7405389" cy="1138956"/>
          </a:xfrm>
        </p:grpSpPr>
        <p:sp>
          <p:nvSpPr>
            <p:cNvPr id="3" name="TextBox 3"/>
            <p:cNvSpPr txBox="1"/>
            <p:nvPr/>
          </p:nvSpPr>
          <p:spPr>
            <a:xfrm>
              <a:off x="1365248" y="1093216"/>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400" b="1">
                  <a:solidFill>
                    <a:schemeClr val="accent1">
                      <a:alpha val="100000"/>
                    </a:schemeClr>
                  </a:solidFill>
                  <a:latin typeface="Microsoft Yahei"/>
                  <a:ea typeface="Microsoft Yahei"/>
                  <a:cs typeface="Microsoft Yahei"/>
                </a:rPr>
                <a:t>03</a:t>
              </a:r>
            </a:p>
          </p:txBody>
        </p:sp>
      </p:grpSp>
      <p:sp>
        <p:nvSpPr>
          <p:cNvPr id="4" name="TextBox 4"/>
          <p:cNvSpPr txBox="1"/>
          <p:nvPr/>
        </p:nvSpPr>
        <p:spPr>
          <a:xfrm>
            <a:off x="997301" y="2213122"/>
            <a:ext cx="5863918" cy="21488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5400" b="1">
                <a:solidFill>
                  <a:schemeClr val="dk1">
                    <a:alpha val="100000"/>
                  </a:schemeClr>
                </a:solidFill>
                <a:latin typeface="Microsoft Yahei"/>
                <a:ea typeface="Microsoft Yahei"/>
                <a:cs typeface="Microsoft Yahei"/>
              </a:rPr>
              <a:t>电流与磁场</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1416" b="1141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5462" r="5462"/>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9711" b="971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电流与电流密度</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电流定义</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电流是指单位时间内通过导体横截面的电荷量，用符号I表示，单位为安培（A）。</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电流密度</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电流密度是描述导体中某点电流强度的物理量，表示电流在单位面积内的分布情况，用符号J表示。</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电流的微观表达式</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I=nqSv，其中n为单位体积内的自由电荷数，q为每个自由电荷所带的电荷量，S为导体的横截面积，v为电荷相对于导体的速度。</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磁场是存在于磁体或电流周围的一种特殊物质，能够传递磁力作用的场。</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磁场定义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797" r="1679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磁感应强度</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5161" r="15161"/>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磁感应线</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20288" b="20288"/>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描述磁场强弱的物理量，用符号B表示，单位为特斯拉（T）。</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磁感应线是描述磁场分布的一种方法，通过一系列闭合曲线表示磁力线的方向和强弱。</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磁场与磁感应强度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在磁感应线圈中，磁场强度矢量沿任意闭合回路的线积分等于穿过该回路所围面积的电流代数和。</a:t>
            </a:r>
          </a:p>
        </p:txBody>
      </p:sp>
      <p:pic>
        <p:nvPicPr>
          <p:cNvPr id="5" name="Picture 5"/>
          <p:cNvPicPr>
            <a:picLocks noChangeAspect="1"/>
          </p:cNvPicPr>
          <p:nvPr/>
        </p:nvPicPr>
        <p:blipFill>
          <a:blip r:embed="rId2"/>
          <a:srcRect l="21875" r="21875"/>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16675" r="16675"/>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8887" r="8887"/>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安培环路定律</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适用于计算长直导线、线圈等载流导体的磁场分布，是电磁学中重要的基本定律之一。</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应用场景</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在使用安培环路定律时，应注意电流的流向和环绕方向，以及穿过线圈平面的正负面积。</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注意事项</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安培环路定律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https://d.book118.com/835320304340011103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2024-09-13T13:15:20.528</cp:lastPrinted>
  <dcterms:created xsi:type="dcterms:W3CDTF">2024-09-13T05:15:20Z</dcterms:created>
  <dcterms:modified xsi:type="dcterms:W3CDTF">2024-09-13T05:15:22Z</dcterms:modified>
</cp:coreProperties>
</file>