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52A7A8E6-2B6E-43D1-A67C-639F917BCA3D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雅酷黑 55W" panose="020b0504020202020204" charset="-122"/>
                <a:ea typeface="汉仪雅酷黑 55W" panose="020b0504020202020204" charset="-122"/>
              </a:defRPr>
            </a:lvl1pPr>
          </a:lstStyle>
          <a:p>
            <a:fld id="{B2B905D4-827C-4148-B7A2-BD99F4484BE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雅酷黑 55W" panose="020b0504020202020204" charset="-122"/>
        <a:ea typeface="汉仪雅酷黑 55W" panose="020b0504020202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0642-E7D1-4315-85F6-B2983CF3324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38CEFD-6088-463A-800E-91D6F3954134}" type="slidenum">
              <a:rPr lang="en-GB" smtClean="0">
                <a:solidFill>
                  <a:prstClr val="black"/>
                </a:solidFill>
              </a:rPr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905D4-827C-4148-B7A2-BD99F4484BE6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13DED-B9BE-4704-B498-52F10428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CC106-3FDB-4E2E-9A71-7CE0788EF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8C933-D47B-451A-8ECE-8445F503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711A7-8F97-4867-9F0F-3548702CC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2F267-4607-4B25-B1DC-D6ABC5B0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96669-2BFF-41D3-88B6-4AC8C5BB4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A2D96-6624-4897-BCD8-6AAA0DAC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52031-89F5-4F72-BC46-AC4FE880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4F5B5-9FDD-413E-A0C8-702B6CAF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46979-3AC7-47B0-9652-CE34AA44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4B6B5-B203-4FB9-A805-710F34062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4988197" y="1894784"/>
            <a:ext cx="2218783" cy="2256761"/>
          </a:xfrm>
          <a:prstGeom prst="round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8572997" y="1894784"/>
            <a:ext cx="2218782" cy="2256761"/>
          </a:xfrm>
          <a:prstGeom prst="round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430236" y="1894784"/>
            <a:ext cx="2218783" cy="2256761"/>
          </a:xfrm>
          <a:prstGeom prst="round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543884" y="2960117"/>
            <a:ext cx="2003019" cy="2037304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Picture Placeholder 13"/>
          <p:cNvSpPr>
            <a:spLocks noGrp="1"/>
          </p:cNvSpPr>
          <p:nvPr>
            <p:ph type="pic" sz="quarter" idx="27"/>
          </p:nvPr>
        </p:nvSpPr>
        <p:spPr>
          <a:xfrm>
            <a:off x="5337673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28"/>
          </p:nvPr>
        </p:nvSpPr>
        <p:spPr>
          <a:xfrm>
            <a:off x="9664267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Picture Placeholder 13"/>
          <p:cNvSpPr>
            <a:spLocks noGrp="1"/>
          </p:cNvSpPr>
          <p:nvPr>
            <p:ph type="pic" sz="quarter" idx="29"/>
          </p:nvPr>
        </p:nvSpPr>
        <p:spPr>
          <a:xfrm>
            <a:off x="2914548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3"/>
          <p:cNvSpPr>
            <a:spLocks noGrp="1"/>
          </p:cNvSpPr>
          <p:nvPr>
            <p:ph type="pic" sz="quarter" idx="30"/>
          </p:nvPr>
        </p:nvSpPr>
        <p:spPr>
          <a:xfrm>
            <a:off x="7426719" y="4622809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1011079" y="2358643"/>
            <a:ext cx="1379997" cy="1403618"/>
          </a:xfrm>
          <a:prstGeom prst="roundRect">
            <a:avLst>
              <a:gd name="adj" fmla="val 50000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ceo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323511" y="1894784"/>
            <a:ext cx="5331460" cy="2256761"/>
          </a:xfrm>
          <a:prstGeom prst="roundRect">
            <a:avLst>
              <a:gd name="adj" fmla="val 10236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6"/>
          </p:nvPr>
        </p:nvSpPr>
        <p:spPr>
          <a:xfrm>
            <a:off x="588408" y="1894784"/>
            <a:ext cx="5331460" cy="2256761"/>
          </a:xfrm>
          <a:prstGeom prst="roundRect">
            <a:avLst>
              <a:gd name="adj" fmla="val 7663"/>
            </a:avLst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p14:dur="1500"/>
    </mc:Choice>
    <mc:Fallback>
      <p:transition spd="slow" advClick="0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4528267" y="927101"/>
            <a:ext cx="7661755" cy="5929787"/>
          </a:xfrm>
          <a:custGeom>
            <a:gdLst>
              <a:gd name="connsiteX0" fmla="*/ 3656412 w 7661755"/>
              <a:gd name="connsiteY0" fmla="*/ 0 h 5929787"/>
              <a:gd name="connsiteX1" fmla="*/ 7661755 w 7661755"/>
              <a:gd name="connsiteY1" fmla="*/ 0 h 5929787"/>
              <a:gd name="connsiteX2" fmla="*/ 7661755 w 7661755"/>
              <a:gd name="connsiteY2" fmla="*/ 5929787 h 5929787"/>
              <a:gd name="connsiteX3" fmla="*/ 0 w 7661755"/>
              <a:gd name="connsiteY3" fmla="*/ 5929787 h 59297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61754" h="5929787">
                <a:moveTo>
                  <a:pt x="3656412" y="0"/>
                </a:moveTo>
                <a:lnTo>
                  <a:pt x="7661755" y="0"/>
                </a:lnTo>
                <a:lnTo>
                  <a:pt x="7661755" y="5929787"/>
                </a:lnTo>
                <a:lnTo>
                  <a:pt x="0" y="592978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1" y="6356352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9167808" y="6356352"/>
            <a:ext cx="2844800" cy="365125"/>
          </a:xfrm>
          <a:prstGeom prst="rect">
            <a:avLst/>
          </a:prstGeom>
        </p:spPr>
        <p:txBody>
          <a:bodyPr/>
          <a:lstStyle>
            <a:lvl1pPr algn="r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5000" p14:dur="3400">
        <p14:reveal/>
      </p:transition>
    </mc:Choice>
    <mc:Fallback>
      <p:transition spd="slow" advClick="0" advTm="5000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7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6D62BBE-6926-4F53-B888-90BB28F189C3}" type="datetimeFigureOut">
              <a:rPr lang="id-ID" smtClean="0">
                <a:solidFill>
                  <a:srgbClr val="5C5C5C">
                    <a:tint val="75000"/>
                  </a:srgbClr>
                </a:solidFill>
              </a:rPr>
              <a:t>11/01/2024</a:t>
            </a:fld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02A0D0D-8FB9-4FF9-A500-EFF8C2E5E59F}" type="slidenum">
              <a:rPr lang="id-ID" smtClean="0">
                <a:solidFill>
                  <a:srgbClr val="5C5C5C">
                    <a:tint val="75000"/>
                  </a:srgbClr>
                </a:solidFill>
              </a:rPr>
              <a:t>‹#›</a:t>
            </a:fld>
            <a:endParaRPr lang="id-ID">
              <a:solidFill>
                <a:srgbClr val="5C5C5C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 baseline="0"/>
            </a:lvl1pPr>
          </a:lstStyle>
          <a:p>
            <a:r>
              <a:rPr lang="en-US"/>
              <a:t>Full Image Options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雅酷黑 55W" panose="020b0504020202020204" charset="-122"/>
              <a:ea typeface="汉仪雅酷黑 55W" panose="020b0504020202020204" charset="-122"/>
              <a:cs typeface="汉仪雅酷黑 55W" panose="020b0504020202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927100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5233"/>
            <a:ext cx="1130300" cy="90186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72"/>
          <a:stretch>
            <a:fillRect/>
          </a:stretch>
        </p:blipFill>
        <p:spPr>
          <a:xfrm rot="5400000" flipH="1">
            <a:off x="10818074" y="-177743"/>
            <a:ext cx="809626" cy="1400060"/>
          </a:xfrm>
          <a:custGeom>
            <a:gdLst>
              <a:gd name="connsiteX0" fmla="*/ 809626 w 809626"/>
              <a:gd name="connsiteY0" fmla="*/ 1400060 h 1400060"/>
              <a:gd name="connsiteX1" fmla="*/ 809626 w 809626"/>
              <a:gd name="connsiteY1" fmla="*/ 0 h 1400060"/>
              <a:gd name="connsiteX2" fmla="*/ 0 w 809626"/>
              <a:gd name="connsiteY2" fmla="*/ 0 h 1400060"/>
              <a:gd name="connsiteX3" fmla="*/ 0 w 809626"/>
              <a:gd name="connsiteY3" fmla="*/ 1400060 h 14000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9626" h="1400060">
                <a:moveTo>
                  <a:pt x="809626" y="1400060"/>
                </a:moveTo>
                <a:lnTo>
                  <a:pt x="809626" y="0"/>
                </a:lnTo>
                <a:lnTo>
                  <a:pt x="0" y="0"/>
                </a:lnTo>
                <a:lnTo>
                  <a:pt x="0" y="1400060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B98692-AB0B-439B-9FDD-7EA4560080D7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雅酷黑 55W" panose="020b0504020202020204" charset="-122"/>
                <a:ea typeface="汉仪雅酷黑 55W" panose="020b0504020202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7F8A499-5351-4113-8C01-EE5D50C53C1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汉仪雅酷黑 55W" panose="020b0504020202020204" charset="-122"/>
          <a:ea typeface="汉仪雅酷黑 55W" panose="020b0504020202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1.xml" /><Relationship Id="rId6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8.xml" /><Relationship Id="rId4" Type="http://schemas.openxmlformats.org/officeDocument/2006/relationships/image" Target="../media/image5.jpeg" /><Relationship Id="rId5" Type="http://schemas.openxmlformats.org/officeDocument/2006/relationships/tags" Target="../tags/tag9.xml" /><Relationship Id="rId6" Type="http://schemas.openxmlformats.org/officeDocument/2006/relationships/image" Target="../media/image6.jpeg" /><Relationship Id="rId7" Type="http://schemas.openxmlformats.org/officeDocument/2006/relationships/tags" Target="../tags/tag10.xml" /><Relationship Id="rId8" Type="http://schemas.openxmlformats.org/officeDocument/2006/relationships/image" Target="../media/image7.jpeg" /><Relationship Id="rId9" Type="http://schemas.openxmlformats.org/officeDocument/2006/relationships/tags" Target="../tags/tag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Relationship Id="rId4" Type="http://schemas.openxmlformats.org/officeDocument/2006/relationships/tags" Target="../tags/tag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tags" Target="../tags/tag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jpeg" /><Relationship Id="rId4" Type="http://schemas.openxmlformats.org/officeDocument/2006/relationships/tags" Target="../tags/tag14.xml" /><Relationship Id="rId5" Type="http://schemas.openxmlformats.org/officeDocument/2006/relationships/tags" Target="../tags/tag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6.xml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1.jpeg" /><Relationship Id="rId4" Type="http://schemas.openxmlformats.org/officeDocument/2006/relationships/tags" Target="../tags/tag26.xml" /><Relationship Id="rId5" Type="http://schemas.openxmlformats.org/officeDocument/2006/relationships/image" Target="../media/image12.png" /><Relationship Id="rId6" Type="http://schemas.openxmlformats.org/officeDocument/2006/relationships/tags" Target="../tags/tag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35.xml" /><Relationship Id="rId4" Type="http://schemas.openxmlformats.org/officeDocument/2006/relationships/image" Target="../media/image13.png" /><Relationship Id="rId5" Type="http://schemas.openxmlformats.org/officeDocument/2006/relationships/tags" Target="../tags/tag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21421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212A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" b="20211"/>
          <a:stretch>
            <a:fillRect/>
          </a:stretch>
        </p:blipFill>
        <p:spPr>
          <a:xfrm>
            <a:off x="0" y="2171700"/>
            <a:ext cx="5873290" cy="4686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13174" y="0"/>
            <a:ext cx="3878826" cy="3878826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138295" y="3522345"/>
            <a:ext cx="805370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600" kern="12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latin typeface="站酷庆科黄油体" panose="02000803000000020004" pitchFamily="2" charset="-122"/>
                <a:ea typeface="站酷庆科黄油体" panose="02000803000000020004" pitchFamily="2" charset="-122"/>
                <a:sym typeface="Arial" pitchFamily="34" charset="0"/>
              </a:rPr>
              <a:t>第二十章 跳绳</a:t>
            </a:r>
          </a:p>
        </p:txBody>
      </p:sp>
      <p:sp>
        <p:nvSpPr>
          <p:cNvPr id="5" name="矩形 4"/>
          <p:cNvSpPr/>
          <p:nvPr/>
        </p:nvSpPr>
        <p:spPr>
          <a:xfrm>
            <a:off x="5344513" y="2018813"/>
            <a:ext cx="4060744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sym typeface="Arial" pitchFamily="34" charset="0"/>
              </a:rPr>
              <a:t>SPORT</a:t>
            </a:r>
            <a:endParaRPr lang="en-US" altLang="zh-CN" sz="4400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5481637" y="3037452"/>
            <a:ext cx="106362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1301115" y="154940"/>
            <a:ext cx="425894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</a:rPr>
              <a:t>大学体育与健康</a:t>
            </a:r>
          </a:p>
        </p:txBody>
      </p:sp>
      <p:sp>
        <p:nvSpPr>
          <p:cNvPr id="7" name="矩形 259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481638" y="4820760"/>
            <a:ext cx="4605576" cy="161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dist" defTabSz="914400">
              <a:buNone/>
            </a:pP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教育教学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发展体育运动</a:t>
            </a:r>
            <a:r>
              <a:rPr lang="en-US" altLang="zh-CN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·</a:t>
            </a:r>
            <a:r>
              <a:rPr lang="zh-CN" altLang="en-US" sz="1050" cap="all" spc="3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增强人民体质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文本框 33"/>
          <p:cNvSpPr txBox="1"/>
          <p:nvPr>
            <p:custDataLst>
              <p:tags r:id="rId2"/>
            </p:custDataLst>
          </p:nvPr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本章摘要</a:t>
            </a:r>
          </a:p>
        </p:txBody>
      </p:sp>
      <p:grpSp>
        <p:nvGrpSpPr>
          <p:cNvPr id="35" name="组合 3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6" name="77 21"/>
            <p:cNvCxnSpPr/>
            <p:nvPr>
              <p:custDataLst>
                <p:tags r:id="rId3"/>
              </p:custDataLst>
            </p:nvPr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7722"/>
            <p:cNvCxnSpPr/>
            <p:nvPr>
              <p:custDataLst>
                <p:tags r:id="rId4"/>
              </p:custDataLst>
            </p:nvPr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Box 20"/>
          <p:cNvSpPr txBox="1"/>
          <p:nvPr>
            <p:custDataLst>
              <p:tags r:id="rId5"/>
            </p:custDataLst>
          </p:nvPr>
        </p:nvSpPr>
        <p:spPr>
          <a:xfrm>
            <a:off x="930275" y="1822450"/>
            <a:ext cx="8775700" cy="2584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000">
                <a:solidFill>
                  <a:schemeClr val="tx1"/>
                </a:solidFill>
                <a:sym typeface="Arial" pitchFamily="34" charset="0"/>
              </a:rPr>
              <a:t>主要内容：</a:t>
            </a:r>
          </a:p>
          <a:p>
            <a:r>
              <a:rPr sz="2000">
                <a:sym typeface="Arial" pitchFamily="34" charset="0"/>
              </a:rPr>
              <a:t>跳绳运动项目的概述、花样跳绳基本运动技术、花样跳绳的基本练习推荐。</a:t>
            </a:r>
          </a:p>
          <a:p>
            <a:r>
              <a:rPr sz="2000">
                <a:solidFill>
                  <a:schemeClr val="tx1"/>
                </a:solidFill>
                <a:sym typeface="Arial" pitchFamily="34" charset="0"/>
              </a:rPr>
              <a:t>学习目标：</a:t>
            </a:r>
          </a:p>
          <a:p>
            <a:r>
              <a:rPr sz="2000">
                <a:sym typeface="Arial" pitchFamily="34" charset="0"/>
              </a:rPr>
              <a:t>通过4学期的跳绳运动学习，掌握跳绳中的基本花样和练习方法，能够在日常锻炼中进行应用，享受跳绳运动带来的健康和快乐。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ounded Rectangle 3"/>
          <p:cNvSpPr/>
          <p:nvPr/>
        </p:nvSpPr>
        <p:spPr>
          <a:xfrm>
            <a:off x="1824843" y="2215239"/>
            <a:ext cx="701489" cy="701489"/>
          </a:xfrm>
          <a:prstGeom prst="round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A</a:t>
            </a:r>
          </a:p>
        </p:txBody>
      </p:sp>
      <p:sp>
        <p:nvSpPr>
          <p:cNvPr id="10" name="Rectangle 9"/>
          <p:cNvSpPr/>
          <p:nvPr/>
        </p:nvSpPr>
        <p:spPr>
          <a:xfrm>
            <a:off x="1235710" y="3268980"/>
            <a:ext cx="2109470" cy="5187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跳绳运动概述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438451" y="2215239"/>
            <a:ext cx="701489" cy="701489"/>
          </a:xfrm>
          <a:prstGeom prst="round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B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642360" y="3268980"/>
            <a:ext cx="2535555" cy="5187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跳绳运动基本技术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7052059" y="2215239"/>
            <a:ext cx="701489" cy="701489"/>
          </a:xfrm>
          <a:prstGeom prst="round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C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178550" y="3268980"/>
            <a:ext cx="2513330" cy="5187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135" b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跳绳技能自我评价</a:t>
            </a:r>
          </a:p>
        </p:txBody>
      </p:sp>
      <p:sp>
        <p:nvSpPr>
          <p:cNvPr id="58" name="Rectangle 57"/>
          <p:cNvSpPr/>
          <p:nvPr/>
        </p:nvSpPr>
        <p:spPr>
          <a:xfrm>
            <a:off x="823" y="4348592"/>
            <a:ext cx="12190354" cy="2508945"/>
          </a:xfrm>
          <a:prstGeom prst="rect">
            <a:avLst/>
          </a:prstGeom>
          <a:solidFill>
            <a:srgbClr val="212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208688" y="108585"/>
            <a:ext cx="3758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本章分节</a:t>
            </a:r>
          </a:p>
        </p:txBody>
      </p:sp>
      <p:grpSp>
        <p:nvGrpSpPr>
          <p:cNvPr id="35" name="组合 3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6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cov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Text Placeholder 33"/>
          <p:cNvSpPr txBox="1"/>
          <p:nvPr/>
        </p:nvSpPr>
        <p:spPr>
          <a:xfrm>
            <a:off x="930506" y="1259832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简介</a:t>
            </a:r>
            <a:endParaRPr lang="en-AU" altLang="zh-CN" sz="3200">
              <a:solidFill>
                <a:schemeClr val="tx1">
                  <a:lumMod val="75000"/>
                  <a:lumOff val="25000"/>
                </a:schemeClr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4" name="TextBox 20"/>
          <p:cNvSpPr txBox="1"/>
          <p:nvPr/>
        </p:nvSpPr>
        <p:spPr>
          <a:xfrm>
            <a:off x="930275" y="2287905"/>
            <a:ext cx="522351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ym typeface="Arial" pitchFamily="34" charset="0"/>
              </a:rPr>
              <a:t>  </a:t>
            </a:r>
            <a:r>
              <a:rPr sz="1600">
                <a:sym typeface="Arial" pitchFamily="34" charset="0"/>
              </a:rPr>
              <a:t>跳绳是一项极佳的健体运动，能有效训练个人的反应和耐力，有助保持个人体态，健美与协调性，从而达到强身健体的目的。跳绳运动的装备十分简单，只需一条绳、轻便衣服及一双舒适的运动鞋便可；此外，跳绳所需的场地也不大，无需租借特别场地，参与人数不限，可单独一人或多人进行。除花样跳绳外，也可按一定距离，边摇绳边跑向终点，比赛速度。跳绳每小时消耗体内热量约1000卡路里，并且使人心率维持在与慢跑大致相同的水平，不过它却可以避免因跑步而产生的膝、踝关节疼痛的困扰。由此可见，跳绳是一项简单方便，容易参与的运动。</a:t>
            </a:r>
          </a:p>
        </p:txBody>
      </p:sp>
      <p:sp>
        <p:nvSpPr>
          <p:cNvPr id="55" name="矩形 54"/>
          <p:cNvSpPr/>
          <p:nvPr/>
        </p:nvSpPr>
        <p:spPr>
          <a:xfrm>
            <a:off x="1032565" y="2076242"/>
            <a:ext cx="615522" cy="30470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5" name="Conector recto 44"/>
          <p:cNvCxnSpPr>
            <a:endCxn id="8" idx="4"/>
          </p:cNvCxnSpPr>
          <p:nvPr/>
        </p:nvCxnSpPr>
        <p:spPr>
          <a:xfrm flipH="1" flipV="1">
            <a:off x="3610076" y="4207141"/>
            <a:ext cx="1847" cy="430738"/>
          </a:xfrm>
          <a:prstGeom prst="line">
            <a:avLst/>
          </a:prstGeom>
          <a:ln>
            <a:solidFill>
              <a:srgbClr val="949D9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ector recto 35"/>
          <p:cNvCxnSpPr>
            <a:stCxn id="7" idx="0"/>
          </p:cNvCxnSpPr>
          <p:nvPr/>
        </p:nvCxnSpPr>
        <p:spPr>
          <a:xfrm flipH="1" flipV="1">
            <a:off x="1709306" y="3708142"/>
            <a:ext cx="776" cy="376802"/>
          </a:xfrm>
          <a:prstGeom prst="line">
            <a:avLst/>
          </a:prstGeom>
          <a:ln>
            <a:solidFill>
              <a:srgbClr val="949D9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Conector recto 50"/>
          <p:cNvCxnSpPr>
            <a:stCxn id="10" idx="0"/>
          </p:cNvCxnSpPr>
          <p:nvPr/>
        </p:nvCxnSpPr>
        <p:spPr>
          <a:xfrm flipV="1">
            <a:off x="6035930" y="3727585"/>
            <a:ext cx="6766" cy="357359"/>
          </a:xfrm>
          <a:prstGeom prst="line">
            <a:avLst/>
          </a:prstGeom>
          <a:ln>
            <a:solidFill>
              <a:srgbClr val="949D9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Conector recto 4"/>
          <p:cNvCxnSpPr/>
          <p:nvPr/>
        </p:nvCxnSpPr>
        <p:spPr>
          <a:xfrm>
            <a:off x="964512" y="4146042"/>
            <a:ext cx="10072900" cy="0"/>
          </a:xfrm>
          <a:prstGeom prst="line">
            <a:avLst/>
          </a:prstGeom>
          <a:ln>
            <a:solidFill>
              <a:srgbClr val="EF6D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e 6"/>
          <p:cNvSpPr/>
          <p:nvPr/>
        </p:nvSpPr>
        <p:spPr>
          <a:xfrm>
            <a:off x="1648983" y="4084944"/>
            <a:ext cx="122198" cy="122198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s-MX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8" name="Elipse 7"/>
          <p:cNvSpPr/>
          <p:nvPr/>
        </p:nvSpPr>
        <p:spPr>
          <a:xfrm>
            <a:off x="3548976" y="4084944"/>
            <a:ext cx="122198" cy="122198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s-MX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0" name="Elipse 9"/>
          <p:cNvSpPr/>
          <p:nvPr/>
        </p:nvSpPr>
        <p:spPr>
          <a:xfrm>
            <a:off x="5974832" y="4084944"/>
            <a:ext cx="122198" cy="122198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s-MX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2" name="Elipse 11"/>
          <p:cNvSpPr/>
          <p:nvPr/>
        </p:nvSpPr>
        <p:spPr>
          <a:xfrm>
            <a:off x="8061147" y="4084944"/>
            <a:ext cx="122198" cy="122198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s-MX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" name="Elipse 16"/>
          <p:cNvSpPr/>
          <p:nvPr/>
        </p:nvSpPr>
        <p:spPr>
          <a:xfrm>
            <a:off x="10300680" y="4084944"/>
            <a:ext cx="122198" cy="122198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s-MX" sz="36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6" name="Text Placeholder 33"/>
          <p:cNvSpPr txBox="1"/>
          <p:nvPr/>
        </p:nvSpPr>
        <p:spPr>
          <a:xfrm>
            <a:off x="5008199" y="4614252"/>
            <a:ext cx="207815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明代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 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跳百索</a:t>
            </a:r>
          </a:p>
        </p:txBody>
      </p:sp>
      <p:sp>
        <p:nvSpPr>
          <p:cNvPr id="28" name="Text Placeholder 33"/>
          <p:cNvSpPr txBox="1"/>
          <p:nvPr/>
        </p:nvSpPr>
        <p:spPr>
          <a:xfrm>
            <a:off x="2833359" y="3255263"/>
            <a:ext cx="207815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宋</a:t>
            </a:r>
            <a:r>
              <a:rPr lang="en-AU" altLang="zh-CN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代</a:t>
            </a:r>
            <a:r>
              <a:rPr lang="en-US" altLang="en-AU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跳索</a:t>
            </a:r>
          </a:p>
        </p:txBody>
      </p:sp>
      <p:sp>
        <p:nvSpPr>
          <p:cNvPr id="34" name="Text Placeholder 33"/>
          <p:cNvSpPr txBox="1"/>
          <p:nvPr/>
        </p:nvSpPr>
        <p:spPr>
          <a:xfrm>
            <a:off x="644501" y="4638009"/>
            <a:ext cx="207815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唐代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 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透索</a:t>
            </a:r>
          </a:p>
        </p:txBody>
      </p:sp>
      <p:sp>
        <p:nvSpPr>
          <p:cNvPr id="37" name="Text Placeholder 33"/>
          <p:cNvSpPr txBox="1"/>
          <p:nvPr/>
        </p:nvSpPr>
        <p:spPr>
          <a:xfrm>
            <a:off x="9558634" y="4464019"/>
            <a:ext cx="207815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民国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 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双飞</a:t>
            </a:r>
          </a:p>
        </p:txBody>
      </p:sp>
      <p:sp>
        <p:nvSpPr>
          <p:cNvPr id="39" name="Text Placeholder 33"/>
          <p:cNvSpPr txBox="1"/>
          <p:nvPr/>
        </p:nvSpPr>
        <p:spPr>
          <a:xfrm>
            <a:off x="7271986" y="3429253"/>
            <a:ext cx="207815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清朝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 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绳飞</a:t>
            </a:r>
          </a:p>
        </p:txBody>
      </p:sp>
      <p:grpSp>
        <p:nvGrpSpPr>
          <p:cNvPr id="55" name="组合 5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 Placeholder 33"/>
          <p:cNvSpPr txBox="1"/>
          <p:nvPr>
            <p:custDataLst>
              <p:tags r:id="rId3"/>
            </p:custDataLst>
          </p:nvPr>
        </p:nvSpPr>
        <p:spPr>
          <a:xfrm>
            <a:off x="1010920" y="1264285"/>
            <a:ext cx="77438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起源与发展</a:t>
            </a:r>
          </a:p>
        </p:txBody>
      </p:sp>
      <p:pic>
        <p:nvPicPr>
          <p:cNvPr id="4" name="图片占位符 3" descr="355"/>
          <p:cNvPicPr>
            <a:picLocks noGrp="1" noChangeAspect="1"/>
          </p:cNvPicPr>
          <p:nvPr>
            <p:ph type="pic" sz="quarter" idx="26"/>
          </p:nvPr>
        </p:nvPicPr>
        <p:blipFill>
          <a:blip r:embed="rId4"/>
          <a:stretch>
            <a:fillRect/>
          </a:stretch>
        </p:blipFill>
        <p:spPr>
          <a:xfrm>
            <a:off x="869950" y="2145665"/>
            <a:ext cx="1790065" cy="1144270"/>
          </a:xfrm>
          <a:prstGeom prst="rect">
            <a:avLst/>
          </a:prstGeom>
        </p:spPr>
      </p:pic>
      <p:sp>
        <p:nvSpPr>
          <p:cNvPr id="24" name="TextBox 20"/>
          <p:cNvSpPr txBox="1"/>
          <p:nvPr>
            <p:custDataLst>
              <p:tags r:id="rId5"/>
            </p:custDataLst>
          </p:nvPr>
        </p:nvSpPr>
        <p:spPr>
          <a:xfrm>
            <a:off x="510540" y="3359150"/>
            <a:ext cx="2322830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spcBef>
                <a:spcPct val="20000"/>
              </a:spcBef>
              <a:defRPr/>
            </a:pPr>
            <a:r>
              <a:rPr lang="zh-CN" altLang="en-US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《乐舞百戏车马出行图》跳绳</a:t>
            </a:r>
            <a:r>
              <a:rPr lang="en-US" altLang="zh-CN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 </a:t>
            </a:r>
            <a:r>
              <a:rPr lang="zh-CN" altLang="en-US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汉代</a:t>
            </a:r>
          </a:p>
        </p:txBody>
      </p:sp>
      <p:pic>
        <p:nvPicPr>
          <p:cNvPr id="18" name="图片占位符 17" descr="640"/>
          <p:cNvPicPr>
            <a:picLocks noGrp="1" noChangeAspect="1"/>
          </p:cNvPicPr>
          <p:nvPr>
            <p:ph type="pic" sz="quarter" idx="29"/>
          </p:nvPr>
        </p:nvPicPr>
        <p:blipFill>
          <a:blip r:embed="rId6"/>
          <a:stretch>
            <a:fillRect/>
          </a:stretch>
        </p:blipFill>
        <p:spPr>
          <a:xfrm>
            <a:off x="2780665" y="4684395"/>
            <a:ext cx="1786890" cy="1272540"/>
          </a:xfrm>
          <a:prstGeom prst="rect">
            <a:avLst/>
          </a:prstGeom>
        </p:spPr>
      </p:pic>
      <p:sp>
        <p:nvSpPr>
          <p:cNvPr id="19" name="TextBox 20"/>
          <p:cNvSpPr txBox="1"/>
          <p:nvPr>
            <p:custDataLst>
              <p:tags r:id="rId7"/>
            </p:custDataLst>
          </p:nvPr>
        </p:nvSpPr>
        <p:spPr>
          <a:xfrm>
            <a:off x="2448560" y="6155055"/>
            <a:ext cx="2322830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spcBef>
                <a:spcPct val="20000"/>
              </a:spcBef>
              <a:defRPr/>
            </a:pPr>
            <a:r>
              <a:rPr lang="zh-CN" altLang="en-US" sz="105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《童戏图页》宋代</a:t>
            </a:r>
          </a:p>
        </p:txBody>
      </p:sp>
      <p:pic>
        <p:nvPicPr>
          <p:cNvPr id="21" name="图片占位符 20" descr="e14a8467fcb44a06a614aebff737ec12"/>
          <p:cNvPicPr>
            <a:picLocks noGrp="1" noChangeAspect="1"/>
          </p:cNvPicPr>
          <p:nvPr>
            <p:ph type="pic" sz="quarter" idx="27"/>
          </p:nvPr>
        </p:nvPicPr>
        <p:blipFill>
          <a:blip r:embed="rId8"/>
          <a:stretch>
            <a:fillRect/>
          </a:stretch>
        </p:blipFill>
        <p:spPr>
          <a:xfrm>
            <a:off x="5085715" y="2303145"/>
            <a:ext cx="1631950" cy="1310640"/>
          </a:xfrm>
          <a:prstGeom prst="rect">
            <a:avLst/>
          </a:prstGeom>
        </p:spPr>
      </p:pic>
      <p:sp>
        <p:nvSpPr>
          <p:cNvPr id="41" name="文本框 40"/>
          <p:cNvSpPr txBox="1"/>
          <p:nvPr>
            <p:custDataLst>
              <p:tags r:id="rId9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Text Placeholder 33"/>
          <p:cNvSpPr txBox="1"/>
          <p:nvPr/>
        </p:nvSpPr>
        <p:spPr>
          <a:xfrm>
            <a:off x="930506" y="1259832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起源与发展</a:t>
            </a:r>
          </a:p>
        </p:txBody>
      </p:sp>
      <p:sp>
        <p:nvSpPr>
          <p:cNvPr id="54" name="TextBox 20"/>
          <p:cNvSpPr txBox="1"/>
          <p:nvPr/>
        </p:nvSpPr>
        <p:spPr>
          <a:xfrm>
            <a:off x="930275" y="2287905"/>
            <a:ext cx="522351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ym typeface="Arial" pitchFamily="34" charset="0"/>
              </a:rPr>
              <a:t>  </a:t>
            </a:r>
            <a:r>
              <a:rPr sz="1600">
                <a:sym typeface="Arial" pitchFamily="34" charset="0"/>
              </a:rPr>
              <a:t>明代《帝景物略》一书有跳绳的记载：“二童子引索略地，如白光轮，一童跳光中，曰跳白索。”这段话的意思是二童摇绳配合很熟练，把长绳摇得象一轮白色光轮，在中间跳绳的孩童就好象是在光轮中跳。非常形象的将两人摇长绳，一人跳绳的情景描述出来。</a:t>
            </a:r>
          </a:p>
        </p:txBody>
      </p:sp>
      <p:sp>
        <p:nvSpPr>
          <p:cNvPr id="55" name="矩形 54"/>
          <p:cNvSpPr/>
          <p:nvPr/>
        </p:nvSpPr>
        <p:spPr>
          <a:xfrm>
            <a:off x="1032565" y="2076242"/>
            <a:ext cx="615522" cy="30470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 descr="575f8c75e91f4bad8510363b53f7f620_th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8295" y="2106930"/>
            <a:ext cx="4173855" cy="303911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Text Placeholder 33"/>
          <p:cNvSpPr txBox="1"/>
          <p:nvPr/>
        </p:nvSpPr>
        <p:spPr>
          <a:xfrm>
            <a:off x="718623" y="4653593"/>
            <a:ext cx="484034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最完美的健康运动</a:t>
            </a:r>
          </a:p>
        </p:txBody>
      </p:sp>
      <p:sp>
        <p:nvSpPr>
          <p:cNvPr id="62" name="TextBox 20"/>
          <p:cNvSpPr txBox="1"/>
          <p:nvPr/>
        </p:nvSpPr>
        <p:spPr>
          <a:xfrm>
            <a:off x="718624" y="5341136"/>
            <a:ext cx="2894978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Arial" pitchFamily="34" charset="0"/>
              </a:rPr>
              <a:t>欧美医学专家的评价</a:t>
            </a:r>
          </a:p>
        </p:txBody>
      </p:sp>
      <p:sp>
        <p:nvSpPr>
          <p:cNvPr id="66" name="Text Placeholder 33"/>
          <p:cNvSpPr txBox="1"/>
          <p:nvPr/>
        </p:nvSpPr>
        <p:spPr>
          <a:xfrm>
            <a:off x="6519888" y="4653593"/>
            <a:ext cx="484034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为了您的心脏跳绳吧</a:t>
            </a:r>
          </a:p>
        </p:txBody>
      </p:sp>
      <p:sp>
        <p:nvSpPr>
          <p:cNvPr id="67" name="TextBox 20"/>
          <p:cNvSpPr txBox="1"/>
          <p:nvPr/>
        </p:nvSpPr>
        <p:spPr>
          <a:xfrm>
            <a:off x="6519889" y="5341136"/>
            <a:ext cx="2894978" cy="333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Arial" pitchFamily="34" charset="0"/>
              </a:rPr>
              <a:t>世界心脏协会的呼吁</a:t>
            </a:r>
          </a:p>
        </p:txBody>
      </p:sp>
      <p:grpSp>
        <p:nvGrpSpPr>
          <p:cNvPr id="30" name="组合 29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1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图片占位符 3" descr="v2-0b09e3079023ee136452122acd8da690_1440w"/>
          <p:cNvPicPr>
            <a:picLocks noGrp="1" noChangeAspect="1"/>
          </p:cNvPicPr>
          <p:nvPr>
            <p:ph type="pic" sz="quarter" idx="26"/>
          </p:nvPr>
        </p:nvPicPr>
        <p:blipFill>
          <a:blip r:embed="rId3"/>
          <a:stretch>
            <a:fillRect/>
          </a:stretch>
        </p:blipFill>
        <p:spPr>
          <a:xfrm>
            <a:off x="845185" y="1481455"/>
            <a:ext cx="4154170" cy="2767965"/>
          </a:xfrm>
          <a:prstGeom prst="rect">
            <a:avLst/>
          </a:prstGeom>
        </p:spPr>
      </p:pic>
      <p:pic>
        <p:nvPicPr>
          <p:cNvPr id="13" name="图片占位符 12" descr="e2b2fb5b0ea5406b8197dcebad4093c7 (1)"/>
          <p:cNvPicPr>
            <a:picLocks noGrp="1" noChangeAspect="1"/>
          </p:cNvPicPr>
          <p:nvPr>
            <p:ph type="pic" sz="quarter" idx="24"/>
          </p:nvPr>
        </p:nvPicPr>
        <p:blipFill>
          <a:blip r:embed="rId4"/>
          <a:stretch>
            <a:fillRect/>
          </a:stretch>
        </p:blipFill>
        <p:spPr>
          <a:xfrm>
            <a:off x="5728970" y="1488440"/>
            <a:ext cx="5656580" cy="2663190"/>
          </a:xfrm>
          <a:prstGeom prst="rect">
            <a:avLst/>
          </a:prstGeom>
        </p:spPr>
      </p:pic>
      <p:sp>
        <p:nvSpPr>
          <p:cNvPr id="15" name="文本框 14"/>
          <p:cNvSpPr txBox="1"/>
          <p:nvPr>
            <p:custDataLst>
              <p:tags r:id="rId5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 Placeholder 33"/>
          <p:cNvSpPr txBox="1"/>
          <p:nvPr/>
        </p:nvSpPr>
        <p:spPr>
          <a:xfrm>
            <a:off x="118850" y="4403723"/>
            <a:ext cx="330675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组织化</a:t>
            </a:r>
            <a:endParaRPr lang="en-AU" sz="2800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4" name="TextBox 20"/>
          <p:cNvSpPr txBox="1"/>
          <p:nvPr/>
        </p:nvSpPr>
        <p:spPr>
          <a:xfrm>
            <a:off x="330200" y="1698625"/>
            <a:ext cx="3271520" cy="23202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219200">
              <a:lnSpc>
                <a:spcPct val="150000"/>
              </a:lnSpc>
              <a:spcBef>
                <a:spcPct val="20000"/>
              </a:spcBef>
              <a:defRPr/>
            </a:pPr>
            <a:r>
              <a:rPr lang="en-US" altLang="zh-CN" sz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国际跳绳联盟(World Skipping Association)于1996年成立,总部在加拿大,理事会设在欧洲比利时首都布鲁塞尔。这是一个世界性的体育单项组织,现在已有成员国或地区45个,至今该组织已经举办了七届世界性跳绳锦标赛。亚洲于2001年成立了跳绳联盟组织——亚洲跳绳联盟(Asia Skipping Association)组织已经举办了五届亚洲跳绳锦标赛。</a:t>
            </a:r>
          </a:p>
        </p:txBody>
      </p:sp>
      <p:sp>
        <p:nvSpPr>
          <p:cNvPr id="29" name="Text Placeholder 33"/>
          <p:cNvSpPr txBox="1"/>
          <p:nvPr/>
        </p:nvSpPr>
        <p:spPr>
          <a:xfrm>
            <a:off x="4031326" y="4403723"/>
            <a:ext cx="330675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AU" sz="28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规范化</a:t>
            </a:r>
          </a:p>
        </p:txBody>
      </p:sp>
      <p:sp>
        <p:nvSpPr>
          <p:cNvPr id="44" name="Text Placeholder 33"/>
          <p:cNvSpPr txBox="1"/>
          <p:nvPr/>
        </p:nvSpPr>
        <p:spPr>
          <a:xfrm>
            <a:off x="7905475" y="4403723"/>
            <a:ext cx="330675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AU" sz="2800"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普及化</a:t>
            </a:r>
          </a:p>
        </p:txBody>
      </p:sp>
      <p:grpSp>
        <p:nvGrpSpPr>
          <p:cNvPr id="36" name="组合 3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3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文本框 99"/>
          <p:cNvSpPr txBox="1"/>
          <p:nvPr/>
        </p:nvSpPr>
        <p:spPr>
          <a:xfrm>
            <a:off x="3890645" y="2077085"/>
            <a:ext cx="3096895" cy="27044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219200">
              <a:lnSpc>
                <a:spcPct val="150000"/>
              </a:lnSpc>
              <a:spcBef>
                <a:spcPct val="20000"/>
              </a:spcBef>
              <a:buClrTx/>
              <a:buSzTx/>
              <a:buFontTx/>
              <a:defRPr/>
            </a:pPr>
            <a:r>
              <a:rPr lang="en-US" altLang="zh-CN" sz="1200"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在英国、美国、瑞士、德国、荷兰、加拿大、澳大利亚等欧美发达国家以及亚洲的日本、韩国、印度、新加坡、马来西亚等国家,都把跳绳运动列为本国运动会的正式比赛项目。</a:t>
            </a:r>
          </a:p>
        </p:txBody>
      </p:sp>
      <p:pic>
        <p:nvPicPr>
          <p:cNvPr id="5" name="图片 4" descr="23989921_114701340102_2"/>
          <p:cNvPicPr>
            <a:picLocks noChangeAspect="1"/>
          </p:cNvPicPr>
          <p:nvPr/>
        </p:nvPicPr>
        <p:blipFill>
          <a:blip r:embed="rId3"/>
          <a:srcRect b="3639"/>
          <a:stretch>
            <a:fillRect/>
          </a:stretch>
        </p:blipFill>
        <p:spPr>
          <a:xfrm>
            <a:off x="8267700" y="1698625"/>
            <a:ext cx="2169160" cy="1811020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8717915" y="3649345"/>
            <a:ext cx="1793240" cy="4260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219200">
              <a:lnSpc>
                <a:spcPct val="150000"/>
              </a:lnSpc>
              <a:spcBef>
                <a:spcPct val="20000"/>
              </a:spcBef>
              <a:buClrTx/>
              <a:buSzTx/>
              <a:buFontTx/>
              <a:defRPr/>
            </a:pPr>
            <a:r>
              <a:rPr lang="zh-CN" altLang="en-US" sz="1200"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全国跳绳运动推广中心</a:t>
            </a:r>
          </a:p>
          <a:p>
            <a:pPr algn="l" defTabSz="1219200">
              <a:lnSpc>
                <a:spcPct val="150000"/>
              </a:lnSpc>
              <a:spcBef>
                <a:spcPct val="20000"/>
              </a:spcBef>
              <a:buClrTx/>
              <a:buSzTx/>
              <a:buFontTx/>
              <a:defRPr/>
            </a:pPr>
            <a:r>
              <a:rPr lang="zh-CN" altLang="en-US" sz="1200"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各项体育赛事</a:t>
            </a: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</p:spTree>
  </p:cSld>
  <p:clrMapOvr>
    <a:masterClrMapping/>
  </p:clrMapOvr>
  <p:transition spd="slow" advClick="0">
    <p:cov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Text Placeholder 33"/>
          <p:cNvSpPr txBox="1"/>
          <p:nvPr/>
        </p:nvSpPr>
        <p:spPr>
          <a:xfrm>
            <a:off x="1032741" y="1229352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zh-CN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跳绳运动的特点</a:t>
            </a:r>
          </a:p>
        </p:txBody>
      </p:sp>
      <p:sp>
        <p:nvSpPr>
          <p:cNvPr id="54" name="TextBox 20"/>
          <p:cNvSpPr txBox="1"/>
          <p:nvPr/>
        </p:nvSpPr>
        <p:spPr>
          <a:xfrm>
            <a:off x="930275" y="2287905"/>
            <a:ext cx="522351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ym typeface="Arial" pitchFamily="34" charset="0"/>
              </a:rPr>
              <a:t>  </a:t>
            </a:r>
            <a:r>
              <a:rPr sz="1600">
                <a:sym typeface="Arial" pitchFamily="34" charset="0"/>
              </a:rPr>
              <a:t>跳绳运动作为一项群众喜闻乐见的运动项目，具有趣味性和吸引力。跳绳花样繁多，运动量可以根据动作的繁简程度和速度快慢来调节，是一项男女老少皆宜的运动项目。跳绳不需要任何特殊设备，是最节省费用且效果极佳的锻炼方法。跳绳不限制场地、时间、不受人数的控制，可单人或多人进行，只要一小块空地，有一根绳，随时都可以开始的项目。跳绳还是一个简单快速有效的减肥运动，只要每天坚持一个小时就可以燃烧脂肪1300大卡路里，这相当于慢跑三个小时所消耗的热量，需要坚持的时间短，这对于爱美的女生来说，是必不可少的运动了。</a:t>
            </a:r>
          </a:p>
        </p:txBody>
      </p:sp>
      <p:sp>
        <p:nvSpPr>
          <p:cNvPr id="55" name="矩形 54"/>
          <p:cNvSpPr/>
          <p:nvPr/>
        </p:nvSpPr>
        <p:spPr>
          <a:xfrm>
            <a:off x="1032565" y="2076242"/>
            <a:ext cx="615522" cy="30470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  <p:pic>
        <p:nvPicPr>
          <p:cNvPr id="2" name="图片 1" descr="v2-0b09e3079023ee136452122acd8da690_1440w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0690" y="2287905"/>
            <a:ext cx="3829685" cy="2551430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Text Placeholder 33"/>
          <p:cNvSpPr txBox="1"/>
          <p:nvPr/>
        </p:nvSpPr>
        <p:spPr>
          <a:xfrm>
            <a:off x="1032741" y="1229352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zh-CN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跳绳运动的特点</a:t>
            </a:r>
          </a:p>
        </p:txBody>
      </p:sp>
      <p:sp>
        <p:nvSpPr>
          <p:cNvPr id="54" name="TextBox 20"/>
          <p:cNvSpPr txBox="1"/>
          <p:nvPr/>
        </p:nvSpPr>
        <p:spPr>
          <a:xfrm>
            <a:off x="930275" y="2287905"/>
            <a:ext cx="522351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ym typeface="Arial" pitchFamily="34" charset="0"/>
              </a:rPr>
              <a:t>  </a:t>
            </a:r>
            <a:r>
              <a:rPr sz="1600">
                <a:sym typeface="Arial" pitchFamily="34" charset="0"/>
              </a:rPr>
              <a:t>跳绳还可以分很多种类，有趣味类跳绳、体能类跳绳、花样跳绳，以及表演类跳绳。其中花样跳绳具有简便易行、安全性高、花样繁多、娱乐性强的特点。花样跳绳运动主要是由“摇”和“跳”两个元素组成的，“摇”的动作在于摇动圈数，摇绳方向，手臂变化等方面存在着多样性。“跳”的动作在于步伐的变化，身体变化等方面存在着多样性，从而使花样跳绳在其运动形式和内容上表现出花式多样的特点。</a:t>
            </a:r>
          </a:p>
        </p:txBody>
      </p:sp>
      <p:sp>
        <p:nvSpPr>
          <p:cNvPr id="55" name="矩形 54"/>
          <p:cNvSpPr/>
          <p:nvPr/>
        </p:nvSpPr>
        <p:spPr>
          <a:xfrm>
            <a:off x="1032565" y="2076242"/>
            <a:ext cx="615522" cy="30470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rc 682"/>
          <p:cNvSpPr/>
          <p:nvPr/>
        </p:nvSpPr>
        <p:spPr bwMode="auto">
          <a:xfrm rot="18746404">
            <a:off x="2758754" y="2041519"/>
            <a:ext cx="774767" cy="766279"/>
          </a:xfrm>
          <a:custGeom>
            <a:gdLst>
              <a:gd name="T0" fmla="*/ 2147483647 w 21600"/>
              <a:gd name="T1" fmla="*/ 0 h 21356"/>
              <a:gd name="T2" fmla="*/ 2147483647 w 21600"/>
              <a:gd name="T3" fmla="*/ 2147483647 h 21356"/>
              <a:gd name="T4" fmla="*/ 0 w 21600"/>
              <a:gd name="T5" fmla="*/ 2147483647 h 21356"/>
              <a:gd name="T6" fmla="*/ 0 60000 65536"/>
              <a:gd name="T7" fmla="*/ 0 60000 65536"/>
              <a:gd name="T8" fmla="*/ 0 60000 65536"/>
              <a:gd name="T9" fmla="*/ 0 w 21600"/>
              <a:gd name="T10" fmla="*/ 0 h 21356"/>
              <a:gd name="T11" fmla="*/ 21600 w 21600"/>
              <a:gd name="T12" fmla="*/ 21356 h 2135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356" fill="none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</a:path>
              <a:path w="21600" h="21356" stroke="0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lnTo>
                  <a:pt x="0" y="21356"/>
                </a:lnTo>
                <a:lnTo>
                  <a:pt x="3237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4" name="Freeform 673"/>
          <p:cNvSpPr>
            <a:spLocks noEditPoints="1"/>
          </p:cNvSpPr>
          <p:nvPr/>
        </p:nvSpPr>
        <p:spPr bwMode="auto">
          <a:xfrm rot="21275255">
            <a:off x="3255260" y="2392528"/>
            <a:ext cx="2007845" cy="2009057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5" name="Freeform 675"/>
          <p:cNvSpPr>
            <a:spLocks noEditPoints="1"/>
          </p:cNvSpPr>
          <p:nvPr/>
        </p:nvSpPr>
        <p:spPr bwMode="auto">
          <a:xfrm rot="21275255">
            <a:off x="762428" y="2445877"/>
            <a:ext cx="2618928" cy="2618928"/>
          </a:xfrm>
          <a:custGeom>
            <a:gdLst>
              <a:gd name="T0" fmla="*/ 2147483647 w 2622"/>
              <a:gd name="T1" fmla="*/ 2147483647 h 2622"/>
              <a:gd name="T2" fmla="*/ 2147483647 w 2622"/>
              <a:gd name="T3" fmla="*/ 2147483647 h 2622"/>
              <a:gd name="T4" fmla="*/ 2147483647 w 2622"/>
              <a:gd name="T5" fmla="*/ 2147483647 h 2622"/>
              <a:gd name="T6" fmla="*/ 2147483647 w 2622"/>
              <a:gd name="T7" fmla="*/ 2147483647 h 2622"/>
              <a:gd name="T8" fmla="*/ 2147483647 w 2622"/>
              <a:gd name="T9" fmla="*/ 2147483647 h 2622"/>
              <a:gd name="T10" fmla="*/ 2147483647 w 2622"/>
              <a:gd name="T11" fmla="*/ 2147483647 h 2622"/>
              <a:gd name="T12" fmla="*/ 2147483647 w 2622"/>
              <a:gd name="T13" fmla="*/ 2147483647 h 2622"/>
              <a:gd name="T14" fmla="*/ 2147483647 w 2622"/>
              <a:gd name="T15" fmla="*/ 2147483647 h 2622"/>
              <a:gd name="T16" fmla="*/ 2147483647 w 2622"/>
              <a:gd name="T17" fmla="*/ 2147483647 h 2622"/>
              <a:gd name="T18" fmla="*/ 2147483647 w 2622"/>
              <a:gd name="T19" fmla="*/ 2147483647 h 2622"/>
              <a:gd name="T20" fmla="*/ 2147483647 w 2622"/>
              <a:gd name="T21" fmla="*/ 2147483647 h 2622"/>
              <a:gd name="T22" fmla="*/ 2147483647 w 2622"/>
              <a:gd name="T23" fmla="*/ 2147483647 h 2622"/>
              <a:gd name="T24" fmla="*/ 2147483647 w 2622"/>
              <a:gd name="T25" fmla="*/ 2147483647 h 2622"/>
              <a:gd name="T26" fmla="*/ 2147483647 w 2622"/>
              <a:gd name="T27" fmla="*/ 2147483647 h 2622"/>
              <a:gd name="T28" fmla="*/ 2147483647 w 2622"/>
              <a:gd name="T29" fmla="*/ 2147483647 h 2622"/>
              <a:gd name="T30" fmla="*/ 2147483647 w 2622"/>
              <a:gd name="T31" fmla="*/ 2147483647 h 2622"/>
              <a:gd name="T32" fmla="*/ 2147483647 w 2622"/>
              <a:gd name="T33" fmla="*/ 2147483647 h 2622"/>
              <a:gd name="T34" fmla="*/ 2147483647 w 2622"/>
              <a:gd name="T35" fmla="*/ 2147483647 h 2622"/>
              <a:gd name="T36" fmla="*/ 2147483647 w 2622"/>
              <a:gd name="T37" fmla="*/ 2147483647 h 2622"/>
              <a:gd name="T38" fmla="*/ 2147483647 w 2622"/>
              <a:gd name="T39" fmla="*/ 2147483647 h 2622"/>
              <a:gd name="T40" fmla="*/ 2147483647 w 2622"/>
              <a:gd name="T41" fmla="*/ 2147483647 h 2622"/>
              <a:gd name="T42" fmla="*/ 2147483647 w 2622"/>
              <a:gd name="T43" fmla="*/ 2147483647 h 2622"/>
              <a:gd name="T44" fmla="*/ 2147483647 w 2622"/>
              <a:gd name="T45" fmla="*/ 2147483647 h 2622"/>
              <a:gd name="T46" fmla="*/ 2147483647 w 2622"/>
              <a:gd name="T47" fmla="*/ 2147483647 h 2622"/>
              <a:gd name="T48" fmla="*/ 2147483647 w 2622"/>
              <a:gd name="T49" fmla="*/ 2147483647 h 2622"/>
              <a:gd name="T50" fmla="*/ 2147483647 w 2622"/>
              <a:gd name="T51" fmla="*/ 2147483647 h 2622"/>
              <a:gd name="T52" fmla="*/ 2147483647 w 2622"/>
              <a:gd name="T53" fmla="*/ 2147483647 h 2622"/>
              <a:gd name="T54" fmla="*/ 2147483647 w 2622"/>
              <a:gd name="T55" fmla="*/ 2147483647 h 2622"/>
              <a:gd name="T56" fmla="*/ 2147483647 w 2622"/>
              <a:gd name="T57" fmla="*/ 2147483647 h 2622"/>
              <a:gd name="T58" fmla="*/ 2147483647 w 2622"/>
              <a:gd name="T59" fmla="*/ 2147483647 h 2622"/>
              <a:gd name="T60" fmla="*/ 2147483647 w 2622"/>
              <a:gd name="T61" fmla="*/ 2147483647 h 2622"/>
              <a:gd name="T62" fmla="*/ 2147483647 w 2622"/>
              <a:gd name="T63" fmla="*/ 2147483647 h 2622"/>
              <a:gd name="T64" fmla="*/ 2147483647 w 2622"/>
              <a:gd name="T65" fmla="*/ 2147483647 h 2622"/>
              <a:gd name="T66" fmla="*/ 2147483647 w 2622"/>
              <a:gd name="T67" fmla="*/ 2147483647 h 2622"/>
              <a:gd name="T68" fmla="*/ 2147483647 w 2622"/>
              <a:gd name="T69" fmla="*/ 2147483647 h 2622"/>
              <a:gd name="T70" fmla="*/ 2147483647 w 2622"/>
              <a:gd name="T71" fmla="*/ 2147483647 h 2622"/>
              <a:gd name="T72" fmla="*/ 2147483647 w 2622"/>
              <a:gd name="T73" fmla="*/ 2147483647 h 2622"/>
              <a:gd name="T74" fmla="*/ 2147483647 w 2622"/>
              <a:gd name="T75" fmla="*/ 2147483647 h 2622"/>
              <a:gd name="T76" fmla="*/ 2147483647 w 2622"/>
              <a:gd name="T77" fmla="*/ 2147483647 h 2622"/>
              <a:gd name="T78" fmla="*/ 2147483647 w 2622"/>
              <a:gd name="T79" fmla="*/ 2147483647 h 2622"/>
              <a:gd name="T80" fmla="*/ 2147483647 w 2622"/>
              <a:gd name="T81" fmla="*/ 2147483647 h 2622"/>
              <a:gd name="T82" fmla="*/ 2147483647 w 2622"/>
              <a:gd name="T83" fmla="*/ 2147483647 h 2622"/>
              <a:gd name="T84" fmla="*/ 2147483647 w 2622"/>
              <a:gd name="T85" fmla="*/ 2147483647 h 2622"/>
              <a:gd name="T86" fmla="*/ 2147483647 w 2622"/>
              <a:gd name="T87" fmla="*/ 2147483647 h 2622"/>
              <a:gd name="T88" fmla="*/ 2147483647 w 2622"/>
              <a:gd name="T89" fmla="*/ 2147483647 h 2622"/>
              <a:gd name="T90" fmla="*/ 2147483647 w 2622"/>
              <a:gd name="T91" fmla="*/ 2147483647 h 2622"/>
              <a:gd name="T92" fmla="*/ 2147483647 w 2622"/>
              <a:gd name="T93" fmla="*/ 2147483647 h 2622"/>
              <a:gd name="T94" fmla="*/ 2147483647 w 2622"/>
              <a:gd name="T95" fmla="*/ 2147483647 h 2622"/>
              <a:gd name="T96" fmla="*/ 2147483647 w 2622"/>
              <a:gd name="T97" fmla="*/ 2147483647 h 2622"/>
              <a:gd name="T98" fmla="*/ 2147483647 w 2622"/>
              <a:gd name="T99" fmla="*/ 2147483647 h 2622"/>
              <a:gd name="T100" fmla="*/ 2147483647 w 2622"/>
              <a:gd name="T101" fmla="*/ 2147483647 h 2622"/>
              <a:gd name="T102" fmla="*/ 2147483647 w 2622"/>
              <a:gd name="T103" fmla="*/ 2147483647 h 2622"/>
              <a:gd name="T104" fmla="*/ 2147483647 w 2622"/>
              <a:gd name="T105" fmla="*/ 2147483647 h 2622"/>
              <a:gd name="T106" fmla="*/ 2147483647 w 2622"/>
              <a:gd name="T107" fmla="*/ 2147483647 h 2622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w 2622"/>
              <a:gd name="T163" fmla="*/ 0 h 2622"/>
              <a:gd name="T164" fmla="*/ 2622 w 2622"/>
              <a:gd name="T165" fmla="*/ 2622 h 2622"/>
            </a:gdLst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T162" t="T163" r="T164" b="T165"/>
            <a:pathLst>
              <a:path w="2622" h="2622">
                <a:moveTo>
                  <a:pt x="2622" y="1382"/>
                </a:moveTo>
                <a:lnTo>
                  <a:pt x="2622" y="1240"/>
                </a:lnTo>
                <a:lnTo>
                  <a:pt x="2520" y="1240"/>
                </a:lnTo>
                <a:lnTo>
                  <a:pt x="2516" y="1196"/>
                </a:lnTo>
                <a:lnTo>
                  <a:pt x="2512" y="1152"/>
                </a:lnTo>
                <a:lnTo>
                  <a:pt x="2506" y="1110"/>
                </a:lnTo>
                <a:lnTo>
                  <a:pt x="2498" y="1068"/>
                </a:lnTo>
                <a:lnTo>
                  <a:pt x="2596" y="1040"/>
                </a:lnTo>
                <a:lnTo>
                  <a:pt x="2560" y="904"/>
                </a:lnTo>
                <a:lnTo>
                  <a:pt x="2460" y="930"/>
                </a:lnTo>
                <a:lnTo>
                  <a:pt x="2446" y="888"/>
                </a:lnTo>
                <a:lnTo>
                  <a:pt x="2430" y="848"/>
                </a:lnTo>
                <a:lnTo>
                  <a:pt x="2412" y="808"/>
                </a:lnTo>
                <a:lnTo>
                  <a:pt x="2394" y="768"/>
                </a:lnTo>
                <a:lnTo>
                  <a:pt x="2482" y="718"/>
                </a:lnTo>
                <a:lnTo>
                  <a:pt x="2412" y="594"/>
                </a:lnTo>
                <a:lnTo>
                  <a:pt x="2322" y="646"/>
                </a:lnTo>
                <a:lnTo>
                  <a:pt x="2298" y="610"/>
                </a:lnTo>
                <a:lnTo>
                  <a:pt x="2272" y="574"/>
                </a:lnTo>
                <a:lnTo>
                  <a:pt x="2244" y="540"/>
                </a:lnTo>
                <a:lnTo>
                  <a:pt x="2216" y="508"/>
                </a:lnTo>
                <a:lnTo>
                  <a:pt x="2290" y="434"/>
                </a:lnTo>
                <a:lnTo>
                  <a:pt x="2188" y="334"/>
                </a:lnTo>
                <a:lnTo>
                  <a:pt x="2116" y="406"/>
                </a:lnTo>
                <a:lnTo>
                  <a:pt x="2082" y="378"/>
                </a:lnTo>
                <a:lnTo>
                  <a:pt x="2048" y="352"/>
                </a:lnTo>
                <a:lnTo>
                  <a:pt x="2014" y="326"/>
                </a:lnTo>
                <a:lnTo>
                  <a:pt x="1978" y="300"/>
                </a:lnTo>
                <a:lnTo>
                  <a:pt x="2028" y="212"/>
                </a:lnTo>
                <a:lnTo>
                  <a:pt x="1906" y="140"/>
                </a:lnTo>
                <a:lnTo>
                  <a:pt x="1854" y="230"/>
                </a:lnTo>
                <a:lnTo>
                  <a:pt x="1816" y="210"/>
                </a:lnTo>
                <a:lnTo>
                  <a:pt x="1776" y="194"/>
                </a:lnTo>
                <a:lnTo>
                  <a:pt x="1734" y="178"/>
                </a:lnTo>
                <a:lnTo>
                  <a:pt x="1694" y="162"/>
                </a:lnTo>
                <a:lnTo>
                  <a:pt x="1720" y="64"/>
                </a:lnTo>
                <a:lnTo>
                  <a:pt x="1582" y="26"/>
                </a:lnTo>
                <a:lnTo>
                  <a:pt x="1556" y="126"/>
                </a:lnTo>
                <a:lnTo>
                  <a:pt x="1514" y="118"/>
                </a:lnTo>
                <a:lnTo>
                  <a:pt x="1470" y="112"/>
                </a:lnTo>
                <a:lnTo>
                  <a:pt x="1426" y="106"/>
                </a:lnTo>
                <a:lnTo>
                  <a:pt x="1382" y="104"/>
                </a:lnTo>
                <a:lnTo>
                  <a:pt x="1382" y="0"/>
                </a:lnTo>
                <a:lnTo>
                  <a:pt x="1240" y="0"/>
                </a:lnTo>
                <a:lnTo>
                  <a:pt x="1240" y="104"/>
                </a:lnTo>
                <a:lnTo>
                  <a:pt x="1196" y="106"/>
                </a:lnTo>
                <a:lnTo>
                  <a:pt x="1154" y="112"/>
                </a:lnTo>
                <a:lnTo>
                  <a:pt x="1110" y="118"/>
                </a:lnTo>
                <a:lnTo>
                  <a:pt x="1068" y="126"/>
                </a:lnTo>
                <a:lnTo>
                  <a:pt x="1042" y="26"/>
                </a:lnTo>
                <a:lnTo>
                  <a:pt x="904" y="64"/>
                </a:lnTo>
                <a:lnTo>
                  <a:pt x="930" y="162"/>
                </a:lnTo>
                <a:lnTo>
                  <a:pt x="890" y="178"/>
                </a:lnTo>
                <a:lnTo>
                  <a:pt x="848" y="194"/>
                </a:lnTo>
                <a:lnTo>
                  <a:pt x="808" y="210"/>
                </a:lnTo>
                <a:lnTo>
                  <a:pt x="770" y="230"/>
                </a:lnTo>
                <a:lnTo>
                  <a:pt x="718" y="140"/>
                </a:lnTo>
                <a:lnTo>
                  <a:pt x="594" y="212"/>
                </a:lnTo>
                <a:lnTo>
                  <a:pt x="646" y="300"/>
                </a:lnTo>
                <a:lnTo>
                  <a:pt x="610" y="326"/>
                </a:lnTo>
                <a:lnTo>
                  <a:pt x="576" y="352"/>
                </a:lnTo>
                <a:lnTo>
                  <a:pt x="542" y="378"/>
                </a:lnTo>
                <a:lnTo>
                  <a:pt x="508" y="406"/>
                </a:lnTo>
                <a:lnTo>
                  <a:pt x="436" y="334"/>
                </a:lnTo>
                <a:lnTo>
                  <a:pt x="334" y="434"/>
                </a:lnTo>
                <a:lnTo>
                  <a:pt x="408" y="508"/>
                </a:lnTo>
                <a:lnTo>
                  <a:pt x="378" y="540"/>
                </a:lnTo>
                <a:lnTo>
                  <a:pt x="352" y="574"/>
                </a:lnTo>
                <a:lnTo>
                  <a:pt x="326" y="610"/>
                </a:lnTo>
                <a:lnTo>
                  <a:pt x="302" y="646"/>
                </a:lnTo>
                <a:lnTo>
                  <a:pt x="212" y="594"/>
                </a:lnTo>
                <a:lnTo>
                  <a:pt x="140" y="718"/>
                </a:lnTo>
                <a:lnTo>
                  <a:pt x="230" y="768"/>
                </a:lnTo>
                <a:lnTo>
                  <a:pt x="212" y="808"/>
                </a:lnTo>
                <a:lnTo>
                  <a:pt x="194" y="848"/>
                </a:lnTo>
                <a:lnTo>
                  <a:pt x="178" y="888"/>
                </a:lnTo>
                <a:lnTo>
                  <a:pt x="164" y="930"/>
                </a:lnTo>
                <a:lnTo>
                  <a:pt x="64" y="904"/>
                </a:lnTo>
                <a:lnTo>
                  <a:pt x="26" y="1040"/>
                </a:lnTo>
                <a:lnTo>
                  <a:pt x="126" y="1068"/>
                </a:lnTo>
                <a:lnTo>
                  <a:pt x="118" y="1110"/>
                </a:lnTo>
                <a:lnTo>
                  <a:pt x="112" y="1152"/>
                </a:lnTo>
                <a:lnTo>
                  <a:pt x="108" y="1196"/>
                </a:lnTo>
                <a:lnTo>
                  <a:pt x="104" y="1240"/>
                </a:lnTo>
                <a:lnTo>
                  <a:pt x="0" y="1240"/>
                </a:lnTo>
                <a:lnTo>
                  <a:pt x="0" y="1382"/>
                </a:lnTo>
                <a:lnTo>
                  <a:pt x="104" y="1382"/>
                </a:lnTo>
                <a:lnTo>
                  <a:pt x="108" y="1426"/>
                </a:lnTo>
                <a:lnTo>
                  <a:pt x="112" y="1470"/>
                </a:lnTo>
                <a:lnTo>
                  <a:pt x="118" y="1512"/>
                </a:lnTo>
                <a:lnTo>
                  <a:pt x="126" y="1556"/>
                </a:lnTo>
                <a:lnTo>
                  <a:pt x="26" y="1582"/>
                </a:lnTo>
                <a:lnTo>
                  <a:pt x="64" y="1720"/>
                </a:lnTo>
                <a:lnTo>
                  <a:pt x="164" y="1692"/>
                </a:lnTo>
                <a:lnTo>
                  <a:pt x="178" y="1734"/>
                </a:lnTo>
                <a:lnTo>
                  <a:pt x="194" y="1774"/>
                </a:lnTo>
                <a:lnTo>
                  <a:pt x="212" y="1814"/>
                </a:lnTo>
                <a:lnTo>
                  <a:pt x="230" y="1854"/>
                </a:lnTo>
                <a:lnTo>
                  <a:pt x="140" y="1906"/>
                </a:lnTo>
                <a:lnTo>
                  <a:pt x="212" y="2028"/>
                </a:lnTo>
                <a:lnTo>
                  <a:pt x="302" y="1978"/>
                </a:lnTo>
                <a:lnTo>
                  <a:pt x="326" y="2014"/>
                </a:lnTo>
                <a:lnTo>
                  <a:pt x="352" y="2048"/>
                </a:lnTo>
                <a:lnTo>
                  <a:pt x="378" y="2082"/>
                </a:lnTo>
                <a:lnTo>
                  <a:pt x="408" y="2116"/>
                </a:lnTo>
                <a:lnTo>
                  <a:pt x="334" y="2188"/>
                </a:lnTo>
                <a:lnTo>
                  <a:pt x="436" y="2288"/>
                </a:lnTo>
                <a:lnTo>
                  <a:pt x="508" y="2216"/>
                </a:lnTo>
                <a:lnTo>
                  <a:pt x="542" y="2244"/>
                </a:lnTo>
                <a:lnTo>
                  <a:pt x="576" y="2272"/>
                </a:lnTo>
                <a:lnTo>
                  <a:pt x="610" y="2298"/>
                </a:lnTo>
                <a:lnTo>
                  <a:pt x="646" y="2322"/>
                </a:lnTo>
                <a:lnTo>
                  <a:pt x="594" y="2412"/>
                </a:lnTo>
                <a:lnTo>
                  <a:pt x="718" y="2482"/>
                </a:lnTo>
                <a:lnTo>
                  <a:pt x="770" y="2394"/>
                </a:lnTo>
                <a:lnTo>
                  <a:pt x="808" y="2412"/>
                </a:lnTo>
                <a:lnTo>
                  <a:pt x="848" y="2430"/>
                </a:lnTo>
                <a:lnTo>
                  <a:pt x="890" y="2446"/>
                </a:lnTo>
                <a:lnTo>
                  <a:pt x="930" y="2460"/>
                </a:lnTo>
                <a:lnTo>
                  <a:pt x="904" y="2560"/>
                </a:lnTo>
                <a:lnTo>
                  <a:pt x="1042" y="2596"/>
                </a:lnTo>
                <a:lnTo>
                  <a:pt x="1068" y="2498"/>
                </a:lnTo>
                <a:lnTo>
                  <a:pt x="1110" y="2504"/>
                </a:lnTo>
                <a:lnTo>
                  <a:pt x="1154" y="2512"/>
                </a:lnTo>
                <a:lnTo>
                  <a:pt x="1196" y="2516"/>
                </a:lnTo>
                <a:lnTo>
                  <a:pt x="1240" y="2520"/>
                </a:lnTo>
                <a:lnTo>
                  <a:pt x="1240" y="2622"/>
                </a:lnTo>
                <a:lnTo>
                  <a:pt x="1382" y="2622"/>
                </a:lnTo>
                <a:lnTo>
                  <a:pt x="1382" y="2520"/>
                </a:lnTo>
                <a:lnTo>
                  <a:pt x="1426" y="2516"/>
                </a:lnTo>
                <a:lnTo>
                  <a:pt x="1470" y="2512"/>
                </a:lnTo>
                <a:lnTo>
                  <a:pt x="1514" y="2504"/>
                </a:lnTo>
                <a:lnTo>
                  <a:pt x="1556" y="2498"/>
                </a:lnTo>
                <a:lnTo>
                  <a:pt x="1582" y="2596"/>
                </a:lnTo>
                <a:lnTo>
                  <a:pt x="1720" y="2560"/>
                </a:lnTo>
                <a:lnTo>
                  <a:pt x="1694" y="2460"/>
                </a:lnTo>
                <a:lnTo>
                  <a:pt x="1734" y="2446"/>
                </a:lnTo>
                <a:lnTo>
                  <a:pt x="1776" y="2430"/>
                </a:lnTo>
                <a:lnTo>
                  <a:pt x="1816" y="2412"/>
                </a:lnTo>
                <a:lnTo>
                  <a:pt x="1854" y="2394"/>
                </a:lnTo>
                <a:lnTo>
                  <a:pt x="1906" y="2482"/>
                </a:lnTo>
                <a:lnTo>
                  <a:pt x="2028" y="2412"/>
                </a:lnTo>
                <a:lnTo>
                  <a:pt x="1978" y="2322"/>
                </a:lnTo>
                <a:lnTo>
                  <a:pt x="2014" y="2298"/>
                </a:lnTo>
                <a:lnTo>
                  <a:pt x="2048" y="2272"/>
                </a:lnTo>
                <a:lnTo>
                  <a:pt x="2082" y="2244"/>
                </a:lnTo>
                <a:lnTo>
                  <a:pt x="2116" y="2216"/>
                </a:lnTo>
                <a:lnTo>
                  <a:pt x="2188" y="2288"/>
                </a:lnTo>
                <a:lnTo>
                  <a:pt x="2290" y="2188"/>
                </a:lnTo>
                <a:lnTo>
                  <a:pt x="2216" y="2116"/>
                </a:lnTo>
                <a:lnTo>
                  <a:pt x="2244" y="2082"/>
                </a:lnTo>
                <a:lnTo>
                  <a:pt x="2272" y="2048"/>
                </a:lnTo>
                <a:lnTo>
                  <a:pt x="2298" y="2014"/>
                </a:lnTo>
                <a:lnTo>
                  <a:pt x="2322" y="1978"/>
                </a:lnTo>
                <a:lnTo>
                  <a:pt x="2412" y="2028"/>
                </a:lnTo>
                <a:lnTo>
                  <a:pt x="2482" y="1906"/>
                </a:lnTo>
                <a:lnTo>
                  <a:pt x="2394" y="1854"/>
                </a:lnTo>
                <a:lnTo>
                  <a:pt x="2412" y="1814"/>
                </a:lnTo>
                <a:lnTo>
                  <a:pt x="2430" y="1774"/>
                </a:lnTo>
                <a:lnTo>
                  <a:pt x="2446" y="1734"/>
                </a:lnTo>
                <a:lnTo>
                  <a:pt x="2460" y="1692"/>
                </a:lnTo>
                <a:lnTo>
                  <a:pt x="2560" y="1720"/>
                </a:lnTo>
                <a:lnTo>
                  <a:pt x="2596" y="1582"/>
                </a:lnTo>
                <a:lnTo>
                  <a:pt x="2498" y="1556"/>
                </a:lnTo>
                <a:lnTo>
                  <a:pt x="2506" y="1512"/>
                </a:lnTo>
                <a:lnTo>
                  <a:pt x="2512" y="1470"/>
                </a:lnTo>
                <a:lnTo>
                  <a:pt x="2516" y="1426"/>
                </a:lnTo>
                <a:lnTo>
                  <a:pt x="2520" y="1382"/>
                </a:lnTo>
                <a:lnTo>
                  <a:pt x="2622" y="1382"/>
                </a:lnTo>
                <a:close/>
                <a:moveTo>
                  <a:pt x="1312" y="2420"/>
                </a:moveTo>
                <a:lnTo>
                  <a:pt x="1312" y="2420"/>
                </a:lnTo>
                <a:lnTo>
                  <a:pt x="1254" y="2420"/>
                </a:lnTo>
                <a:lnTo>
                  <a:pt x="1198" y="2416"/>
                </a:lnTo>
                <a:lnTo>
                  <a:pt x="1142" y="2408"/>
                </a:lnTo>
                <a:lnTo>
                  <a:pt x="1088" y="2398"/>
                </a:lnTo>
                <a:lnTo>
                  <a:pt x="1034" y="2386"/>
                </a:lnTo>
                <a:lnTo>
                  <a:pt x="982" y="2370"/>
                </a:lnTo>
                <a:lnTo>
                  <a:pt x="930" y="2354"/>
                </a:lnTo>
                <a:lnTo>
                  <a:pt x="880" y="2334"/>
                </a:lnTo>
                <a:lnTo>
                  <a:pt x="830" y="2312"/>
                </a:lnTo>
                <a:lnTo>
                  <a:pt x="782" y="2286"/>
                </a:lnTo>
                <a:lnTo>
                  <a:pt x="736" y="2260"/>
                </a:lnTo>
                <a:lnTo>
                  <a:pt x="692" y="2232"/>
                </a:lnTo>
                <a:lnTo>
                  <a:pt x="648" y="2200"/>
                </a:lnTo>
                <a:lnTo>
                  <a:pt x="606" y="2168"/>
                </a:lnTo>
                <a:lnTo>
                  <a:pt x="566" y="2132"/>
                </a:lnTo>
                <a:lnTo>
                  <a:pt x="528" y="2096"/>
                </a:lnTo>
                <a:lnTo>
                  <a:pt x="490" y="2058"/>
                </a:lnTo>
                <a:lnTo>
                  <a:pt x="456" y="2018"/>
                </a:lnTo>
                <a:lnTo>
                  <a:pt x="422" y="1976"/>
                </a:lnTo>
                <a:lnTo>
                  <a:pt x="392" y="1932"/>
                </a:lnTo>
                <a:lnTo>
                  <a:pt x="362" y="1886"/>
                </a:lnTo>
                <a:lnTo>
                  <a:pt x="336" y="1840"/>
                </a:lnTo>
                <a:lnTo>
                  <a:pt x="312" y="1792"/>
                </a:lnTo>
                <a:lnTo>
                  <a:pt x="290" y="1744"/>
                </a:lnTo>
                <a:lnTo>
                  <a:pt x="270" y="1692"/>
                </a:lnTo>
                <a:lnTo>
                  <a:pt x="252" y="1642"/>
                </a:lnTo>
                <a:lnTo>
                  <a:pt x="238" y="1588"/>
                </a:lnTo>
                <a:lnTo>
                  <a:pt x="224" y="1534"/>
                </a:lnTo>
                <a:lnTo>
                  <a:pt x="216" y="1480"/>
                </a:lnTo>
                <a:lnTo>
                  <a:pt x="208" y="1424"/>
                </a:lnTo>
                <a:lnTo>
                  <a:pt x="204" y="1368"/>
                </a:lnTo>
                <a:lnTo>
                  <a:pt x="202" y="1312"/>
                </a:lnTo>
                <a:lnTo>
                  <a:pt x="204" y="1254"/>
                </a:lnTo>
                <a:lnTo>
                  <a:pt x="208" y="1198"/>
                </a:lnTo>
                <a:lnTo>
                  <a:pt x="216" y="1142"/>
                </a:lnTo>
                <a:lnTo>
                  <a:pt x="224" y="1088"/>
                </a:lnTo>
                <a:lnTo>
                  <a:pt x="238" y="1034"/>
                </a:lnTo>
                <a:lnTo>
                  <a:pt x="252" y="982"/>
                </a:lnTo>
                <a:lnTo>
                  <a:pt x="270" y="930"/>
                </a:lnTo>
                <a:lnTo>
                  <a:pt x="290" y="880"/>
                </a:lnTo>
                <a:lnTo>
                  <a:pt x="312" y="830"/>
                </a:lnTo>
                <a:lnTo>
                  <a:pt x="336" y="782"/>
                </a:lnTo>
                <a:lnTo>
                  <a:pt x="362" y="736"/>
                </a:lnTo>
                <a:lnTo>
                  <a:pt x="392" y="692"/>
                </a:lnTo>
                <a:lnTo>
                  <a:pt x="422" y="648"/>
                </a:lnTo>
                <a:lnTo>
                  <a:pt x="456" y="606"/>
                </a:lnTo>
                <a:lnTo>
                  <a:pt x="490" y="566"/>
                </a:lnTo>
                <a:lnTo>
                  <a:pt x="528" y="526"/>
                </a:lnTo>
                <a:lnTo>
                  <a:pt x="566" y="490"/>
                </a:lnTo>
                <a:lnTo>
                  <a:pt x="606" y="456"/>
                </a:lnTo>
                <a:lnTo>
                  <a:pt x="648" y="422"/>
                </a:lnTo>
                <a:lnTo>
                  <a:pt x="692" y="392"/>
                </a:lnTo>
                <a:lnTo>
                  <a:pt x="736" y="362"/>
                </a:lnTo>
                <a:lnTo>
                  <a:pt x="782" y="336"/>
                </a:lnTo>
                <a:lnTo>
                  <a:pt x="830" y="312"/>
                </a:lnTo>
                <a:lnTo>
                  <a:pt x="880" y="290"/>
                </a:lnTo>
                <a:lnTo>
                  <a:pt x="930" y="270"/>
                </a:lnTo>
                <a:lnTo>
                  <a:pt x="982" y="252"/>
                </a:lnTo>
                <a:lnTo>
                  <a:pt x="1034" y="236"/>
                </a:lnTo>
                <a:lnTo>
                  <a:pt x="1088" y="224"/>
                </a:lnTo>
                <a:lnTo>
                  <a:pt x="1142" y="214"/>
                </a:lnTo>
                <a:lnTo>
                  <a:pt x="1198" y="208"/>
                </a:lnTo>
                <a:lnTo>
                  <a:pt x="1254" y="204"/>
                </a:lnTo>
                <a:lnTo>
                  <a:pt x="1312" y="202"/>
                </a:lnTo>
                <a:lnTo>
                  <a:pt x="1368" y="204"/>
                </a:lnTo>
                <a:lnTo>
                  <a:pt x="1426" y="208"/>
                </a:lnTo>
                <a:lnTo>
                  <a:pt x="1480" y="214"/>
                </a:lnTo>
                <a:lnTo>
                  <a:pt x="1536" y="224"/>
                </a:lnTo>
                <a:lnTo>
                  <a:pt x="1588" y="236"/>
                </a:lnTo>
                <a:lnTo>
                  <a:pt x="1642" y="252"/>
                </a:lnTo>
                <a:lnTo>
                  <a:pt x="1694" y="270"/>
                </a:lnTo>
                <a:lnTo>
                  <a:pt x="1744" y="290"/>
                </a:lnTo>
                <a:lnTo>
                  <a:pt x="1792" y="312"/>
                </a:lnTo>
                <a:lnTo>
                  <a:pt x="1840" y="336"/>
                </a:lnTo>
                <a:lnTo>
                  <a:pt x="1886" y="362"/>
                </a:lnTo>
                <a:lnTo>
                  <a:pt x="1932" y="392"/>
                </a:lnTo>
                <a:lnTo>
                  <a:pt x="1976" y="422"/>
                </a:lnTo>
                <a:lnTo>
                  <a:pt x="2018" y="456"/>
                </a:lnTo>
                <a:lnTo>
                  <a:pt x="2058" y="490"/>
                </a:lnTo>
                <a:lnTo>
                  <a:pt x="2096" y="526"/>
                </a:lnTo>
                <a:lnTo>
                  <a:pt x="2132" y="566"/>
                </a:lnTo>
                <a:lnTo>
                  <a:pt x="2168" y="606"/>
                </a:lnTo>
                <a:lnTo>
                  <a:pt x="2200" y="648"/>
                </a:lnTo>
                <a:lnTo>
                  <a:pt x="2232" y="692"/>
                </a:lnTo>
                <a:lnTo>
                  <a:pt x="2260" y="736"/>
                </a:lnTo>
                <a:lnTo>
                  <a:pt x="2288" y="782"/>
                </a:lnTo>
                <a:lnTo>
                  <a:pt x="2312" y="830"/>
                </a:lnTo>
                <a:lnTo>
                  <a:pt x="2334" y="880"/>
                </a:lnTo>
                <a:lnTo>
                  <a:pt x="2354" y="930"/>
                </a:lnTo>
                <a:lnTo>
                  <a:pt x="2372" y="982"/>
                </a:lnTo>
                <a:lnTo>
                  <a:pt x="2386" y="1034"/>
                </a:lnTo>
                <a:lnTo>
                  <a:pt x="2398" y="1088"/>
                </a:lnTo>
                <a:lnTo>
                  <a:pt x="2408" y="1142"/>
                </a:lnTo>
                <a:lnTo>
                  <a:pt x="2416" y="1198"/>
                </a:lnTo>
                <a:lnTo>
                  <a:pt x="2420" y="1254"/>
                </a:lnTo>
                <a:lnTo>
                  <a:pt x="2422" y="1312"/>
                </a:lnTo>
                <a:lnTo>
                  <a:pt x="2420" y="1368"/>
                </a:lnTo>
                <a:lnTo>
                  <a:pt x="2416" y="1424"/>
                </a:lnTo>
                <a:lnTo>
                  <a:pt x="2408" y="1480"/>
                </a:lnTo>
                <a:lnTo>
                  <a:pt x="2398" y="1534"/>
                </a:lnTo>
                <a:lnTo>
                  <a:pt x="2386" y="1588"/>
                </a:lnTo>
                <a:lnTo>
                  <a:pt x="2372" y="1642"/>
                </a:lnTo>
                <a:lnTo>
                  <a:pt x="2354" y="1692"/>
                </a:lnTo>
                <a:lnTo>
                  <a:pt x="2334" y="1744"/>
                </a:lnTo>
                <a:lnTo>
                  <a:pt x="2312" y="1792"/>
                </a:lnTo>
                <a:lnTo>
                  <a:pt x="2288" y="1840"/>
                </a:lnTo>
                <a:lnTo>
                  <a:pt x="2260" y="1886"/>
                </a:lnTo>
                <a:lnTo>
                  <a:pt x="2232" y="1932"/>
                </a:lnTo>
                <a:lnTo>
                  <a:pt x="2200" y="1976"/>
                </a:lnTo>
                <a:lnTo>
                  <a:pt x="2168" y="2018"/>
                </a:lnTo>
                <a:lnTo>
                  <a:pt x="2132" y="2058"/>
                </a:lnTo>
                <a:lnTo>
                  <a:pt x="2096" y="2096"/>
                </a:lnTo>
                <a:lnTo>
                  <a:pt x="2058" y="2132"/>
                </a:lnTo>
                <a:lnTo>
                  <a:pt x="2018" y="2168"/>
                </a:lnTo>
                <a:lnTo>
                  <a:pt x="1976" y="2200"/>
                </a:lnTo>
                <a:lnTo>
                  <a:pt x="1932" y="2232"/>
                </a:lnTo>
                <a:lnTo>
                  <a:pt x="1886" y="2260"/>
                </a:lnTo>
                <a:lnTo>
                  <a:pt x="1840" y="2286"/>
                </a:lnTo>
                <a:lnTo>
                  <a:pt x="1792" y="2312"/>
                </a:lnTo>
                <a:lnTo>
                  <a:pt x="1744" y="2334"/>
                </a:lnTo>
                <a:lnTo>
                  <a:pt x="1694" y="2354"/>
                </a:lnTo>
                <a:lnTo>
                  <a:pt x="1642" y="2370"/>
                </a:lnTo>
                <a:lnTo>
                  <a:pt x="1588" y="2386"/>
                </a:lnTo>
                <a:lnTo>
                  <a:pt x="1536" y="2398"/>
                </a:lnTo>
                <a:lnTo>
                  <a:pt x="1480" y="2408"/>
                </a:lnTo>
                <a:lnTo>
                  <a:pt x="1426" y="2416"/>
                </a:lnTo>
                <a:lnTo>
                  <a:pt x="1368" y="2420"/>
                </a:lnTo>
                <a:lnTo>
                  <a:pt x="1312" y="2420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6" name="Oval 676"/>
          <p:cNvSpPr>
            <a:spLocks noChangeArrowheads="1"/>
          </p:cNvSpPr>
          <p:nvPr/>
        </p:nvSpPr>
        <p:spPr bwMode="auto">
          <a:xfrm rot="21275255">
            <a:off x="1042508" y="2725956"/>
            <a:ext cx="2058769" cy="2057556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77" name="Oval 677"/>
          <p:cNvSpPr>
            <a:spLocks noChangeArrowheads="1"/>
          </p:cNvSpPr>
          <p:nvPr/>
        </p:nvSpPr>
        <p:spPr bwMode="auto">
          <a:xfrm rot="21275255">
            <a:off x="3570501" y="2708982"/>
            <a:ext cx="1376150" cy="1376150"/>
          </a:xfrm>
          <a:prstGeom prst="ellipse">
            <a:avLst/>
          </a:prstGeom>
          <a:solidFill>
            <a:srgbClr val="EF6D64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78" name="Freeform 679"/>
          <p:cNvSpPr>
            <a:spLocks noEditPoints="1"/>
          </p:cNvSpPr>
          <p:nvPr/>
        </p:nvSpPr>
        <p:spPr bwMode="auto">
          <a:xfrm rot="21275255">
            <a:off x="4392553" y="3994196"/>
            <a:ext cx="1759290" cy="1760502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808080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prstDash val="sysDot"/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79" name="Oval 680"/>
          <p:cNvSpPr>
            <a:spLocks noChangeArrowheads="1"/>
          </p:cNvSpPr>
          <p:nvPr/>
        </p:nvSpPr>
        <p:spPr bwMode="auto">
          <a:xfrm rot="21275255">
            <a:off x="4668996" y="4271852"/>
            <a:ext cx="1205192" cy="1205192"/>
          </a:xfrm>
          <a:prstGeom prst="ellipse">
            <a:avLst/>
          </a:prstGeom>
          <a:solidFill>
            <a:srgbClr val="212A52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ko-KR" altLang="en-US">
              <a:solidFill>
                <a:srgbClr val="000000"/>
              </a:solidFill>
              <a:latin typeface="Arial" pitchFamily="34" charset="0"/>
              <a:cs typeface="+mn-ea"/>
              <a:sym typeface="Arial" pitchFamily="34" charset="0"/>
            </a:endParaRPr>
          </a:p>
        </p:txBody>
      </p:sp>
      <p:sp>
        <p:nvSpPr>
          <p:cNvPr id="180" name="Arc 681"/>
          <p:cNvSpPr/>
          <p:nvPr/>
        </p:nvSpPr>
        <p:spPr bwMode="auto">
          <a:xfrm rot="7501686">
            <a:off x="3207367" y="3942667"/>
            <a:ext cx="1456172" cy="1183368"/>
          </a:xfrm>
          <a:custGeom>
            <a:gdLst>
              <a:gd name="T0" fmla="*/ 2147483647 w 21600"/>
              <a:gd name="T1" fmla="*/ 0 h 15695"/>
              <a:gd name="T2" fmla="*/ 2147483647 w 21600"/>
              <a:gd name="T3" fmla="*/ 2147483647 h 15695"/>
              <a:gd name="T4" fmla="*/ 0 w 21600"/>
              <a:gd name="T5" fmla="*/ 2147483647 h 15695"/>
              <a:gd name="T6" fmla="*/ 0 60000 65536"/>
              <a:gd name="T7" fmla="*/ 0 60000 65536"/>
              <a:gd name="T8" fmla="*/ 0 60000 65536"/>
              <a:gd name="T9" fmla="*/ 0 w 21600"/>
              <a:gd name="T10" fmla="*/ 0 h 15695"/>
              <a:gd name="T11" fmla="*/ 21600 w 21600"/>
              <a:gd name="T12" fmla="*/ 15695 h 15695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5695" fill="none" extrusionOk="0">
                <a:moveTo>
                  <a:pt x="14840" y="-1"/>
                </a:moveTo>
                <a:cubicBezTo>
                  <a:pt x="19155" y="4079"/>
                  <a:pt x="21600" y="9756"/>
                  <a:pt x="21600" y="15695"/>
                </a:cubicBezTo>
              </a:path>
              <a:path w="21600" h="15695" stroke="0" extrusionOk="0">
                <a:moveTo>
                  <a:pt x="14840" y="-1"/>
                </a:moveTo>
                <a:cubicBezTo>
                  <a:pt x="19155" y="4079"/>
                  <a:pt x="21600" y="9756"/>
                  <a:pt x="21600" y="15695"/>
                </a:cubicBezTo>
                <a:lnTo>
                  <a:pt x="0" y="15695"/>
                </a:lnTo>
                <a:lnTo>
                  <a:pt x="14840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1" name="Arc 683"/>
          <p:cNvSpPr/>
          <p:nvPr/>
        </p:nvSpPr>
        <p:spPr bwMode="auto">
          <a:xfrm rot="256945">
            <a:off x="5404963" y="3282479"/>
            <a:ext cx="474074" cy="686256"/>
          </a:xfrm>
          <a:custGeom>
            <a:gdLst>
              <a:gd name="T0" fmla="*/ 2147483647 w 21600"/>
              <a:gd name="T1" fmla="*/ 0 h 31203"/>
              <a:gd name="T2" fmla="*/ 2147483647 w 21600"/>
              <a:gd name="T3" fmla="*/ 2147483647 h 31203"/>
              <a:gd name="T4" fmla="*/ 0 w 21600"/>
              <a:gd name="T5" fmla="*/ 2147483647 h 31203"/>
              <a:gd name="T6" fmla="*/ 0 60000 65536"/>
              <a:gd name="T7" fmla="*/ 0 60000 65536"/>
              <a:gd name="T8" fmla="*/ 0 60000 65536"/>
              <a:gd name="T9" fmla="*/ 0 w 21600"/>
              <a:gd name="T10" fmla="*/ 0 h 31203"/>
              <a:gd name="T11" fmla="*/ 21600 w 21600"/>
              <a:gd name="T12" fmla="*/ 31203 h 31203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31203" fill="none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cubicBezTo>
                  <a:pt x="21600" y="24780"/>
                  <a:pt x="20785" y="28155"/>
                  <a:pt x="19224" y="31202"/>
                </a:cubicBezTo>
              </a:path>
              <a:path w="21600" h="31203" stroke="0" extrusionOk="0">
                <a:moveTo>
                  <a:pt x="3237" y="-1"/>
                </a:moveTo>
                <a:cubicBezTo>
                  <a:pt x="13795" y="1600"/>
                  <a:pt x="21600" y="10676"/>
                  <a:pt x="21600" y="21356"/>
                </a:cubicBezTo>
                <a:cubicBezTo>
                  <a:pt x="21600" y="24780"/>
                  <a:pt x="20785" y="28155"/>
                  <a:pt x="19224" y="31202"/>
                </a:cubicBezTo>
                <a:lnTo>
                  <a:pt x="0" y="21356"/>
                </a:lnTo>
                <a:lnTo>
                  <a:pt x="3237" y="-1"/>
                </a:lnTo>
                <a:close/>
              </a:path>
            </a:pathLst>
          </a:custGeom>
          <a:noFill/>
          <a:ln w="38100">
            <a:solidFill>
              <a:schemeClr val="bg1">
                <a:lumMod val="50000"/>
              </a:schemeClr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 kern="0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5" name="Text Placeholder 33"/>
          <p:cNvSpPr txBox="1"/>
          <p:nvPr/>
        </p:nvSpPr>
        <p:spPr>
          <a:xfrm>
            <a:off x="7862081" y="2134307"/>
            <a:ext cx="189980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身体健康</a:t>
            </a:r>
          </a:p>
        </p:txBody>
      </p:sp>
      <p:sp>
        <p:nvSpPr>
          <p:cNvPr id="67" name="Text Placeholder 33"/>
          <p:cNvSpPr txBox="1"/>
          <p:nvPr/>
        </p:nvSpPr>
        <p:spPr>
          <a:xfrm>
            <a:off x="7862081" y="3577166"/>
            <a:ext cx="189980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智力发展</a:t>
            </a:r>
          </a:p>
        </p:txBody>
      </p:sp>
      <p:sp>
        <p:nvSpPr>
          <p:cNvPr id="69" name="Text Placeholder 33"/>
          <p:cNvSpPr txBox="1"/>
          <p:nvPr/>
        </p:nvSpPr>
        <p:spPr>
          <a:xfrm>
            <a:off x="7862081" y="5009108"/>
            <a:ext cx="189980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心理健康</a:t>
            </a:r>
          </a:p>
        </p:txBody>
      </p:sp>
      <p:grpSp>
        <p:nvGrpSpPr>
          <p:cNvPr id="39" name="组合 38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Freeform 673"/>
          <p:cNvSpPr>
            <a:spLocks noEditPoints="1"/>
          </p:cNvSpPr>
          <p:nvPr/>
        </p:nvSpPr>
        <p:spPr bwMode="auto">
          <a:xfrm rot="21275255">
            <a:off x="7432447" y="2206568"/>
            <a:ext cx="319182" cy="319375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1" name="Freeform 673"/>
          <p:cNvSpPr>
            <a:spLocks noEditPoints="1"/>
          </p:cNvSpPr>
          <p:nvPr/>
        </p:nvSpPr>
        <p:spPr bwMode="auto">
          <a:xfrm rot="21275255">
            <a:off x="7432446" y="3638889"/>
            <a:ext cx="319182" cy="319375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2" name="Freeform 673"/>
          <p:cNvSpPr>
            <a:spLocks noEditPoints="1"/>
          </p:cNvSpPr>
          <p:nvPr/>
        </p:nvSpPr>
        <p:spPr bwMode="auto">
          <a:xfrm rot="21275255">
            <a:off x="7432445" y="5071210"/>
            <a:ext cx="319182" cy="319375"/>
          </a:xfrm>
          <a:custGeom>
            <a:gdLst>
              <a:gd name="T0" fmla="*/ 2147483647 w 1816"/>
              <a:gd name="T1" fmla="*/ 2147483647 h 1816"/>
              <a:gd name="T2" fmla="*/ 2147483647 w 1816"/>
              <a:gd name="T3" fmla="*/ 2147483647 h 1816"/>
              <a:gd name="T4" fmla="*/ 2147483647 w 1816"/>
              <a:gd name="T5" fmla="*/ 2147483647 h 1816"/>
              <a:gd name="T6" fmla="*/ 2147483647 w 1816"/>
              <a:gd name="T7" fmla="*/ 2147483647 h 1816"/>
              <a:gd name="T8" fmla="*/ 2147483647 w 1816"/>
              <a:gd name="T9" fmla="*/ 2147483647 h 1816"/>
              <a:gd name="T10" fmla="*/ 2147483647 w 1816"/>
              <a:gd name="T11" fmla="*/ 2147483647 h 1816"/>
              <a:gd name="T12" fmla="*/ 2147483647 w 1816"/>
              <a:gd name="T13" fmla="*/ 2147483647 h 1816"/>
              <a:gd name="T14" fmla="*/ 2147483647 w 1816"/>
              <a:gd name="T15" fmla="*/ 2147483647 h 1816"/>
              <a:gd name="T16" fmla="*/ 2147483647 w 1816"/>
              <a:gd name="T17" fmla="*/ 2147483647 h 1816"/>
              <a:gd name="T18" fmla="*/ 2147483647 w 1816"/>
              <a:gd name="T19" fmla="*/ 2147483647 h 1816"/>
              <a:gd name="T20" fmla="*/ 2147483647 w 1816"/>
              <a:gd name="T21" fmla="*/ 2147483647 h 1816"/>
              <a:gd name="T22" fmla="*/ 2147483647 w 1816"/>
              <a:gd name="T23" fmla="*/ 2147483647 h 1816"/>
              <a:gd name="T24" fmla="*/ 0 w 1816"/>
              <a:gd name="T25" fmla="*/ 2147483647 h 1816"/>
              <a:gd name="T26" fmla="*/ 2147483647 w 1816"/>
              <a:gd name="T27" fmla="*/ 2147483647 h 1816"/>
              <a:gd name="T28" fmla="*/ 2147483647 w 1816"/>
              <a:gd name="T29" fmla="*/ 2147483647 h 1816"/>
              <a:gd name="T30" fmla="*/ 2147483647 w 1816"/>
              <a:gd name="T31" fmla="*/ 2147483647 h 1816"/>
              <a:gd name="T32" fmla="*/ 2147483647 w 1816"/>
              <a:gd name="T33" fmla="*/ 2147483647 h 1816"/>
              <a:gd name="T34" fmla="*/ 2147483647 w 1816"/>
              <a:gd name="T35" fmla="*/ 2147483647 h 1816"/>
              <a:gd name="T36" fmla="*/ 2147483647 w 1816"/>
              <a:gd name="T37" fmla="*/ 2147483647 h 1816"/>
              <a:gd name="T38" fmla="*/ 2147483647 w 1816"/>
              <a:gd name="T39" fmla="*/ 2147483647 h 1816"/>
              <a:gd name="T40" fmla="*/ 2147483647 w 1816"/>
              <a:gd name="T41" fmla="*/ 2147483647 h 1816"/>
              <a:gd name="T42" fmla="*/ 2147483647 w 1816"/>
              <a:gd name="T43" fmla="*/ 2147483647 h 1816"/>
              <a:gd name="T44" fmla="*/ 2147483647 w 1816"/>
              <a:gd name="T45" fmla="*/ 2147483647 h 1816"/>
              <a:gd name="T46" fmla="*/ 2147483647 w 1816"/>
              <a:gd name="T47" fmla="*/ 2147483647 h 1816"/>
              <a:gd name="T48" fmla="*/ 2147483647 w 1816"/>
              <a:gd name="T49" fmla="*/ 2147483647 h 1816"/>
              <a:gd name="T50" fmla="*/ 2147483647 w 1816"/>
              <a:gd name="T51" fmla="*/ 2147483647 h 1816"/>
              <a:gd name="T52" fmla="*/ 2147483647 w 1816"/>
              <a:gd name="T53" fmla="*/ 2147483647 h 1816"/>
              <a:gd name="T54" fmla="*/ 2147483647 w 1816"/>
              <a:gd name="T55" fmla="*/ 2147483647 h 1816"/>
              <a:gd name="T56" fmla="*/ 2147483647 w 1816"/>
              <a:gd name="T57" fmla="*/ 2147483647 h 1816"/>
              <a:gd name="T58" fmla="*/ 2147483647 w 1816"/>
              <a:gd name="T59" fmla="*/ 2147483647 h 1816"/>
              <a:gd name="T60" fmla="*/ 2147483647 w 1816"/>
              <a:gd name="T61" fmla="*/ 2147483647 h 1816"/>
              <a:gd name="T62" fmla="*/ 2147483647 w 1816"/>
              <a:gd name="T63" fmla="*/ 2147483647 h 1816"/>
              <a:gd name="T64" fmla="*/ 2147483647 w 1816"/>
              <a:gd name="T65" fmla="*/ 2147483647 h 1816"/>
              <a:gd name="T66" fmla="*/ 2147483647 w 1816"/>
              <a:gd name="T67" fmla="*/ 2147483647 h 1816"/>
              <a:gd name="T68" fmla="*/ 2147483647 w 1816"/>
              <a:gd name="T69" fmla="*/ 2147483647 h 1816"/>
              <a:gd name="T70" fmla="*/ 2147483647 w 1816"/>
              <a:gd name="T71" fmla="*/ 2147483647 h 1816"/>
              <a:gd name="T72" fmla="*/ 2147483647 w 1816"/>
              <a:gd name="T73" fmla="*/ 2147483647 h 1816"/>
              <a:gd name="T74" fmla="*/ 2147483647 w 1816"/>
              <a:gd name="T75" fmla="*/ 2147483647 h 1816"/>
              <a:gd name="T76" fmla="*/ 2147483647 w 1816"/>
              <a:gd name="T77" fmla="*/ 2147483647 h 1816"/>
              <a:gd name="T78" fmla="*/ 2147483647 w 1816"/>
              <a:gd name="T79" fmla="*/ 2147483647 h 1816"/>
              <a:gd name="T80" fmla="*/ 2147483647 w 1816"/>
              <a:gd name="T81" fmla="*/ 2147483647 h 1816"/>
              <a:gd name="T82" fmla="*/ 2147483647 w 1816"/>
              <a:gd name="T83" fmla="*/ 2147483647 h 1816"/>
              <a:gd name="T84" fmla="*/ 2147483647 w 1816"/>
              <a:gd name="T85" fmla="*/ 2147483647 h 1816"/>
              <a:gd name="T86" fmla="*/ 2147483647 w 1816"/>
              <a:gd name="T87" fmla="*/ 2147483647 h 1816"/>
              <a:gd name="T88" fmla="*/ 2147483647 w 1816"/>
              <a:gd name="T89" fmla="*/ 2147483647 h 1816"/>
              <a:gd name="T90" fmla="*/ 2147483647 w 1816"/>
              <a:gd name="T91" fmla="*/ 2147483647 h 1816"/>
              <a:gd name="T92" fmla="*/ 2147483647 w 1816"/>
              <a:gd name="T93" fmla="*/ 2147483647 h 1816"/>
              <a:gd name="T94" fmla="*/ 2147483647 w 1816"/>
              <a:gd name="T95" fmla="*/ 2147483647 h 1816"/>
              <a:gd name="T96" fmla="*/ 2147483647 w 1816"/>
              <a:gd name="T97" fmla="*/ 2147483647 h 1816"/>
              <a:gd name="T98" fmla="*/ 2147483647 w 1816"/>
              <a:gd name="T99" fmla="*/ 2147483647 h 1816"/>
              <a:gd name="T100" fmla="*/ 2147483647 w 1816"/>
              <a:gd name="T101" fmla="*/ 2147483647 h 1816"/>
              <a:gd name="T102" fmla="*/ 2147483647 w 1816"/>
              <a:gd name="T103" fmla="*/ 2147483647 h 181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816"/>
              <a:gd name="T157" fmla="*/ 0 h 1816"/>
              <a:gd name="T158" fmla="*/ 1816 w 1816"/>
              <a:gd name="T159" fmla="*/ 1816 h 181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815" h="1815">
                <a:moveTo>
                  <a:pt x="1816" y="978"/>
                </a:moveTo>
                <a:lnTo>
                  <a:pt x="1816" y="836"/>
                </a:lnTo>
                <a:lnTo>
                  <a:pt x="1710" y="836"/>
                </a:lnTo>
                <a:lnTo>
                  <a:pt x="1706" y="792"/>
                </a:lnTo>
                <a:lnTo>
                  <a:pt x="1698" y="750"/>
                </a:lnTo>
                <a:lnTo>
                  <a:pt x="1688" y="708"/>
                </a:lnTo>
                <a:lnTo>
                  <a:pt x="1678" y="666"/>
                </a:lnTo>
                <a:lnTo>
                  <a:pt x="1774" y="626"/>
                </a:lnTo>
                <a:lnTo>
                  <a:pt x="1718" y="494"/>
                </a:lnTo>
                <a:lnTo>
                  <a:pt x="1622" y="534"/>
                </a:lnTo>
                <a:lnTo>
                  <a:pt x="1602" y="496"/>
                </a:lnTo>
                <a:lnTo>
                  <a:pt x="1578" y="460"/>
                </a:lnTo>
                <a:lnTo>
                  <a:pt x="1552" y="424"/>
                </a:lnTo>
                <a:lnTo>
                  <a:pt x="1526" y="390"/>
                </a:lnTo>
                <a:lnTo>
                  <a:pt x="1600" y="316"/>
                </a:lnTo>
                <a:lnTo>
                  <a:pt x="1498" y="216"/>
                </a:lnTo>
                <a:lnTo>
                  <a:pt x="1426" y="290"/>
                </a:lnTo>
                <a:lnTo>
                  <a:pt x="1392" y="262"/>
                </a:lnTo>
                <a:lnTo>
                  <a:pt x="1356" y="236"/>
                </a:lnTo>
                <a:lnTo>
                  <a:pt x="1318" y="214"/>
                </a:lnTo>
                <a:lnTo>
                  <a:pt x="1280" y="192"/>
                </a:lnTo>
                <a:lnTo>
                  <a:pt x="1320" y="96"/>
                </a:lnTo>
                <a:lnTo>
                  <a:pt x="1188" y="42"/>
                </a:lnTo>
                <a:lnTo>
                  <a:pt x="1150" y="138"/>
                </a:lnTo>
                <a:lnTo>
                  <a:pt x="1108" y="126"/>
                </a:lnTo>
                <a:lnTo>
                  <a:pt x="1066" y="116"/>
                </a:lnTo>
                <a:lnTo>
                  <a:pt x="1022" y="110"/>
                </a:lnTo>
                <a:lnTo>
                  <a:pt x="978" y="104"/>
                </a:lnTo>
                <a:lnTo>
                  <a:pt x="978" y="0"/>
                </a:lnTo>
                <a:lnTo>
                  <a:pt x="836" y="0"/>
                </a:lnTo>
                <a:lnTo>
                  <a:pt x="836" y="104"/>
                </a:lnTo>
                <a:lnTo>
                  <a:pt x="792" y="110"/>
                </a:lnTo>
                <a:lnTo>
                  <a:pt x="750" y="116"/>
                </a:lnTo>
                <a:lnTo>
                  <a:pt x="706" y="126"/>
                </a:lnTo>
                <a:lnTo>
                  <a:pt x="666" y="138"/>
                </a:lnTo>
                <a:lnTo>
                  <a:pt x="626" y="42"/>
                </a:lnTo>
                <a:lnTo>
                  <a:pt x="494" y="96"/>
                </a:lnTo>
                <a:lnTo>
                  <a:pt x="534" y="192"/>
                </a:lnTo>
                <a:lnTo>
                  <a:pt x="496" y="214"/>
                </a:lnTo>
                <a:lnTo>
                  <a:pt x="460" y="236"/>
                </a:lnTo>
                <a:lnTo>
                  <a:pt x="424" y="262"/>
                </a:lnTo>
                <a:lnTo>
                  <a:pt x="390" y="290"/>
                </a:lnTo>
                <a:lnTo>
                  <a:pt x="316" y="216"/>
                </a:lnTo>
                <a:lnTo>
                  <a:pt x="216" y="316"/>
                </a:lnTo>
                <a:lnTo>
                  <a:pt x="288" y="390"/>
                </a:lnTo>
                <a:lnTo>
                  <a:pt x="262" y="424"/>
                </a:lnTo>
                <a:lnTo>
                  <a:pt x="236" y="460"/>
                </a:lnTo>
                <a:lnTo>
                  <a:pt x="214" y="496"/>
                </a:lnTo>
                <a:lnTo>
                  <a:pt x="192" y="534"/>
                </a:lnTo>
                <a:lnTo>
                  <a:pt x="96" y="494"/>
                </a:lnTo>
                <a:lnTo>
                  <a:pt x="42" y="626"/>
                </a:lnTo>
                <a:lnTo>
                  <a:pt x="138" y="666"/>
                </a:lnTo>
                <a:lnTo>
                  <a:pt x="126" y="708"/>
                </a:lnTo>
                <a:lnTo>
                  <a:pt x="116" y="750"/>
                </a:lnTo>
                <a:lnTo>
                  <a:pt x="108" y="792"/>
                </a:lnTo>
                <a:lnTo>
                  <a:pt x="104" y="836"/>
                </a:lnTo>
                <a:lnTo>
                  <a:pt x="0" y="836"/>
                </a:lnTo>
                <a:lnTo>
                  <a:pt x="0" y="978"/>
                </a:lnTo>
                <a:lnTo>
                  <a:pt x="104" y="978"/>
                </a:lnTo>
                <a:lnTo>
                  <a:pt x="108" y="1022"/>
                </a:lnTo>
                <a:lnTo>
                  <a:pt x="116" y="1066"/>
                </a:lnTo>
                <a:lnTo>
                  <a:pt x="126" y="1108"/>
                </a:lnTo>
                <a:lnTo>
                  <a:pt x="138" y="1150"/>
                </a:lnTo>
                <a:lnTo>
                  <a:pt x="42" y="1190"/>
                </a:lnTo>
                <a:lnTo>
                  <a:pt x="96" y="1320"/>
                </a:lnTo>
                <a:lnTo>
                  <a:pt x="192" y="1280"/>
                </a:lnTo>
                <a:lnTo>
                  <a:pt x="214" y="1320"/>
                </a:lnTo>
                <a:lnTo>
                  <a:pt x="236" y="1356"/>
                </a:lnTo>
                <a:lnTo>
                  <a:pt x="262" y="1392"/>
                </a:lnTo>
                <a:lnTo>
                  <a:pt x="288" y="1426"/>
                </a:lnTo>
                <a:lnTo>
                  <a:pt x="216" y="1500"/>
                </a:lnTo>
                <a:lnTo>
                  <a:pt x="316" y="1600"/>
                </a:lnTo>
                <a:lnTo>
                  <a:pt x="390" y="1526"/>
                </a:lnTo>
                <a:lnTo>
                  <a:pt x="424" y="1554"/>
                </a:lnTo>
                <a:lnTo>
                  <a:pt x="460" y="1578"/>
                </a:lnTo>
                <a:lnTo>
                  <a:pt x="496" y="1602"/>
                </a:lnTo>
                <a:lnTo>
                  <a:pt x="534" y="1622"/>
                </a:lnTo>
                <a:lnTo>
                  <a:pt x="494" y="1718"/>
                </a:lnTo>
                <a:lnTo>
                  <a:pt x="626" y="1774"/>
                </a:lnTo>
                <a:lnTo>
                  <a:pt x="666" y="1678"/>
                </a:lnTo>
                <a:lnTo>
                  <a:pt x="706" y="1690"/>
                </a:lnTo>
                <a:lnTo>
                  <a:pt x="750" y="1698"/>
                </a:lnTo>
                <a:lnTo>
                  <a:pt x="792" y="1706"/>
                </a:lnTo>
                <a:lnTo>
                  <a:pt x="836" y="1712"/>
                </a:lnTo>
                <a:lnTo>
                  <a:pt x="836" y="1816"/>
                </a:lnTo>
                <a:lnTo>
                  <a:pt x="978" y="1816"/>
                </a:lnTo>
                <a:lnTo>
                  <a:pt x="978" y="1712"/>
                </a:lnTo>
                <a:lnTo>
                  <a:pt x="1022" y="1706"/>
                </a:lnTo>
                <a:lnTo>
                  <a:pt x="1066" y="1698"/>
                </a:lnTo>
                <a:lnTo>
                  <a:pt x="1108" y="1690"/>
                </a:lnTo>
                <a:lnTo>
                  <a:pt x="1150" y="1678"/>
                </a:lnTo>
                <a:lnTo>
                  <a:pt x="1188" y="1774"/>
                </a:lnTo>
                <a:lnTo>
                  <a:pt x="1320" y="1718"/>
                </a:lnTo>
                <a:lnTo>
                  <a:pt x="1280" y="1622"/>
                </a:lnTo>
                <a:lnTo>
                  <a:pt x="1318" y="1602"/>
                </a:lnTo>
                <a:lnTo>
                  <a:pt x="1356" y="1578"/>
                </a:lnTo>
                <a:lnTo>
                  <a:pt x="1392" y="1554"/>
                </a:lnTo>
                <a:lnTo>
                  <a:pt x="1426" y="1526"/>
                </a:lnTo>
                <a:lnTo>
                  <a:pt x="1498" y="1600"/>
                </a:lnTo>
                <a:lnTo>
                  <a:pt x="1600" y="1500"/>
                </a:lnTo>
                <a:lnTo>
                  <a:pt x="1526" y="1426"/>
                </a:lnTo>
                <a:lnTo>
                  <a:pt x="1552" y="1392"/>
                </a:lnTo>
                <a:lnTo>
                  <a:pt x="1578" y="1356"/>
                </a:lnTo>
                <a:lnTo>
                  <a:pt x="1602" y="1320"/>
                </a:lnTo>
                <a:lnTo>
                  <a:pt x="1622" y="1280"/>
                </a:lnTo>
                <a:lnTo>
                  <a:pt x="1718" y="1320"/>
                </a:lnTo>
                <a:lnTo>
                  <a:pt x="1774" y="1190"/>
                </a:lnTo>
                <a:lnTo>
                  <a:pt x="1678" y="1150"/>
                </a:lnTo>
                <a:lnTo>
                  <a:pt x="1688" y="1108"/>
                </a:lnTo>
                <a:lnTo>
                  <a:pt x="1698" y="1066"/>
                </a:lnTo>
                <a:lnTo>
                  <a:pt x="1706" y="1022"/>
                </a:lnTo>
                <a:lnTo>
                  <a:pt x="1710" y="978"/>
                </a:lnTo>
                <a:lnTo>
                  <a:pt x="1816" y="978"/>
                </a:lnTo>
                <a:close/>
                <a:moveTo>
                  <a:pt x="908" y="1614"/>
                </a:moveTo>
                <a:lnTo>
                  <a:pt x="908" y="1614"/>
                </a:lnTo>
                <a:lnTo>
                  <a:pt x="872" y="1612"/>
                </a:lnTo>
                <a:lnTo>
                  <a:pt x="836" y="1610"/>
                </a:lnTo>
                <a:lnTo>
                  <a:pt x="800" y="1606"/>
                </a:lnTo>
                <a:lnTo>
                  <a:pt x="766" y="1600"/>
                </a:lnTo>
                <a:lnTo>
                  <a:pt x="730" y="1592"/>
                </a:lnTo>
                <a:lnTo>
                  <a:pt x="698" y="1582"/>
                </a:lnTo>
                <a:lnTo>
                  <a:pt x="664" y="1570"/>
                </a:lnTo>
                <a:lnTo>
                  <a:pt x="632" y="1558"/>
                </a:lnTo>
                <a:lnTo>
                  <a:pt x="602" y="1544"/>
                </a:lnTo>
                <a:lnTo>
                  <a:pt x="570" y="1528"/>
                </a:lnTo>
                <a:lnTo>
                  <a:pt x="542" y="1512"/>
                </a:lnTo>
                <a:lnTo>
                  <a:pt x="512" y="1492"/>
                </a:lnTo>
                <a:lnTo>
                  <a:pt x="484" y="1474"/>
                </a:lnTo>
                <a:lnTo>
                  <a:pt x="458" y="1452"/>
                </a:lnTo>
                <a:lnTo>
                  <a:pt x="432" y="1430"/>
                </a:lnTo>
                <a:lnTo>
                  <a:pt x="408" y="1406"/>
                </a:lnTo>
                <a:lnTo>
                  <a:pt x="384" y="1382"/>
                </a:lnTo>
                <a:lnTo>
                  <a:pt x="362" y="1356"/>
                </a:lnTo>
                <a:lnTo>
                  <a:pt x="342" y="1330"/>
                </a:lnTo>
                <a:lnTo>
                  <a:pt x="322" y="1302"/>
                </a:lnTo>
                <a:lnTo>
                  <a:pt x="304" y="1274"/>
                </a:lnTo>
                <a:lnTo>
                  <a:pt x="286" y="1244"/>
                </a:lnTo>
                <a:lnTo>
                  <a:pt x="272" y="1214"/>
                </a:lnTo>
                <a:lnTo>
                  <a:pt x="256" y="1182"/>
                </a:lnTo>
                <a:lnTo>
                  <a:pt x="244" y="1150"/>
                </a:lnTo>
                <a:lnTo>
                  <a:pt x="234" y="1118"/>
                </a:lnTo>
                <a:lnTo>
                  <a:pt x="224" y="1084"/>
                </a:lnTo>
                <a:lnTo>
                  <a:pt x="216" y="1050"/>
                </a:lnTo>
                <a:lnTo>
                  <a:pt x="210" y="1016"/>
                </a:lnTo>
                <a:lnTo>
                  <a:pt x="206" y="980"/>
                </a:lnTo>
                <a:lnTo>
                  <a:pt x="202" y="944"/>
                </a:lnTo>
                <a:lnTo>
                  <a:pt x="202" y="908"/>
                </a:lnTo>
                <a:lnTo>
                  <a:pt x="202" y="872"/>
                </a:lnTo>
                <a:lnTo>
                  <a:pt x="206" y="836"/>
                </a:lnTo>
                <a:lnTo>
                  <a:pt x="210" y="800"/>
                </a:lnTo>
                <a:lnTo>
                  <a:pt x="216" y="766"/>
                </a:lnTo>
                <a:lnTo>
                  <a:pt x="224" y="732"/>
                </a:lnTo>
                <a:lnTo>
                  <a:pt x="234" y="698"/>
                </a:lnTo>
                <a:lnTo>
                  <a:pt x="244" y="664"/>
                </a:lnTo>
                <a:lnTo>
                  <a:pt x="256" y="632"/>
                </a:lnTo>
                <a:lnTo>
                  <a:pt x="272" y="602"/>
                </a:lnTo>
                <a:lnTo>
                  <a:pt x="286" y="572"/>
                </a:lnTo>
                <a:lnTo>
                  <a:pt x="304" y="542"/>
                </a:lnTo>
                <a:lnTo>
                  <a:pt x="322" y="512"/>
                </a:lnTo>
                <a:lnTo>
                  <a:pt x="342" y="486"/>
                </a:lnTo>
                <a:lnTo>
                  <a:pt x="362" y="458"/>
                </a:lnTo>
                <a:lnTo>
                  <a:pt x="384" y="432"/>
                </a:lnTo>
                <a:lnTo>
                  <a:pt x="408" y="408"/>
                </a:lnTo>
                <a:lnTo>
                  <a:pt x="432" y="386"/>
                </a:lnTo>
                <a:lnTo>
                  <a:pt x="458" y="362"/>
                </a:lnTo>
                <a:lnTo>
                  <a:pt x="484" y="342"/>
                </a:lnTo>
                <a:lnTo>
                  <a:pt x="512" y="322"/>
                </a:lnTo>
                <a:lnTo>
                  <a:pt x="542" y="304"/>
                </a:lnTo>
                <a:lnTo>
                  <a:pt x="570" y="286"/>
                </a:lnTo>
                <a:lnTo>
                  <a:pt x="602" y="272"/>
                </a:lnTo>
                <a:lnTo>
                  <a:pt x="632" y="258"/>
                </a:lnTo>
                <a:lnTo>
                  <a:pt x="664" y="244"/>
                </a:lnTo>
                <a:lnTo>
                  <a:pt x="698" y="234"/>
                </a:lnTo>
                <a:lnTo>
                  <a:pt x="730" y="224"/>
                </a:lnTo>
                <a:lnTo>
                  <a:pt x="766" y="216"/>
                </a:lnTo>
                <a:lnTo>
                  <a:pt x="800" y="210"/>
                </a:lnTo>
                <a:lnTo>
                  <a:pt x="836" y="206"/>
                </a:lnTo>
                <a:lnTo>
                  <a:pt x="872" y="202"/>
                </a:lnTo>
                <a:lnTo>
                  <a:pt x="908" y="202"/>
                </a:lnTo>
                <a:lnTo>
                  <a:pt x="944" y="202"/>
                </a:lnTo>
                <a:lnTo>
                  <a:pt x="980" y="206"/>
                </a:lnTo>
                <a:lnTo>
                  <a:pt x="1014" y="210"/>
                </a:lnTo>
                <a:lnTo>
                  <a:pt x="1050" y="216"/>
                </a:lnTo>
                <a:lnTo>
                  <a:pt x="1084" y="224"/>
                </a:lnTo>
                <a:lnTo>
                  <a:pt x="1118" y="234"/>
                </a:lnTo>
                <a:lnTo>
                  <a:pt x="1150" y="244"/>
                </a:lnTo>
                <a:lnTo>
                  <a:pt x="1182" y="258"/>
                </a:lnTo>
                <a:lnTo>
                  <a:pt x="1214" y="272"/>
                </a:lnTo>
                <a:lnTo>
                  <a:pt x="1244" y="286"/>
                </a:lnTo>
                <a:lnTo>
                  <a:pt x="1274" y="304"/>
                </a:lnTo>
                <a:lnTo>
                  <a:pt x="1302" y="322"/>
                </a:lnTo>
                <a:lnTo>
                  <a:pt x="1330" y="342"/>
                </a:lnTo>
                <a:lnTo>
                  <a:pt x="1356" y="362"/>
                </a:lnTo>
                <a:lnTo>
                  <a:pt x="1382" y="386"/>
                </a:lnTo>
                <a:lnTo>
                  <a:pt x="1406" y="408"/>
                </a:lnTo>
                <a:lnTo>
                  <a:pt x="1430" y="432"/>
                </a:lnTo>
                <a:lnTo>
                  <a:pt x="1452" y="458"/>
                </a:lnTo>
                <a:lnTo>
                  <a:pt x="1474" y="486"/>
                </a:lnTo>
                <a:lnTo>
                  <a:pt x="1492" y="512"/>
                </a:lnTo>
                <a:lnTo>
                  <a:pt x="1512" y="542"/>
                </a:lnTo>
                <a:lnTo>
                  <a:pt x="1528" y="572"/>
                </a:lnTo>
                <a:lnTo>
                  <a:pt x="1544" y="602"/>
                </a:lnTo>
                <a:lnTo>
                  <a:pt x="1558" y="632"/>
                </a:lnTo>
                <a:lnTo>
                  <a:pt x="1570" y="664"/>
                </a:lnTo>
                <a:lnTo>
                  <a:pt x="1582" y="698"/>
                </a:lnTo>
                <a:lnTo>
                  <a:pt x="1592" y="732"/>
                </a:lnTo>
                <a:lnTo>
                  <a:pt x="1598" y="766"/>
                </a:lnTo>
                <a:lnTo>
                  <a:pt x="1606" y="800"/>
                </a:lnTo>
                <a:lnTo>
                  <a:pt x="1610" y="836"/>
                </a:lnTo>
                <a:lnTo>
                  <a:pt x="1612" y="872"/>
                </a:lnTo>
                <a:lnTo>
                  <a:pt x="1614" y="908"/>
                </a:lnTo>
                <a:lnTo>
                  <a:pt x="1612" y="944"/>
                </a:lnTo>
                <a:lnTo>
                  <a:pt x="1610" y="980"/>
                </a:lnTo>
                <a:lnTo>
                  <a:pt x="1606" y="1016"/>
                </a:lnTo>
                <a:lnTo>
                  <a:pt x="1598" y="1050"/>
                </a:lnTo>
                <a:lnTo>
                  <a:pt x="1592" y="1084"/>
                </a:lnTo>
                <a:lnTo>
                  <a:pt x="1582" y="1118"/>
                </a:lnTo>
                <a:lnTo>
                  <a:pt x="1570" y="1150"/>
                </a:lnTo>
                <a:lnTo>
                  <a:pt x="1558" y="1182"/>
                </a:lnTo>
                <a:lnTo>
                  <a:pt x="1544" y="1214"/>
                </a:lnTo>
                <a:lnTo>
                  <a:pt x="1528" y="1244"/>
                </a:lnTo>
                <a:lnTo>
                  <a:pt x="1512" y="1274"/>
                </a:lnTo>
                <a:lnTo>
                  <a:pt x="1492" y="1302"/>
                </a:lnTo>
                <a:lnTo>
                  <a:pt x="1474" y="1330"/>
                </a:lnTo>
                <a:lnTo>
                  <a:pt x="1452" y="1356"/>
                </a:lnTo>
                <a:lnTo>
                  <a:pt x="1430" y="1382"/>
                </a:lnTo>
                <a:lnTo>
                  <a:pt x="1406" y="1406"/>
                </a:lnTo>
                <a:lnTo>
                  <a:pt x="1382" y="1430"/>
                </a:lnTo>
                <a:lnTo>
                  <a:pt x="1356" y="1452"/>
                </a:lnTo>
                <a:lnTo>
                  <a:pt x="1330" y="1474"/>
                </a:lnTo>
                <a:lnTo>
                  <a:pt x="1302" y="1492"/>
                </a:lnTo>
                <a:lnTo>
                  <a:pt x="1274" y="1512"/>
                </a:lnTo>
                <a:lnTo>
                  <a:pt x="1244" y="1528"/>
                </a:lnTo>
                <a:lnTo>
                  <a:pt x="1214" y="1544"/>
                </a:lnTo>
                <a:lnTo>
                  <a:pt x="1182" y="1558"/>
                </a:lnTo>
                <a:lnTo>
                  <a:pt x="1150" y="1570"/>
                </a:lnTo>
                <a:lnTo>
                  <a:pt x="1118" y="1582"/>
                </a:lnTo>
                <a:lnTo>
                  <a:pt x="1084" y="1592"/>
                </a:lnTo>
                <a:lnTo>
                  <a:pt x="1050" y="1600"/>
                </a:lnTo>
                <a:lnTo>
                  <a:pt x="1014" y="1606"/>
                </a:lnTo>
                <a:lnTo>
                  <a:pt x="980" y="1610"/>
                </a:lnTo>
                <a:lnTo>
                  <a:pt x="944" y="1612"/>
                </a:lnTo>
                <a:lnTo>
                  <a:pt x="908" y="1614"/>
                </a:lnTo>
                <a:close/>
              </a:path>
            </a:pathLst>
          </a:custGeom>
          <a:solidFill>
            <a:srgbClr val="EF6D64">
              <a:alpha val="79999"/>
            </a:srgb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fontAlgn="base" latinLnBrk="1">
              <a:spcBef>
                <a:spcPct val="0"/>
              </a:spcBef>
              <a:spcAft>
                <a:spcPct val="0"/>
              </a:spcAft>
            </a:pPr>
            <a:endParaRPr kumimoji="1" lang="zh-CN" altLang="en-US">
              <a:solidFill>
                <a:srgbClr val="000000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313815" y="3455035"/>
            <a:ext cx="15855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chemeClr val="bg1"/>
                </a:solidFill>
                <a:ea typeface="宋体" panose="02010600030101010101" pitchFamily="2" charset="-122"/>
              </a:rPr>
              <a:t>身体健康</a:t>
            </a:r>
            <a:endParaRPr lang="zh-CN" altLang="en-US" sz="24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508375" y="3182620"/>
            <a:ext cx="15855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1">
                <a:solidFill>
                  <a:schemeClr val="bg1"/>
                </a:solidFill>
                <a:ea typeface="宋体" panose="02010600030101010101" pitchFamily="2" charset="-122"/>
              </a:rPr>
              <a:t>智力发展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838065" y="4491990"/>
            <a:ext cx="924560" cy="8324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1">
                <a:solidFill>
                  <a:schemeClr val="bg1"/>
                </a:solidFill>
                <a:ea typeface="宋体" panose="02010600030101010101" pitchFamily="2" charset="-122"/>
              </a:rPr>
              <a:t>心理健康</a:t>
            </a:r>
          </a:p>
        </p:txBody>
      </p:sp>
      <p:sp>
        <p:nvSpPr>
          <p:cNvPr id="53" name="Text Placeholder 33"/>
          <p:cNvSpPr txBox="1"/>
          <p:nvPr>
            <p:custDataLst>
              <p:tags r:id="rId6"/>
            </p:custDataLst>
          </p:nvPr>
        </p:nvSpPr>
        <p:spPr>
          <a:xfrm>
            <a:off x="1032741" y="1229352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zh-CN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跳绳对身体健康的促进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Pentagon 25"/>
          <p:cNvSpPr/>
          <p:nvPr/>
        </p:nvSpPr>
        <p:spPr>
          <a:xfrm>
            <a:off x="417537" y="1611523"/>
            <a:ext cx="626373" cy="37541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01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4" name="Pentagon 33"/>
          <p:cNvSpPr/>
          <p:nvPr/>
        </p:nvSpPr>
        <p:spPr>
          <a:xfrm>
            <a:off x="417537" y="2713239"/>
            <a:ext cx="626373" cy="375414"/>
          </a:xfrm>
          <a:prstGeom prst="homePlat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02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7" name="Pentagon 36"/>
          <p:cNvSpPr/>
          <p:nvPr/>
        </p:nvSpPr>
        <p:spPr>
          <a:xfrm>
            <a:off x="417537" y="3814954"/>
            <a:ext cx="626373" cy="37541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03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0" name="Pentagon 39"/>
          <p:cNvSpPr/>
          <p:nvPr/>
        </p:nvSpPr>
        <p:spPr>
          <a:xfrm>
            <a:off x="417537" y="4789034"/>
            <a:ext cx="626373" cy="375414"/>
          </a:xfrm>
          <a:prstGeom prst="homePlate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04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6" name="Text Placeholder 33"/>
          <p:cNvSpPr txBox="1"/>
          <p:nvPr/>
        </p:nvSpPr>
        <p:spPr>
          <a:xfrm>
            <a:off x="1219835" y="1530350"/>
            <a:ext cx="39516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吃苦耐劳、坚强意志的运动品质</a:t>
            </a:r>
          </a:p>
        </p:txBody>
      </p:sp>
      <p:sp>
        <p:nvSpPr>
          <p:cNvPr id="39" name="Text Placeholder 33"/>
          <p:cNvSpPr txBox="1"/>
          <p:nvPr/>
        </p:nvSpPr>
        <p:spPr>
          <a:xfrm>
            <a:off x="1219835" y="2569845"/>
            <a:ext cx="42551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4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传承和弘扬民族传统体育文化，树立文化认同和文化自信</a:t>
            </a:r>
          </a:p>
        </p:txBody>
      </p:sp>
      <p:sp>
        <p:nvSpPr>
          <p:cNvPr id="53" name="Text Placeholder 33"/>
          <p:cNvSpPr txBox="1"/>
          <p:nvPr/>
        </p:nvSpPr>
        <p:spPr>
          <a:xfrm>
            <a:off x="1220094" y="3814981"/>
            <a:ext cx="194960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团队合作精神</a:t>
            </a:r>
          </a:p>
        </p:txBody>
      </p:sp>
      <p:sp>
        <p:nvSpPr>
          <p:cNvPr id="58" name="Text Placeholder 33"/>
          <p:cNvSpPr txBox="1"/>
          <p:nvPr/>
        </p:nvSpPr>
        <p:spPr>
          <a:xfrm>
            <a:off x="1219835" y="4783455"/>
            <a:ext cx="39516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精益求精的工匠精神、创新精神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2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  <p:sp>
        <p:nvSpPr>
          <p:cNvPr id="2" name="Text Placeholder 33"/>
          <p:cNvSpPr txBox="1"/>
          <p:nvPr>
            <p:custDataLst>
              <p:tags r:id="rId4"/>
            </p:custDataLst>
          </p:nvPr>
        </p:nvSpPr>
        <p:spPr>
          <a:xfrm>
            <a:off x="261216" y="970907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思政元素</a:t>
            </a:r>
          </a:p>
        </p:txBody>
      </p:sp>
      <p:sp>
        <p:nvSpPr>
          <p:cNvPr id="6" name="Pentagon 36"/>
          <p:cNvSpPr/>
          <p:nvPr>
            <p:custDataLst>
              <p:tags r:id="rId5"/>
            </p:custDataLst>
          </p:nvPr>
        </p:nvSpPr>
        <p:spPr>
          <a:xfrm>
            <a:off x="417537" y="5832984"/>
            <a:ext cx="626373" cy="375414"/>
          </a:xfrm>
          <a:prstGeom prst="homePlat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sz="2000">
                <a:solidFill>
                  <a:srgbClr val="FFFFFF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03</a:t>
            </a:r>
            <a:endParaRPr lang="en-GB" sz="2000">
              <a:solidFill>
                <a:srgbClr val="FFFFFF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7" name="Text Placeholder 33"/>
          <p:cNvSpPr txBox="1"/>
          <p:nvPr>
            <p:custDataLst>
              <p:tags r:id="rId6"/>
            </p:custDataLst>
          </p:nvPr>
        </p:nvSpPr>
        <p:spPr>
          <a:xfrm>
            <a:off x="1294130" y="5840095"/>
            <a:ext cx="39516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800" kern="12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00" b="1">
                <a:solidFill>
                  <a:srgbClr val="000000">
                    <a:lumMod val="75000"/>
                    <a:lumOff val="25000"/>
                  </a:srgb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健体育魂，终身体育锻炼思想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占位符 8" descr="23989921_114701340102_2"/>
          <p:cNvPicPr>
            <a:picLocks noGrp="1" noChangeAspect="1"/>
          </p:cNvPicPr>
          <p:nvPr>
            <p:ph type="pic" sz="quarter" idx="26"/>
          </p:nvPr>
        </p:nvPicPr>
        <p:blipFill>
          <a:blip r:embed="rId3"/>
          <a:stretch>
            <a:fillRect/>
          </a:stretch>
        </p:blipFill>
        <p:spPr>
          <a:xfrm>
            <a:off x="1415415" y="2999740"/>
            <a:ext cx="2271395" cy="1967230"/>
          </a:xfrm>
          <a:prstGeom prst="rect">
            <a:avLst/>
          </a:prstGeom>
        </p:spPr>
      </p:pic>
      <p:sp>
        <p:nvSpPr>
          <p:cNvPr id="12" name="Freeform 256"/>
          <p:cNvSpPr/>
          <p:nvPr/>
        </p:nvSpPr>
        <p:spPr bwMode="auto">
          <a:xfrm>
            <a:off x="946581" y="2282993"/>
            <a:ext cx="1820250" cy="1246548"/>
          </a:xfrm>
          <a:custGeom>
            <a:gdLst>
              <a:gd name="T0" fmla="*/ 2147483647 w 969"/>
              <a:gd name="T1" fmla="*/ 2147483647 h 664"/>
              <a:gd name="T2" fmla="*/ 2147483647 w 969"/>
              <a:gd name="T3" fmla="*/ 2147483647 h 664"/>
              <a:gd name="T4" fmla="*/ 2147483647 w 969"/>
              <a:gd name="T5" fmla="*/ 2147483647 h 664"/>
              <a:gd name="T6" fmla="*/ 2147483647 w 969"/>
              <a:gd name="T7" fmla="*/ 2147483647 h 664"/>
              <a:gd name="T8" fmla="*/ 2147483647 w 969"/>
              <a:gd name="T9" fmla="*/ 2147483647 h 664"/>
              <a:gd name="T10" fmla="*/ 2147483647 w 969"/>
              <a:gd name="T11" fmla="*/ 2147483647 h 664"/>
              <a:gd name="T12" fmla="*/ 2147483647 w 969"/>
              <a:gd name="T13" fmla="*/ 2147483647 h 664"/>
              <a:gd name="T14" fmla="*/ 2147483647 w 969"/>
              <a:gd name="T15" fmla="*/ 2147483647 h 664"/>
              <a:gd name="T16" fmla="*/ 2147483647 w 969"/>
              <a:gd name="T17" fmla="*/ 2147483647 h 664"/>
              <a:gd name="T18" fmla="*/ 2147483647 w 969"/>
              <a:gd name="T19" fmla="*/ 2147483647 h 664"/>
              <a:gd name="T20" fmla="*/ 2147483647 w 969"/>
              <a:gd name="T21" fmla="*/ 2147483647 h 664"/>
              <a:gd name="T22" fmla="*/ 2147483647 w 969"/>
              <a:gd name="T23" fmla="*/ 2147483647 h 664"/>
              <a:gd name="T24" fmla="*/ 2147483647 w 969"/>
              <a:gd name="T25" fmla="*/ 2147483647 h 664"/>
              <a:gd name="T26" fmla="*/ 2147483647 w 969"/>
              <a:gd name="T27" fmla="*/ 2147483647 h 664"/>
              <a:gd name="T28" fmla="*/ 2147483647 w 969"/>
              <a:gd name="T29" fmla="*/ 2147483647 h 664"/>
              <a:gd name="T30" fmla="*/ 2147483647 w 969"/>
              <a:gd name="T31" fmla="*/ 2147483647 h 664"/>
              <a:gd name="T32" fmla="*/ 2147483647 w 969"/>
              <a:gd name="T33" fmla="*/ 2147483647 h 664"/>
              <a:gd name="T34" fmla="*/ 2147483647 w 969"/>
              <a:gd name="T35" fmla="*/ 0 h 664"/>
              <a:gd name="T36" fmla="*/ 2147483647 w 969"/>
              <a:gd name="T37" fmla="*/ 2147483647 h 664"/>
              <a:gd name="T38" fmla="*/ 2147483647 w 969"/>
              <a:gd name="T39" fmla="*/ 2147483647 h 664"/>
              <a:gd name="T40" fmla="*/ 2147483647 w 969"/>
              <a:gd name="T41" fmla="*/ 2147483647 h 664"/>
              <a:gd name="T42" fmla="*/ 2147483647 w 969"/>
              <a:gd name="T43" fmla="*/ 2147483647 h 664"/>
              <a:gd name="T44" fmla="*/ 2147483647 w 969"/>
              <a:gd name="T45" fmla="*/ 2147483647 h 664"/>
              <a:gd name="T46" fmla="*/ 2147483647 w 969"/>
              <a:gd name="T47" fmla="*/ 2147483647 h 664"/>
              <a:gd name="T48" fmla="*/ 2147483647 w 969"/>
              <a:gd name="T49" fmla="*/ 2147483647 h 664"/>
              <a:gd name="T50" fmla="*/ 2147483647 w 969"/>
              <a:gd name="T51" fmla="*/ 2147483647 h 664"/>
              <a:gd name="T52" fmla="*/ 2147483647 w 969"/>
              <a:gd name="T53" fmla="*/ 2147483647 h 664"/>
              <a:gd name="T54" fmla="*/ 2147483647 w 969"/>
              <a:gd name="T55" fmla="*/ 2147483647 h 664"/>
              <a:gd name="T56" fmla="*/ 2147483647 w 969"/>
              <a:gd name="T57" fmla="*/ 2147483647 h 664"/>
              <a:gd name="T58" fmla="*/ 2147483647 w 969"/>
              <a:gd name="T59" fmla="*/ 2147483647 h 664"/>
              <a:gd name="T60" fmla="*/ 2147483647 w 969"/>
              <a:gd name="T61" fmla="*/ 2147483647 h 664"/>
              <a:gd name="T62" fmla="*/ 2147483647 w 969"/>
              <a:gd name="T63" fmla="*/ 2147483647 h 664"/>
              <a:gd name="T64" fmla="*/ 2147483647 w 969"/>
              <a:gd name="T65" fmla="*/ 2147483647 h 664"/>
              <a:gd name="T66" fmla="*/ 2147483647 w 969"/>
              <a:gd name="T67" fmla="*/ 2147483647 h 664"/>
              <a:gd name="T68" fmla="*/ 2147483647 w 969"/>
              <a:gd name="T69" fmla="*/ 2147483647 h 664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69"/>
              <a:gd name="T106" fmla="*/ 0 h 664"/>
              <a:gd name="T107" fmla="*/ 969 w 969"/>
              <a:gd name="T108" fmla="*/ 664 h 664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69" h="664">
                <a:moveTo>
                  <a:pt x="232" y="664"/>
                </a:moveTo>
                <a:lnTo>
                  <a:pt x="232" y="664"/>
                </a:lnTo>
                <a:lnTo>
                  <a:pt x="241" y="644"/>
                </a:lnTo>
                <a:lnTo>
                  <a:pt x="251" y="622"/>
                </a:lnTo>
                <a:lnTo>
                  <a:pt x="261" y="601"/>
                </a:lnTo>
                <a:lnTo>
                  <a:pt x="273" y="580"/>
                </a:lnTo>
                <a:lnTo>
                  <a:pt x="285" y="561"/>
                </a:lnTo>
                <a:lnTo>
                  <a:pt x="298" y="541"/>
                </a:lnTo>
                <a:lnTo>
                  <a:pt x="311" y="522"/>
                </a:lnTo>
                <a:lnTo>
                  <a:pt x="325" y="504"/>
                </a:lnTo>
                <a:lnTo>
                  <a:pt x="339" y="485"/>
                </a:lnTo>
                <a:lnTo>
                  <a:pt x="355" y="469"/>
                </a:lnTo>
                <a:lnTo>
                  <a:pt x="372" y="452"/>
                </a:lnTo>
                <a:lnTo>
                  <a:pt x="387" y="435"/>
                </a:lnTo>
                <a:lnTo>
                  <a:pt x="404" y="419"/>
                </a:lnTo>
                <a:lnTo>
                  <a:pt x="422" y="404"/>
                </a:lnTo>
                <a:lnTo>
                  <a:pt x="440" y="389"/>
                </a:lnTo>
                <a:lnTo>
                  <a:pt x="460" y="375"/>
                </a:lnTo>
                <a:lnTo>
                  <a:pt x="478" y="362"/>
                </a:lnTo>
                <a:lnTo>
                  <a:pt x="499" y="349"/>
                </a:lnTo>
                <a:lnTo>
                  <a:pt x="518" y="338"/>
                </a:lnTo>
                <a:lnTo>
                  <a:pt x="539" y="326"/>
                </a:lnTo>
                <a:lnTo>
                  <a:pt x="560" y="316"/>
                </a:lnTo>
                <a:lnTo>
                  <a:pt x="582" y="305"/>
                </a:lnTo>
                <a:lnTo>
                  <a:pt x="604" y="296"/>
                </a:lnTo>
                <a:lnTo>
                  <a:pt x="626" y="288"/>
                </a:lnTo>
                <a:lnTo>
                  <a:pt x="648" y="281"/>
                </a:lnTo>
                <a:lnTo>
                  <a:pt x="671" y="274"/>
                </a:lnTo>
                <a:lnTo>
                  <a:pt x="694" y="268"/>
                </a:lnTo>
                <a:lnTo>
                  <a:pt x="718" y="262"/>
                </a:lnTo>
                <a:lnTo>
                  <a:pt x="742" y="258"/>
                </a:lnTo>
                <a:lnTo>
                  <a:pt x="767" y="255"/>
                </a:lnTo>
                <a:lnTo>
                  <a:pt x="792" y="252"/>
                </a:lnTo>
                <a:lnTo>
                  <a:pt x="816" y="251"/>
                </a:lnTo>
                <a:lnTo>
                  <a:pt x="969" y="129"/>
                </a:lnTo>
                <a:lnTo>
                  <a:pt x="849" y="0"/>
                </a:lnTo>
                <a:lnTo>
                  <a:pt x="812" y="2"/>
                </a:lnTo>
                <a:lnTo>
                  <a:pt x="777" y="3"/>
                </a:lnTo>
                <a:lnTo>
                  <a:pt x="741" y="7"/>
                </a:lnTo>
                <a:lnTo>
                  <a:pt x="707" y="12"/>
                </a:lnTo>
                <a:lnTo>
                  <a:pt x="672" y="17"/>
                </a:lnTo>
                <a:lnTo>
                  <a:pt x="639" y="25"/>
                </a:lnTo>
                <a:lnTo>
                  <a:pt x="605" y="33"/>
                </a:lnTo>
                <a:lnTo>
                  <a:pt x="573" y="43"/>
                </a:lnTo>
                <a:lnTo>
                  <a:pt x="540" y="54"/>
                </a:lnTo>
                <a:lnTo>
                  <a:pt x="509" y="65"/>
                </a:lnTo>
                <a:lnTo>
                  <a:pt x="478" y="78"/>
                </a:lnTo>
                <a:lnTo>
                  <a:pt x="447" y="93"/>
                </a:lnTo>
                <a:lnTo>
                  <a:pt x="417" y="108"/>
                </a:lnTo>
                <a:lnTo>
                  <a:pt x="387" y="124"/>
                </a:lnTo>
                <a:lnTo>
                  <a:pt x="359" y="142"/>
                </a:lnTo>
                <a:lnTo>
                  <a:pt x="331" y="160"/>
                </a:lnTo>
                <a:lnTo>
                  <a:pt x="304" y="179"/>
                </a:lnTo>
                <a:lnTo>
                  <a:pt x="277" y="199"/>
                </a:lnTo>
                <a:lnTo>
                  <a:pt x="251" y="220"/>
                </a:lnTo>
                <a:lnTo>
                  <a:pt x="226" y="242"/>
                </a:lnTo>
                <a:lnTo>
                  <a:pt x="202" y="265"/>
                </a:lnTo>
                <a:lnTo>
                  <a:pt x="180" y="288"/>
                </a:lnTo>
                <a:lnTo>
                  <a:pt x="156" y="313"/>
                </a:lnTo>
                <a:lnTo>
                  <a:pt x="136" y="339"/>
                </a:lnTo>
                <a:lnTo>
                  <a:pt x="115" y="365"/>
                </a:lnTo>
                <a:lnTo>
                  <a:pt x="95" y="392"/>
                </a:lnTo>
                <a:lnTo>
                  <a:pt x="77" y="419"/>
                </a:lnTo>
                <a:lnTo>
                  <a:pt x="59" y="448"/>
                </a:lnTo>
                <a:lnTo>
                  <a:pt x="42" y="476"/>
                </a:lnTo>
                <a:lnTo>
                  <a:pt x="27" y="506"/>
                </a:lnTo>
                <a:lnTo>
                  <a:pt x="12" y="536"/>
                </a:lnTo>
                <a:lnTo>
                  <a:pt x="0" y="567"/>
                </a:lnTo>
                <a:lnTo>
                  <a:pt x="156" y="492"/>
                </a:lnTo>
                <a:lnTo>
                  <a:pt x="232" y="664"/>
                </a:lnTo>
                <a:close/>
              </a:path>
            </a:pathLst>
          </a:custGeom>
          <a:solidFill>
            <a:srgbClr val="A3DAD4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indent="-3429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1pPr>
            <a:lvl2pPr marL="37931725" indent="-37474525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algn="ctr" eaLnBrk="1" hangingPunct="1">
              <a:buFont typeface="Calibri"/>
              <a:buAutoNum type="arabicPeriod"/>
            </a:pPr>
            <a:endParaRPr lang="id-ID" altLang="id-ID" sz="1100" noProof="1">
              <a:solidFill>
                <a:srgbClr val="FFFFFF"/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3" name="Freeform 257"/>
          <p:cNvSpPr/>
          <p:nvPr/>
        </p:nvSpPr>
        <p:spPr bwMode="auto">
          <a:xfrm>
            <a:off x="2552945" y="2287450"/>
            <a:ext cx="1640898" cy="1503878"/>
          </a:xfrm>
          <a:custGeom>
            <a:gdLst>
              <a:gd name="T0" fmla="*/ 0 w 875"/>
              <a:gd name="T1" fmla="*/ 2147483647 h 801"/>
              <a:gd name="T2" fmla="*/ 2147483647 w 875"/>
              <a:gd name="T3" fmla="*/ 2147483647 h 801"/>
              <a:gd name="T4" fmla="*/ 2147483647 w 875"/>
              <a:gd name="T5" fmla="*/ 2147483647 h 801"/>
              <a:gd name="T6" fmla="*/ 2147483647 w 875"/>
              <a:gd name="T7" fmla="*/ 2147483647 h 801"/>
              <a:gd name="T8" fmla="*/ 2147483647 w 875"/>
              <a:gd name="T9" fmla="*/ 2147483647 h 801"/>
              <a:gd name="T10" fmla="*/ 2147483647 w 875"/>
              <a:gd name="T11" fmla="*/ 2147483647 h 801"/>
              <a:gd name="T12" fmla="*/ 2147483647 w 875"/>
              <a:gd name="T13" fmla="*/ 2147483647 h 801"/>
              <a:gd name="T14" fmla="*/ 2147483647 w 875"/>
              <a:gd name="T15" fmla="*/ 2147483647 h 801"/>
              <a:gd name="T16" fmla="*/ 2147483647 w 875"/>
              <a:gd name="T17" fmla="*/ 2147483647 h 801"/>
              <a:gd name="T18" fmla="*/ 2147483647 w 875"/>
              <a:gd name="T19" fmla="*/ 2147483647 h 801"/>
              <a:gd name="T20" fmla="*/ 2147483647 w 875"/>
              <a:gd name="T21" fmla="*/ 2147483647 h 801"/>
              <a:gd name="T22" fmla="*/ 2147483647 w 875"/>
              <a:gd name="T23" fmla="*/ 2147483647 h 801"/>
              <a:gd name="T24" fmla="*/ 2147483647 w 875"/>
              <a:gd name="T25" fmla="*/ 2147483647 h 801"/>
              <a:gd name="T26" fmla="*/ 2147483647 w 875"/>
              <a:gd name="T27" fmla="*/ 2147483647 h 801"/>
              <a:gd name="T28" fmla="*/ 2147483647 w 875"/>
              <a:gd name="T29" fmla="*/ 2147483647 h 801"/>
              <a:gd name="T30" fmla="*/ 2147483647 w 875"/>
              <a:gd name="T31" fmla="*/ 2147483647 h 801"/>
              <a:gd name="T32" fmla="*/ 2147483647 w 875"/>
              <a:gd name="T33" fmla="*/ 2147483647 h 801"/>
              <a:gd name="T34" fmla="*/ 2147483647 w 875"/>
              <a:gd name="T35" fmla="*/ 2147483647 h 801"/>
              <a:gd name="T36" fmla="*/ 2147483647 w 875"/>
              <a:gd name="T37" fmla="*/ 2147483647 h 801"/>
              <a:gd name="T38" fmla="*/ 2147483647 w 875"/>
              <a:gd name="T39" fmla="*/ 2147483647 h 801"/>
              <a:gd name="T40" fmla="*/ 2147483647 w 875"/>
              <a:gd name="T41" fmla="*/ 2147483647 h 801"/>
              <a:gd name="T42" fmla="*/ 2147483647 w 875"/>
              <a:gd name="T43" fmla="*/ 2147483647 h 801"/>
              <a:gd name="T44" fmla="*/ 2147483647 w 875"/>
              <a:gd name="T45" fmla="*/ 2147483647 h 801"/>
              <a:gd name="T46" fmla="*/ 2147483647 w 875"/>
              <a:gd name="T47" fmla="*/ 2147483647 h 801"/>
              <a:gd name="T48" fmla="*/ 2147483647 w 875"/>
              <a:gd name="T49" fmla="*/ 2147483647 h 801"/>
              <a:gd name="T50" fmla="*/ 2147483647 w 875"/>
              <a:gd name="T51" fmla="*/ 2147483647 h 801"/>
              <a:gd name="T52" fmla="*/ 2147483647 w 875"/>
              <a:gd name="T53" fmla="*/ 2147483647 h 801"/>
              <a:gd name="T54" fmla="*/ 2147483647 w 875"/>
              <a:gd name="T55" fmla="*/ 2147483647 h 801"/>
              <a:gd name="T56" fmla="*/ 2147483647 w 875"/>
              <a:gd name="T57" fmla="*/ 2147483647 h 801"/>
              <a:gd name="T58" fmla="*/ 2147483647 w 875"/>
              <a:gd name="T59" fmla="*/ 2147483647 h 801"/>
              <a:gd name="T60" fmla="*/ 2147483647 w 875"/>
              <a:gd name="T61" fmla="*/ 2147483647 h 801"/>
              <a:gd name="T62" fmla="*/ 2147483647 w 875"/>
              <a:gd name="T63" fmla="*/ 2147483647 h 801"/>
              <a:gd name="T64" fmla="*/ 2147483647 w 875"/>
              <a:gd name="T65" fmla="*/ 2147483647 h 801"/>
              <a:gd name="T66" fmla="*/ 2147483647 w 875"/>
              <a:gd name="T67" fmla="*/ 2147483647 h 801"/>
              <a:gd name="T68" fmla="*/ 2147483647 w 875"/>
              <a:gd name="T69" fmla="*/ 2147483647 h 80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875"/>
              <a:gd name="T106" fmla="*/ 0 h 801"/>
              <a:gd name="T107" fmla="*/ 875 w 875"/>
              <a:gd name="T108" fmla="*/ 801 h 801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875" h="801">
                <a:moveTo>
                  <a:pt x="0" y="249"/>
                </a:moveTo>
                <a:lnTo>
                  <a:pt x="0" y="249"/>
                </a:lnTo>
                <a:lnTo>
                  <a:pt x="26" y="249"/>
                </a:lnTo>
                <a:lnTo>
                  <a:pt x="53" y="251"/>
                </a:lnTo>
                <a:lnTo>
                  <a:pt x="79" y="254"/>
                </a:lnTo>
                <a:lnTo>
                  <a:pt x="105" y="258"/>
                </a:lnTo>
                <a:lnTo>
                  <a:pt x="131" y="262"/>
                </a:lnTo>
                <a:lnTo>
                  <a:pt x="156" y="268"/>
                </a:lnTo>
                <a:lnTo>
                  <a:pt x="180" y="275"/>
                </a:lnTo>
                <a:lnTo>
                  <a:pt x="205" y="282"/>
                </a:lnTo>
                <a:lnTo>
                  <a:pt x="228" y="290"/>
                </a:lnTo>
                <a:lnTo>
                  <a:pt x="253" y="299"/>
                </a:lnTo>
                <a:lnTo>
                  <a:pt x="275" y="310"/>
                </a:lnTo>
                <a:lnTo>
                  <a:pt x="298" y="320"/>
                </a:lnTo>
                <a:lnTo>
                  <a:pt x="320" y="333"/>
                </a:lnTo>
                <a:lnTo>
                  <a:pt x="341" y="345"/>
                </a:lnTo>
                <a:lnTo>
                  <a:pt x="363" y="359"/>
                </a:lnTo>
                <a:lnTo>
                  <a:pt x="384" y="372"/>
                </a:lnTo>
                <a:lnTo>
                  <a:pt x="403" y="387"/>
                </a:lnTo>
                <a:lnTo>
                  <a:pt x="423" y="403"/>
                </a:lnTo>
                <a:lnTo>
                  <a:pt x="441" y="419"/>
                </a:lnTo>
                <a:lnTo>
                  <a:pt x="459" y="435"/>
                </a:lnTo>
                <a:lnTo>
                  <a:pt x="477" y="454"/>
                </a:lnTo>
                <a:lnTo>
                  <a:pt x="494" y="472"/>
                </a:lnTo>
                <a:lnTo>
                  <a:pt x="510" y="491"/>
                </a:lnTo>
                <a:lnTo>
                  <a:pt x="525" y="511"/>
                </a:lnTo>
                <a:lnTo>
                  <a:pt x="540" y="530"/>
                </a:lnTo>
                <a:lnTo>
                  <a:pt x="554" y="551"/>
                </a:lnTo>
                <a:lnTo>
                  <a:pt x="567" y="572"/>
                </a:lnTo>
                <a:lnTo>
                  <a:pt x="580" y="594"/>
                </a:lnTo>
                <a:lnTo>
                  <a:pt x="591" y="616"/>
                </a:lnTo>
                <a:lnTo>
                  <a:pt x="602" y="638"/>
                </a:lnTo>
                <a:lnTo>
                  <a:pt x="611" y="661"/>
                </a:lnTo>
                <a:lnTo>
                  <a:pt x="620" y="684"/>
                </a:lnTo>
                <a:lnTo>
                  <a:pt x="778" y="801"/>
                </a:lnTo>
                <a:lnTo>
                  <a:pt x="875" y="652"/>
                </a:lnTo>
                <a:lnTo>
                  <a:pt x="864" y="618"/>
                </a:lnTo>
                <a:lnTo>
                  <a:pt x="852" y="584"/>
                </a:lnTo>
                <a:lnTo>
                  <a:pt x="839" y="552"/>
                </a:lnTo>
                <a:lnTo>
                  <a:pt x="823" y="520"/>
                </a:lnTo>
                <a:lnTo>
                  <a:pt x="808" y="487"/>
                </a:lnTo>
                <a:lnTo>
                  <a:pt x="791" y="457"/>
                </a:lnTo>
                <a:lnTo>
                  <a:pt x="773" y="426"/>
                </a:lnTo>
                <a:lnTo>
                  <a:pt x="753" y="398"/>
                </a:lnTo>
                <a:lnTo>
                  <a:pt x="733" y="369"/>
                </a:lnTo>
                <a:lnTo>
                  <a:pt x="712" y="341"/>
                </a:lnTo>
                <a:lnTo>
                  <a:pt x="689" y="314"/>
                </a:lnTo>
                <a:lnTo>
                  <a:pt x="665" y="288"/>
                </a:lnTo>
                <a:lnTo>
                  <a:pt x="641" y="263"/>
                </a:lnTo>
                <a:lnTo>
                  <a:pt x="616" y="238"/>
                </a:lnTo>
                <a:lnTo>
                  <a:pt x="589" y="215"/>
                </a:lnTo>
                <a:lnTo>
                  <a:pt x="562" y="193"/>
                </a:lnTo>
                <a:lnTo>
                  <a:pt x="534" y="172"/>
                </a:lnTo>
                <a:lnTo>
                  <a:pt x="505" y="153"/>
                </a:lnTo>
                <a:lnTo>
                  <a:pt x="475" y="133"/>
                </a:lnTo>
                <a:lnTo>
                  <a:pt x="445" y="115"/>
                </a:lnTo>
                <a:lnTo>
                  <a:pt x="412" y="98"/>
                </a:lnTo>
                <a:lnTo>
                  <a:pt x="381" y="83"/>
                </a:lnTo>
                <a:lnTo>
                  <a:pt x="348" y="69"/>
                </a:lnTo>
                <a:lnTo>
                  <a:pt x="315" y="56"/>
                </a:lnTo>
                <a:lnTo>
                  <a:pt x="280" y="44"/>
                </a:lnTo>
                <a:lnTo>
                  <a:pt x="247" y="33"/>
                </a:lnTo>
                <a:lnTo>
                  <a:pt x="212" y="24"/>
                </a:lnTo>
                <a:lnTo>
                  <a:pt x="175" y="17"/>
                </a:lnTo>
                <a:lnTo>
                  <a:pt x="139" y="10"/>
                </a:lnTo>
                <a:lnTo>
                  <a:pt x="103" y="5"/>
                </a:lnTo>
                <a:lnTo>
                  <a:pt x="65" y="1"/>
                </a:lnTo>
                <a:lnTo>
                  <a:pt x="27" y="0"/>
                </a:lnTo>
                <a:lnTo>
                  <a:pt x="149" y="128"/>
                </a:lnTo>
                <a:lnTo>
                  <a:pt x="0" y="249"/>
                </a:lnTo>
                <a:close/>
              </a:path>
            </a:pathLst>
          </a:custGeom>
          <a:solidFill>
            <a:srgbClr val="A3DAD4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indent="-3429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1pPr>
            <a:lvl2pPr marL="37931725" indent="-37474525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algn="ctr" eaLnBrk="1" hangingPunct="1"/>
            <a:endParaRPr lang="id-ID" altLang="id-ID" sz="1100" noProof="1">
              <a:solidFill>
                <a:srgbClr val="FFFFFF"/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4" name="Freeform 258"/>
          <p:cNvSpPr/>
          <p:nvPr/>
        </p:nvSpPr>
        <p:spPr bwMode="auto">
          <a:xfrm>
            <a:off x="3291516" y="3570759"/>
            <a:ext cx="969165" cy="1731130"/>
          </a:xfrm>
          <a:custGeom>
            <a:gdLst>
              <a:gd name="T0" fmla="*/ 2147483647 w 516"/>
              <a:gd name="T1" fmla="*/ 2147483647 h 922"/>
              <a:gd name="T2" fmla="*/ 2147483647 w 516"/>
              <a:gd name="T3" fmla="*/ 2147483647 h 922"/>
              <a:gd name="T4" fmla="*/ 2147483647 w 516"/>
              <a:gd name="T5" fmla="*/ 2147483647 h 922"/>
              <a:gd name="T6" fmla="*/ 2147483647 w 516"/>
              <a:gd name="T7" fmla="*/ 2147483647 h 922"/>
              <a:gd name="T8" fmla="*/ 2147483647 w 516"/>
              <a:gd name="T9" fmla="*/ 2147483647 h 922"/>
              <a:gd name="T10" fmla="*/ 2147483647 w 516"/>
              <a:gd name="T11" fmla="*/ 2147483647 h 922"/>
              <a:gd name="T12" fmla="*/ 2147483647 w 516"/>
              <a:gd name="T13" fmla="*/ 2147483647 h 922"/>
              <a:gd name="T14" fmla="*/ 2147483647 w 516"/>
              <a:gd name="T15" fmla="*/ 2147483647 h 922"/>
              <a:gd name="T16" fmla="*/ 2147483647 w 516"/>
              <a:gd name="T17" fmla="*/ 2147483647 h 922"/>
              <a:gd name="T18" fmla="*/ 2147483647 w 516"/>
              <a:gd name="T19" fmla="*/ 0 h 922"/>
              <a:gd name="T20" fmla="*/ 2147483647 w 516"/>
              <a:gd name="T21" fmla="*/ 2147483647 h 922"/>
              <a:gd name="T22" fmla="*/ 2147483647 w 516"/>
              <a:gd name="T23" fmla="*/ 2147483647 h 922"/>
              <a:gd name="T24" fmla="*/ 2147483647 w 516"/>
              <a:gd name="T25" fmla="*/ 2147483647 h 922"/>
              <a:gd name="T26" fmla="*/ 2147483647 w 516"/>
              <a:gd name="T27" fmla="*/ 2147483647 h 922"/>
              <a:gd name="T28" fmla="*/ 2147483647 w 516"/>
              <a:gd name="T29" fmla="*/ 2147483647 h 922"/>
              <a:gd name="T30" fmla="*/ 2147483647 w 516"/>
              <a:gd name="T31" fmla="*/ 2147483647 h 922"/>
              <a:gd name="T32" fmla="*/ 2147483647 w 516"/>
              <a:gd name="T33" fmla="*/ 2147483647 h 922"/>
              <a:gd name="T34" fmla="*/ 2147483647 w 516"/>
              <a:gd name="T35" fmla="*/ 2147483647 h 922"/>
              <a:gd name="T36" fmla="*/ 2147483647 w 516"/>
              <a:gd name="T37" fmla="*/ 2147483647 h 922"/>
              <a:gd name="T38" fmla="*/ 2147483647 w 516"/>
              <a:gd name="T39" fmla="*/ 2147483647 h 922"/>
              <a:gd name="T40" fmla="*/ 2147483647 w 516"/>
              <a:gd name="T41" fmla="*/ 2147483647 h 922"/>
              <a:gd name="T42" fmla="*/ 2147483647 w 516"/>
              <a:gd name="T43" fmla="*/ 2147483647 h 922"/>
              <a:gd name="T44" fmla="*/ 2147483647 w 516"/>
              <a:gd name="T45" fmla="*/ 2147483647 h 922"/>
              <a:gd name="T46" fmla="*/ 2147483647 w 516"/>
              <a:gd name="T47" fmla="*/ 2147483647 h 922"/>
              <a:gd name="T48" fmla="*/ 2147483647 w 516"/>
              <a:gd name="T49" fmla="*/ 2147483647 h 922"/>
              <a:gd name="T50" fmla="*/ 2147483647 w 516"/>
              <a:gd name="T51" fmla="*/ 2147483647 h 922"/>
              <a:gd name="T52" fmla="*/ 2147483647 w 516"/>
              <a:gd name="T53" fmla="*/ 2147483647 h 922"/>
              <a:gd name="T54" fmla="*/ 2147483647 w 516"/>
              <a:gd name="T55" fmla="*/ 2147483647 h 922"/>
              <a:gd name="T56" fmla="*/ 2147483647 w 516"/>
              <a:gd name="T57" fmla="*/ 2147483647 h 922"/>
              <a:gd name="T58" fmla="*/ 2147483647 w 516"/>
              <a:gd name="T59" fmla="*/ 2147483647 h 922"/>
              <a:gd name="T60" fmla="*/ 2147483647 w 516"/>
              <a:gd name="T61" fmla="*/ 2147483647 h 922"/>
              <a:gd name="T62" fmla="*/ 2147483647 w 516"/>
              <a:gd name="T63" fmla="*/ 2147483647 h 922"/>
              <a:gd name="T64" fmla="*/ 2147483647 w 516"/>
              <a:gd name="T65" fmla="*/ 2147483647 h 922"/>
              <a:gd name="T66" fmla="*/ 2147483647 w 516"/>
              <a:gd name="T67" fmla="*/ 2147483647 h 922"/>
              <a:gd name="T68" fmla="*/ 2147483647 w 516"/>
              <a:gd name="T69" fmla="*/ 2147483647 h 922"/>
              <a:gd name="T70" fmla="*/ 2147483647 w 516"/>
              <a:gd name="T71" fmla="*/ 2147483647 h 922"/>
              <a:gd name="T72" fmla="*/ 2147483647 w 516"/>
              <a:gd name="T73" fmla="*/ 2147483647 h 922"/>
              <a:gd name="T74" fmla="*/ 2147483647 w 516"/>
              <a:gd name="T75" fmla="*/ 2147483647 h 922"/>
              <a:gd name="T76" fmla="*/ 0 w 516"/>
              <a:gd name="T77" fmla="*/ 2147483647 h 922"/>
              <a:gd name="T78" fmla="*/ 2147483647 w 516"/>
              <a:gd name="T79" fmla="*/ 2147483647 h 922"/>
              <a:gd name="T80" fmla="*/ 2147483647 w 516"/>
              <a:gd name="T81" fmla="*/ 2147483647 h 922"/>
              <a:gd name="T82" fmla="*/ 2147483647 w 516"/>
              <a:gd name="T83" fmla="*/ 2147483647 h 922"/>
              <a:gd name="T84" fmla="*/ 2147483647 w 516"/>
              <a:gd name="T85" fmla="*/ 2147483647 h 922"/>
              <a:gd name="T86" fmla="*/ 2147483647 w 516"/>
              <a:gd name="T87" fmla="*/ 2147483647 h 922"/>
              <a:gd name="T88" fmla="*/ 2147483647 w 516"/>
              <a:gd name="T89" fmla="*/ 2147483647 h 922"/>
              <a:gd name="T90" fmla="*/ 2147483647 w 516"/>
              <a:gd name="T91" fmla="*/ 2147483647 h 922"/>
              <a:gd name="T92" fmla="*/ 2147483647 w 516"/>
              <a:gd name="T93" fmla="*/ 2147483647 h 922"/>
              <a:gd name="T94" fmla="*/ 2147483647 w 516"/>
              <a:gd name="T95" fmla="*/ 2147483647 h 922"/>
              <a:gd name="T96" fmla="*/ 2147483647 w 516"/>
              <a:gd name="T97" fmla="*/ 2147483647 h 922"/>
              <a:gd name="T98" fmla="*/ 2147483647 w 516"/>
              <a:gd name="T99" fmla="*/ 2147483647 h 922"/>
              <a:gd name="T100" fmla="*/ 2147483647 w 516"/>
              <a:gd name="T101" fmla="*/ 2147483647 h 922"/>
              <a:gd name="T102" fmla="*/ 2147483647 w 516"/>
              <a:gd name="T103" fmla="*/ 2147483647 h 922"/>
              <a:gd name="T104" fmla="*/ 2147483647 w 516"/>
              <a:gd name="T105" fmla="*/ 2147483647 h 922"/>
              <a:gd name="T106" fmla="*/ 2147483647 w 516"/>
              <a:gd name="T107" fmla="*/ 2147483647 h 922"/>
              <a:gd name="T108" fmla="*/ 2147483647 w 516"/>
              <a:gd name="T109" fmla="*/ 2147483647 h 922"/>
              <a:gd name="T110" fmla="*/ 2147483647 w 516"/>
              <a:gd name="T111" fmla="*/ 2147483647 h 922"/>
              <a:gd name="T112" fmla="*/ 2147483647 w 516"/>
              <a:gd name="T113" fmla="*/ 2147483647 h 922"/>
              <a:gd name="T114" fmla="*/ 2147483647 w 516"/>
              <a:gd name="T115" fmla="*/ 2147483647 h 922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516"/>
              <a:gd name="T175" fmla="*/ 0 h 922"/>
              <a:gd name="T176" fmla="*/ 516 w 516"/>
              <a:gd name="T177" fmla="*/ 922 h 922"/>
            </a:gdLst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516" h="922">
                <a:moveTo>
                  <a:pt x="516" y="221"/>
                </a:moveTo>
                <a:lnTo>
                  <a:pt x="516" y="221"/>
                </a:lnTo>
                <a:lnTo>
                  <a:pt x="516" y="192"/>
                </a:lnTo>
                <a:lnTo>
                  <a:pt x="515" y="164"/>
                </a:lnTo>
                <a:lnTo>
                  <a:pt x="512" y="136"/>
                </a:lnTo>
                <a:lnTo>
                  <a:pt x="510" y="108"/>
                </a:lnTo>
                <a:lnTo>
                  <a:pt x="506" y="81"/>
                </a:lnTo>
                <a:lnTo>
                  <a:pt x="501" y="53"/>
                </a:lnTo>
                <a:lnTo>
                  <a:pt x="496" y="26"/>
                </a:lnTo>
                <a:lnTo>
                  <a:pt x="489" y="0"/>
                </a:lnTo>
                <a:lnTo>
                  <a:pt x="391" y="152"/>
                </a:lnTo>
                <a:lnTo>
                  <a:pt x="239" y="39"/>
                </a:lnTo>
                <a:lnTo>
                  <a:pt x="245" y="61"/>
                </a:lnTo>
                <a:lnTo>
                  <a:pt x="251" y="83"/>
                </a:lnTo>
                <a:lnTo>
                  <a:pt x="254" y="105"/>
                </a:lnTo>
                <a:lnTo>
                  <a:pt x="258" y="129"/>
                </a:lnTo>
                <a:lnTo>
                  <a:pt x="261" y="151"/>
                </a:lnTo>
                <a:lnTo>
                  <a:pt x="264" y="174"/>
                </a:lnTo>
                <a:lnTo>
                  <a:pt x="265" y="197"/>
                </a:lnTo>
                <a:lnTo>
                  <a:pt x="265" y="221"/>
                </a:lnTo>
                <a:lnTo>
                  <a:pt x="264" y="258"/>
                </a:lnTo>
                <a:lnTo>
                  <a:pt x="261" y="295"/>
                </a:lnTo>
                <a:lnTo>
                  <a:pt x="256" y="331"/>
                </a:lnTo>
                <a:lnTo>
                  <a:pt x="249" y="366"/>
                </a:lnTo>
                <a:lnTo>
                  <a:pt x="240" y="400"/>
                </a:lnTo>
                <a:lnTo>
                  <a:pt x="228" y="433"/>
                </a:lnTo>
                <a:lnTo>
                  <a:pt x="217" y="467"/>
                </a:lnTo>
                <a:lnTo>
                  <a:pt x="203" y="499"/>
                </a:lnTo>
                <a:lnTo>
                  <a:pt x="187" y="531"/>
                </a:lnTo>
                <a:lnTo>
                  <a:pt x="169" y="560"/>
                </a:lnTo>
                <a:lnTo>
                  <a:pt x="151" y="590"/>
                </a:lnTo>
                <a:lnTo>
                  <a:pt x="130" y="617"/>
                </a:lnTo>
                <a:lnTo>
                  <a:pt x="108" y="645"/>
                </a:lnTo>
                <a:lnTo>
                  <a:pt x="85" y="671"/>
                </a:lnTo>
                <a:lnTo>
                  <a:pt x="60" y="695"/>
                </a:lnTo>
                <a:lnTo>
                  <a:pt x="34" y="719"/>
                </a:lnTo>
                <a:lnTo>
                  <a:pt x="0" y="899"/>
                </a:lnTo>
                <a:lnTo>
                  <a:pt x="181" y="922"/>
                </a:lnTo>
                <a:lnTo>
                  <a:pt x="218" y="890"/>
                </a:lnTo>
                <a:lnTo>
                  <a:pt x="254" y="856"/>
                </a:lnTo>
                <a:lnTo>
                  <a:pt x="288" y="820"/>
                </a:lnTo>
                <a:lnTo>
                  <a:pt x="319" y="782"/>
                </a:lnTo>
                <a:lnTo>
                  <a:pt x="349" y="743"/>
                </a:lnTo>
                <a:lnTo>
                  <a:pt x="378" y="702"/>
                </a:lnTo>
                <a:lnTo>
                  <a:pt x="402" y="659"/>
                </a:lnTo>
                <a:lnTo>
                  <a:pt x="426" y="615"/>
                </a:lnTo>
                <a:lnTo>
                  <a:pt x="446" y="569"/>
                </a:lnTo>
                <a:lnTo>
                  <a:pt x="464" y="523"/>
                </a:lnTo>
                <a:lnTo>
                  <a:pt x="480" y="475"/>
                </a:lnTo>
                <a:lnTo>
                  <a:pt x="493" y="427"/>
                </a:lnTo>
                <a:lnTo>
                  <a:pt x="503" y="376"/>
                </a:lnTo>
                <a:lnTo>
                  <a:pt x="511" y="326"/>
                </a:lnTo>
                <a:lnTo>
                  <a:pt x="515" y="274"/>
                </a:lnTo>
                <a:lnTo>
                  <a:pt x="516" y="221"/>
                </a:lnTo>
                <a:close/>
              </a:path>
            </a:pathLst>
          </a:custGeom>
          <a:solidFill>
            <a:srgbClr val="A3DAD4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indent="-3429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1pPr>
            <a:lvl2pPr marL="37931725" indent="-37474525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algn="ctr" eaLnBrk="1" hangingPunct="1">
              <a:buFont typeface="Calibri"/>
              <a:buAutoNum type="arabicPeriod"/>
            </a:pPr>
            <a:endParaRPr lang="id-ID" altLang="id-ID" sz="1100" noProof="1">
              <a:solidFill>
                <a:srgbClr val="FFFFFF"/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5" name="Freeform 259"/>
          <p:cNvSpPr/>
          <p:nvPr/>
        </p:nvSpPr>
        <p:spPr bwMode="auto">
          <a:xfrm>
            <a:off x="1433391" y="4963237"/>
            <a:ext cx="2145532" cy="722976"/>
          </a:xfrm>
          <a:custGeom>
            <a:gdLst>
              <a:gd name="T0" fmla="*/ 2147483647 w 1143"/>
              <a:gd name="T1" fmla="*/ 0 h 385"/>
              <a:gd name="T2" fmla="*/ 2147483647 w 1143"/>
              <a:gd name="T3" fmla="*/ 2147483647 h 385"/>
              <a:gd name="T4" fmla="*/ 2147483647 w 1143"/>
              <a:gd name="T5" fmla="*/ 2147483647 h 385"/>
              <a:gd name="T6" fmla="*/ 2147483647 w 1143"/>
              <a:gd name="T7" fmla="*/ 2147483647 h 385"/>
              <a:gd name="T8" fmla="*/ 2147483647 w 1143"/>
              <a:gd name="T9" fmla="*/ 2147483647 h 385"/>
              <a:gd name="T10" fmla="*/ 2147483647 w 1143"/>
              <a:gd name="T11" fmla="*/ 2147483647 h 385"/>
              <a:gd name="T12" fmla="*/ 2147483647 w 1143"/>
              <a:gd name="T13" fmla="*/ 2147483647 h 385"/>
              <a:gd name="T14" fmla="*/ 2147483647 w 1143"/>
              <a:gd name="T15" fmla="*/ 2147483647 h 385"/>
              <a:gd name="T16" fmla="*/ 2147483647 w 1143"/>
              <a:gd name="T17" fmla="*/ 2147483647 h 385"/>
              <a:gd name="T18" fmla="*/ 2147483647 w 1143"/>
              <a:gd name="T19" fmla="*/ 2147483647 h 385"/>
              <a:gd name="T20" fmla="*/ 2147483647 w 1143"/>
              <a:gd name="T21" fmla="*/ 2147483647 h 385"/>
              <a:gd name="T22" fmla="*/ 2147483647 w 1143"/>
              <a:gd name="T23" fmla="*/ 2147483647 h 385"/>
              <a:gd name="T24" fmla="*/ 2147483647 w 1143"/>
              <a:gd name="T25" fmla="*/ 2147483647 h 385"/>
              <a:gd name="T26" fmla="*/ 2147483647 w 1143"/>
              <a:gd name="T27" fmla="*/ 2147483647 h 385"/>
              <a:gd name="T28" fmla="*/ 2147483647 w 1143"/>
              <a:gd name="T29" fmla="*/ 2147483647 h 385"/>
              <a:gd name="T30" fmla="*/ 2147483647 w 1143"/>
              <a:gd name="T31" fmla="*/ 2147483647 h 385"/>
              <a:gd name="T32" fmla="*/ 2147483647 w 1143"/>
              <a:gd name="T33" fmla="*/ 2147483647 h 385"/>
              <a:gd name="T34" fmla="*/ 0 w 1143"/>
              <a:gd name="T35" fmla="*/ 2147483647 h 385"/>
              <a:gd name="T36" fmla="*/ 2147483647 w 1143"/>
              <a:gd name="T37" fmla="*/ 2147483647 h 385"/>
              <a:gd name="T38" fmla="*/ 2147483647 w 1143"/>
              <a:gd name="T39" fmla="*/ 2147483647 h 385"/>
              <a:gd name="T40" fmla="*/ 2147483647 w 1143"/>
              <a:gd name="T41" fmla="*/ 2147483647 h 385"/>
              <a:gd name="T42" fmla="*/ 2147483647 w 1143"/>
              <a:gd name="T43" fmla="*/ 2147483647 h 385"/>
              <a:gd name="T44" fmla="*/ 2147483647 w 1143"/>
              <a:gd name="T45" fmla="*/ 2147483647 h 385"/>
              <a:gd name="T46" fmla="*/ 2147483647 w 1143"/>
              <a:gd name="T47" fmla="*/ 2147483647 h 385"/>
              <a:gd name="T48" fmla="*/ 2147483647 w 1143"/>
              <a:gd name="T49" fmla="*/ 2147483647 h 385"/>
              <a:gd name="T50" fmla="*/ 2147483647 w 1143"/>
              <a:gd name="T51" fmla="*/ 2147483647 h 385"/>
              <a:gd name="T52" fmla="*/ 2147483647 w 1143"/>
              <a:gd name="T53" fmla="*/ 2147483647 h 385"/>
              <a:gd name="T54" fmla="*/ 2147483647 w 1143"/>
              <a:gd name="T55" fmla="*/ 2147483647 h 385"/>
              <a:gd name="T56" fmla="*/ 2147483647 w 1143"/>
              <a:gd name="T57" fmla="*/ 2147483647 h 385"/>
              <a:gd name="T58" fmla="*/ 2147483647 w 1143"/>
              <a:gd name="T59" fmla="*/ 2147483647 h 385"/>
              <a:gd name="T60" fmla="*/ 2147483647 w 1143"/>
              <a:gd name="T61" fmla="*/ 2147483647 h 385"/>
              <a:gd name="T62" fmla="*/ 2147483647 w 1143"/>
              <a:gd name="T63" fmla="*/ 2147483647 h 385"/>
              <a:gd name="T64" fmla="*/ 2147483647 w 1143"/>
              <a:gd name="T65" fmla="*/ 2147483647 h 385"/>
              <a:gd name="T66" fmla="*/ 2147483647 w 1143"/>
              <a:gd name="T67" fmla="*/ 2147483647 h 385"/>
              <a:gd name="T68" fmla="*/ 2147483647 w 1143"/>
              <a:gd name="T69" fmla="*/ 2147483647 h 385"/>
              <a:gd name="T70" fmla="*/ 2147483647 w 1143"/>
              <a:gd name="T71" fmla="*/ 2147483647 h 38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143"/>
              <a:gd name="T109" fmla="*/ 0 h 385"/>
              <a:gd name="T110" fmla="*/ 1143 w 1143"/>
              <a:gd name="T111" fmla="*/ 385 h 385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143" h="385">
                <a:moveTo>
                  <a:pt x="996" y="0"/>
                </a:moveTo>
                <a:lnTo>
                  <a:pt x="996" y="0"/>
                </a:lnTo>
                <a:lnTo>
                  <a:pt x="975" y="15"/>
                </a:lnTo>
                <a:lnTo>
                  <a:pt x="953" y="30"/>
                </a:lnTo>
                <a:lnTo>
                  <a:pt x="929" y="44"/>
                </a:lnTo>
                <a:lnTo>
                  <a:pt x="906" y="57"/>
                </a:lnTo>
                <a:lnTo>
                  <a:pt x="883" y="69"/>
                </a:lnTo>
                <a:lnTo>
                  <a:pt x="858" y="80"/>
                </a:lnTo>
                <a:lnTo>
                  <a:pt x="833" y="91"/>
                </a:lnTo>
                <a:lnTo>
                  <a:pt x="808" y="100"/>
                </a:lnTo>
                <a:lnTo>
                  <a:pt x="783" y="108"/>
                </a:lnTo>
                <a:lnTo>
                  <a:pt x="756" y="115"/>
                </a:lnTo>
                <a:lnTo>
                  <a:pt x="730" y="122"/>
                </a:lnTo>
                <a:lnTo>
                  <a:pt x="702" y="127"/>
                </a:lnTo>
                <a:lnTo>
                  <a:pt x="675" y="131"/>
                </a:lnTo>
                <a:lnTo>
                  <a:pt x="647" y="133"/>
                </a:lnTo>
                <a:lnTo>
                  <a:pt x="618" y="136"/>
                </a:lnTo>
                <a:lnTo>
                  <a:pt x="590" y="136"/>
                </a:lnTo>
                <a:lnTo>
                  <a:pt x="562" y="136"/>
                </a:lnTo>
                <a:lnTo>
                  <a:pt x="534" y="133"/>
                </a:lnTo>
                <a:lnTo>
                  <a:pt x="507" y="131"/>
                </a:lnTo>
                <a:lnTo>
                  <a:pt x="480" y="127"/>
                </a:lnTo>
                <a:lnTo>
                  <a:pt x="454" y="122"/>
                </a:lnTo>
                <a:lnTo>
                  <a:pt x="426" y="115"/>
                </a:lnTo>
                <a:lnTo>
                  <a:pt x="400" y="109"/>
                </a:lnTo>
                <a:lnTo>
                  <a:pt x="374" y="101"/>
                </a:lnTo>
                <a:lnTo>
                  <a:pt x="350" y="92"/>
                </a:lnTo>
                <a:lnTo>
                  <a:pt x="325" y="82"/>
                </a:lnTo>
                <a:lnTo>
                  <a:pt x="302" y="71"/>
                </a:lnTo>
                <a:lnTo>
                  <a:pt x="277" y="58"/>
                </a:lnTo>
                <a:lnTo>
                  <a:pt x="255" y="47"/>
                </a:lnTo>
                <a:lnTo>
                  <a:pt x="232" y="32"/>
                </a:lnTo>
                <a:lnTo>
                  <a:pt x="211" y="18"/>
                </a:lnTo>
                <a:lnTo>
                  <a:pt x="189" y="3"/>
                </a:lnTo>
                <a:lnTo>
                  <a:pt x="0" y="26"/>
                </a:lnTo>
                <a:lnTo>
                  <a:pt x="27" y="193"/>
                </a:lnTo>
                <a:lnTo>
                  <a:pt x="56" y="215"/>
                </a:lnTo>
                <a:lnTo>
                  <a:pt x="87" y="236"/>
                </a:lnTo>
                <a:lnTo>
                  <a:pt x="118" y="255"/>
                </a:lnTo>
                <a:lnTo>
                  <a:pt x="150" y="273"/>
                </a:lnTo>
                <a:lnTo>
                  <a:pt x="184" y="292"/>
                </a:lnTo>
                <a:lnTo>
                  <a:pt x="218" y="307"/>
                </a:lnTo>
                <a:lnTo>
                  <a:pt x="251" y="321"/>
                </a:lnTo>
                <a:lnTo>
                  <a:pt x="286" y="334"/>
                </a:lnTo>
                <a:lnTo>
                  <a:pt x="323" y="346"/>
                </a:lnTo>
                <a:lnTo>
                  <a:pt x="359" y="356"/>
                </a:lnTo>
                <a:lnTo>
                  <a:pt x="397" y="366"/>
                </a:lnTo>
                <a:lnTo>
                  <a:pt x="434" y="372"/>
                </a:lnTo>
                <a:lnTo>
                  <a:pt x="473" y="377"/>
                </a:lnTo>
                <a:lnTo>
                  <a:pt x="512" y="382"/>
                </a:lnTo>
                <a:lnTo>
                  <a:pt x="551" y="385"/>
                </a:lnTo>
                <a:lnTo>
                  <a:pt x="590" y="385"/>
                </a:lnTo>
                <a:lnTo>
                  <a:pt x="629" y="385"/>
                </a:lnTo>
                <a:lnTo>
                  <a:pt x="667" y="382"/>
                </a:lnTo>
                <a:lnTo>
                  <a:pt x="705" y="378"/>
                </a:lnTo>
                <a:lnTo>
                  <a:pt x="743" y="373"/>
                </a:lnTo>
                <a:lnTo>
                  <a:pt x="780" y="366"/>
                </a:lnTo>
                <a:lnTo>
                  <a:pt x="817" y="358"/>
                </a:lnTo>
                <a:lnTo>
                  <a:pt x="852" y="347"/>
                </a:lnTo>
                <a:lnTo>
                  <a:pt x="887" y="337"/>
                </a:lnTo>
                <a:lnTo>
                  <a:pt x="922" y="324"/>
                </a:lnTo>
                <a:lnTo>
                  <a:pt x="955" y="310"/>
                </a:lnTo>
                <a:lnTo>
                  <a:pt x="989" y="296"/>
                </a:lnTo>
                <a:lnTo>
                  <a:pt x="1021" y="279"/>
                </a:lnTo>
                <a:lnTo>
                  <a:pt x="1054" y="262"/>
                </a:lnTo>
                <a:lnTo>
                  <a:pt x="1084" y="242"/>
                </a:lnTo>
                <a:lnTo>
                  <a:pt x="1115" y="223"/>
                </a:lnTo>
                <a:lnTo>
                  <a:pt x="1143" y="201"/>
                </a:lnTo>
                <a:lnTo>
                  <a:pt x="962" y="178"/>
                </a:lnTo>
                <a:lnTo>
                  <a:pt x="996" y="0"/>
                </a:lnTo>
                <a:close/>
              </a:path>
            </a:pathLst>
          </a:custGeom>
          <a:solidFill>
            <a:srgbClr val="A3DAD4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1pPr>
            <a:lvl2pPr marL="37931725" indent="-37474525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algn="ctr" eaLnBrk="1" hangingPunct="1"/>
            <a:endParaRPr lang="nb-NO" altLang="id-ID" sz="1100">
              <a:solidFill>
                <a:srgbClr val="FFFFFF"/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6" name="Freeform 260"/>
          <p:cNvSpPr/>
          <p:nvPr/>
        </p:nvSpPr>
        <p:spPr bwMode="auto">
          <a:xfrm>
            <a:off x="819587" y="3266640"/>
            <a:ext cx="919036" cy="2016310"/>
          </a:xfrm>
          <a:custGeom>
            <a:gdLst>
              <a:gd name="T0" fmla="*/ 2147483647 w 490"/>
              <a:gd name="T1" fmla="*/ 2147483647 h 1074"/>
              <a:gd name="T2" fmla="*/ 2147483647 w 490"/>
              <a:gd name="T3" fmla="*/ 2147483647 h 1074"/>
              <a:gd name="T4" fmla="*/ 2147483647 w 490"/>
              <a:gd name="T5" fmla="*/ 2147483647 h 1074"/>
              <a:gd name="T6" fmla="*/ 2147483647 w 490"/>
              <a:gd name="T7" fmla="*/ 2147483647 h 1074"/>
              <a:gd name="T8" fmla="*/ 2147483647 w 490"/>
              <a:gd name="T9" fmla="*/ 2147483647 h 1074"/>
              <a:gd name="T10" fmla="*/ 2147483647 w 490"/>
              <a:gd name="T11" fmla="*/ 2147483647 h 1074"/>
              <a:gd name="T12" fmla="*/ 2147483647 w 490"/>
              <a:gd name="T13" fmla="*/ 2147483647 h 1074"/>
              <a:gd name="T14" fmla="*/ 2147483647 w 490"/>
              <a:gd name="T15" fmla="*/ 2147483647 h 1074"/>
              <a:gd name="T16" fmla="*/ 2147483647 w 490"/>
              <a:gd name="T17" fmla="*/ 2147483647 h 1074"/>
              <a:gd name="T18" fmla="*/ 2147483647 w 490"/>
              <a:gd name="T19" fmla="*/ 2147483647 h 1074"/>
              <a:gd name="T20" fmla="*/ 2147483647 w 490"/>
              <a:gd name="T21" fmla="*/ 2147483647 h 1074"/>
              <a:gd name="T22" fmla="*/ 2147483647 w 490"/>
              <a:gd name="T23" fmla="*/ 2147483647 h 1074"/>
              <a:gd name="T24" fmla="*/ 2147483647 w 490"/>
              <a:gd name="T25" fmla="*/ 2147483647 h 1074"/>
              <a:gd name="T26" fmla="*/ 2147483647 w 490"/>
              <a:gd name="T27" fmla="*/ 2147483647 h 1074"/>
              <a:gd name="T28" fmla="*/ 2147483647 w 490"/>
              <a:gd name="T29" fmla="*/ 2147483647 h 1074"/>
              <a:gd name="T30" fmla="*/ 2147483647 w 490"/>
              <a:gd name="T31" fmla="*/ 2147483647 h 1074"/>
              <a:gd name="T32" fmla="*/ 2147483647 w 490"/>
              <a:gd name="T33" fmla="*/ 2147483647 h 1074"/>
              <a:gd name="T34" fmla="*/ 2147483647 w 490"/>
              <a:gd name="T35" fmla="*/ 2147483647 h 1074"/>
              <a:gd name="T36" fmla="*/ 2147483647 w 490"/>
              <a:gd name="T37" fmla="*/ 2147483647 h 1074"/>
              <a:gd name="T38" fmla="*/ 2147483647 w 490"/>
              <a:gd name="T39" fmla="*/ 2147483647 h 1074"/>
              <a:gd name="T40" fmla="*/ 2147483647 w 490"/>
              <a:gd name="T41" fmla="*/ 2147483647 h 1074"/>
              <a:gd name="T42" fmla="*/ 2147483647 w 490"/>
              <a:gd name="T43" fmla="*/ 2147483647 h 1074"/>
              <a:gd name="T44" fmla="*/ 2147483647 w 490"/>
              <a:gd name="T45" fmla="*/ 2147483647 h 1074"/>
              <a:gd name="T46" fmla="*/ 2147483647 w 490"/>
              <a:gd name="T47" fmla="*/ 2147483647 h 1074"/>
              <a:gd name="T48" fmla="*/ 2147483647 w 490"/>
              <a:gd name="T49" fmla="*/ 2147483647 h 1074"/>
              <a:gd name="T50" fmla="*/ 2147483647 w 490"/>
              <a:gd name="T51" fmla="*/ 2147483647 h 1074"/>
              <a:gd name="T52" fmla="*/ 2147483647 w 490"/>
              <a:gd name="T53" fmla="*/ 2147483647 h 1074"/>
              <a:gd name="T54" fmla="*/ 2147483647 w 490"/>
              <a:gd name="T55" fmla="*/ 0 h 1074"/>
              <a:gd name="T56" fmla="*/ 2147483647 w 490"/>
              <a:gd name="T57" fmla="*/ 2147483647 h 1074"/>
              <a:gd name="T58" fmla="*/ 2147483647 w 490"/>
              <a:gd name="T59" fmla="*/ 2147483647 h 1074"/>
              <a:gd name="T60" fmla="*/ 2147483647 w 490"/>
              <a:gd name="T61" fmla="*/ 2147483647 h 1074"/>
              <a:gd name="T62" fmla="*/ 2147483647 w 490"/>
              <a:gd name="T63" fmla="*/ 2147483647 h 1074"/>
              <a:gd name="T64" fmla="*/ 2147483647 w 490"/>
              <a:gd name="T65" fmla="*/ 2147483647 h 1074"/>
              <a:gd name="T66" fmla="*/ 2147483647 w 490"/>
              <a:gd name="T67" fmla="*/ 2147483647 h 1074"/>
              <a:gd name="T68" fmla="*/ 2147483647 w 490"/>
              <a:gd name="T69" fmla="*/ 2147483647 h 1074"/>
              <a:gd name="T70" fmla="*/ 2147483647 w 490"/>
              <a:gd name="T71" fmla="*/ 2147483647 h 1074"/>
              <a:gd name="T72" fmla="*/ 2147483647 w 490"/>
              <a:gd name="T73" fmla="*/ 2147483647 h 1074"/>
              <a:gd name="T74" fmla="*/ 0 w 490"/>
              <a:gd name="T75" fmla="*/ 2147483647 h 1074"/>
              <a:gd name="T76" fmla="*/ 0 w 490"/>
              <a:gd name="T77" fmla="*/ 2147483647 h 1074"/>
              <a:gd name="T78" fmla="*/ 2147483647 w 490"/>
              <a:gd name="T79" fmla="*/ 2147483647 h 1074"/>
              <a:gd name="T80" fmla="*/ 2147483647 w 490"/>
              <a:gd name="T81" fmla="*/ 2147483647 h 1074"/>
              <a:gd name="T82" fmla="*/ 2147483647 w 490"/>
              <a:gd name="T83" fmla="*/ 2147483647 h 1074"/>
              <a:gd name="T84" fmla="*/ 2147483647 w 490"/>
              <a:gd name="T85" fmla="*/ 2147483647 h 1074"/>
              <a:gd name="T86" fmla="*/ 2147483647 w 490"/>
              <a:gd name="T87" fmla="*/ 2147483647 h 1074"/>
              <a:gd name="T88" fmla="*/ 2147483647 w 490"/>
              <a:gd name="T89" fmla="*/ 2147483647 h 1074"/>
              <a:gd name="T90" fmla="*/ 2147483647 w 490"/>
              <a:gd name="T91" fmla="*/ 2147483647 h 1074"/>
              <a:gd name="T92" fmla="*/ 2147483647 w 490"/>
              <a:gd name="T93" fmla="*/ 2147483647 h 1074"/>
              <a:gd name="T94" fmla="*/ 2147483647 w 490"/>
              <a:gd name="T95" fmla="*/ 2147483647 h 1074"/>
              <a:gd name="T96" fmla="*/ 2147483647 w 490"/>
              <a:gd name="T97" fmla="*/ 2147483647 h 1074"/>
              <a:gd name="T98" fmla="*/ 2147483647 w 490"/>
              <a:gd name="T99" fmla="*/ 2147483647 h 1074"/>
              <a:gd name="T100" fmla="*/ 2147483647 w 490"/>
              <a:gd name="T101" fmla="*/ 2147483647 h 1074"/>
              <a:gd name="T102" fmla="*/ 2147483647 w 490"/>
              <a:gd name="T103" fmla="*/ 2147483647 h 1074"/>
              <a:gd name="T104" fmla="*/ 2147483647 w 490"/>
              <a:gd name="T105" fmla="*/ 2147483647 h 1074"/>
              <a:gd name="T106" fmla="*/ 2147483647 w 490"/>
              <a:gd name="T107" fmla="*/ 2147483647 h 1074"/>
              <a:gd name="T108" fmla="*/ 2147483647 w 490"/>
              <a:gd name="T109" fmla="*/ 2147483647 h 1074"/>
              <a:gd name="T110" fmla="*/ 2147483647 w 490"/>
              <a:gd name="T111" fmla="*/ 2147483647 h 1074"/>
              <a:gd name="T112" fmla="*/ 2147483647 w 490"/>
              <a:gd name="T113" fmla="*/ 2147483647 h 1074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w 490"/>
              <a:gd name="T172" fmla="*/ 0 h 1074"/>
              <a:gd name="T173" fmla="*/ 490 w 490"/>
              <a:gd name="T174" fmla="*/ 1074 h 1074"/>
            </a:gdLst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T171" t="T172" r="T173" b="T174"/>
            <a:pathLst>
              <a:path w="490" h="1074">
                <a:moveTo>
                  <a:pt x="490" y="886"/>
                </a:moveTo>
                <a:lnTo>
                  <a:pt x="490" y="886"/>
                </a:lnTo>
                <a:lnTo>
                  <a:pt x="463" y="862"/>
                </a:lnTo>
                <a:lnTo>
                  <a:pt x="438" y="838"/>
                </a:lnTo>
                <a:lnTo>
                  <a:pt x="414" y="812"/>
                </a:lnTo>
                <a:lnTo>
                  <a:pt x="392" y="785"/>
                </a:lnTo>
                <a:lnTo>
                  <a:pt x="371" y="756"/>
                </a:lnTo>
                <a:lnTo>
                  <a:pt x="351" y="726"/>
                </a:lnTo>
                <a:lnTo>
                  <a:pt x="333" y="696"/>
                </a:lnTo>
                <a:lnTo>
                  <a:pt x="316" y="665"/>
                </a:lnTo>
                <a:lnTo>
                  <a:pt x="302" y="632"/>
                </a:lnTo>
                <a:lnTo>
                  <a:pt x="289" y="599"/>
                </a:lnTo>
                <a:lnTo>
                  <a:pt x="279" y="564"/>
                </a:lnTo>
                <a:lnTo>
                  <a:pt x="270" y="529"/>
                </a:lnTo>
                <a:lnTo>
                  <a:pt x="262" y="494"/>
                </a:lnTo>
                <a:lnTo>
                  <a:pt x="257" y="458"/>
                </a:lnTo>
                <a:lnTo>
                  <a:pt x="254" y="420"/>
                </a:lnTo>
                <a:lnTo>
                  <a:pt x="253" y="383"/>
                </a:lnTo>
                <a:lnTo>
                  <a:pt x="253" y="356"/>
                </a:lnTo>
                <a:lnTo>
                  <a:pt x="255" y="328"/>
                </a:lnTo>
                <a:lnTo>
                  <a:pt x="258" y="302"/>
                </a:lnTo>
                <a:lnTo>
                  <a:pt x="262" y="275"/>
                </a:lnTo>
                <a:lnTo>
                  <a:pt x="267" y="249"/>
                </a:lnTo>
                <a:lnTo>
                  <a:pt x="272" y="223"/>
                </a:lnTo>
                <a:lnTo>
                  <a:pt x="280" y="199"/>
                </a:lnTo>
                <a:lnTo>
                  <a:pt x="288" y="174"/>
                </a:lnTo>
                <a:lnTo>
                  <a:pt x="211" y="0"/>
                </a:lnTo>
                <a:lnTo>
                  <a:pt x="55" y="77"/>
                </a:lnTo>
                <a:lnTo>
                  <a:pt x="42" y="113"/>
                </a:lnTo>
                <a:lnTo>
                  <a:pt x="31" y="149"/>
                </a:lnTo>
                <a:lnTo>
                  <a:pt x="22" y="187"/>
                </a:lnTo>
                <a:lnTo>
                  <a:pt x="14" y="226"/>
                </a:lnTo>
                <a:lnTo>
                  <a:pt x="8" y="263"/>
                </a:lnTo>
                <a:lnTo>
                  <a:pt x="4" y="304"/>
                </a:lnTo>
                <a:lnTo>
                  <a:pt x="1" y="343"/>
                </a:lnTo>
                <a:lnTo>
                  <a:pt x="0" y="383"/>
                </a:lnTo>
                <a:lnTo>
                  <a:pt x="3" y="435"/>
                </a:lnTo>
                <a:lnTo>
                  <a:pt x="7" y="485"/>
                </a:lnTo>
                <a:lnTo>
                  <a:pt x="13" y="536"/>
                </a:lnTo>
                <a:lnTo>
                  <a:pt x="23" y="585"/>
                </a:lnTo>
                <a:lnTo>
                  <a:pt x="36" y="633"/>
                </a:lnTo>
                <a:lnTo>
                  <a:pt x="51" y="680"/>
                </a:lnTo>
                <a:lnTo>
                  <a:pt x="69" y="725"/>
                </a:lnTo>
                <a:lnTo>
                  <a:pt x="88" y="770"/>
                </a:lnTo>
                <a:lnTo>
                  <a:pt x="110" y="813"/>
                </a:lnTo>
                <a:lnTo>
                  <a:pt x="135" y="856"/>
                </a:lnTo>
                <a:lnTo>
                  <a:pt x="162" y="896"/>
                </a:lnTo>
                <a:lnTo>
                  <a:pt x="191" y="935"/>
                </a:lnTo>
                <a:lnTo>
                  <a:pt x="222" y="973"/>
                </a:lnTo>
                <a:lnTo>
                  <a:pt x="254" y="1008"/>
                </a:lnTo>
                <a:lnTo>
                  <a:pt x="288" y="1043"/>
                </a:lnTo>
                <a:lnTo>
                  <a:pt x="324" y="1074"/>
                </a:lnTo>
                <a:lnTo>
                  <a:pt x="298" y="909"/>
                </a:lnTo>
                <a:lnTo>
                  <a:pt x="490" y="886"/>
                </a:lnTo>
                <a:close/>
              </a:path>
            </a:pathLst>
          </a:custGeom>
          <a:solidFill>
            <a:srgbClr val="A3DAD4"/>
          </a:solidFill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1pPr>
            <a:lvl2pPr marL="37931725" indent="-37474525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defTabSz="914400" rtl="0" eaLnBrk="0" latinLnBrk="0" hangingPunct="0"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algn="ctr" eaLnBrk="1" hangingPunct="1"/>
            <a:endParaRPr lang="nb-NO" altLang="id-ID" sz="1100">
              <a:solidFill>
                <a:srgbClr val="FFFFFF"/>
              </a:solidFill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78" name="Text Placeholder 33"/>
          <p:cNvSpPr txBox="1"/>
          <p:nvPr/>
        </p:nvSpPr>
        <p:spPr>
          <a:xfrm>
            <a:off x="5361305" y="2007235"/>
            <a:ext cx="5592445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跳绳运动基础知识</a:t>
            </a:r>
            <a:r>
              <a:rPr 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  </a:t>
            </a:r>
            <a:r>
              <a:rPr lang="zh-CN" altLang="en-US" sz="2935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专业的绳具</a:t>
            </a:r>
          </a:p>
        </p:txBody>
      </p:sp>
      <p:sp>
        <p:nvSpPr>
          <p:cNvPr id="80" name="矩形 79"/>
          <p:cNvSpPr/>
          <p:nvPr/>
        </p:nvSpPr>
        <p:spPr>
          <a:xfrm>
            <a:off x="5425051" y="2640438"/>
            <a:ext cx="615522" cy="30470"/>
          </a:xfrm>
          <a:prstGeom prst="rect">
            <a:avLst/>
          </a:prstGeom>
          <a:solidFill>
            <a:srgbClr val="EF6D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sp>
        <p:nvSpPr>
          <p:cNvPr id="40" name="Rectangle 5"/>
          <p:cNvSpPr>
            <a:spLocks noChangeAspect="1"/>
          </p:cNvSpPr>
          <p:nvPr/>
        </p:nvSpPr>
        <p:spPr>
          <a:xfrm>
            <a:off x="5425556" y="3986266"/>
            <a:ext cx="486955" cy="487928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65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cxnSp>
        <p:nvCxnSpPr>
          <p:cNvPr id="41" name="Straight Connector 6"/>
          <p:cNvCxnSpPr/>
          <p:nvPr/>
        </p:nvCxnSpPr>
        <p:spPr>
          <a:xfrm>
            <a:off x="5425556" y="4479030"/>
            <a:ext cx="484897" cy="0"/>
          </a:xfrm>
          <a:prstGeom prst="line">
            <a:avLst/>
          </a:prstGeom>
          <a:ln w="101600">
            <a:solidFill>
              <a:srgbClr val="EF6D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14"/>
          <p:cNvSpPr>
            <a:spLocks noChangeAspect="1"/>
          </p:cNvSpPr>
          <p:nvPr/>
        </p:nvSpPr>
        <p:spPr>
          <a:xfrm>
            <a:off x="7893786" y="3986268"/>
            <a:ext cx="486955" cy="487928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65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cxnSp>
        <p:nvCxnSpPr>
          <p:cNvPr id="43" name="Straight Connector 15"/>
          <p:cNvCxnSpPr/>
          <p:nvPr/>
        </p:nvCxnSpPr>
        <p:spPr>
          <a:xfrm>
            <a:off x="7893786" y="4479032"/>
            <a:ext cx="484571" cy="0"/>
          </a:xfrm>
          <a:prstGeom prst="line">
            <a:avLst/>
          </a:prstGeom>
          <a:solidFill>
            <a:schemeClr val="accent2"/>
          </a:solidFill>
          <a:ln w="101600">
            <a:solidFill>
              <a:srgbClr val="EF6D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al 4"/>
          <p:cNvSpPr>
            <a:spLocks noChangeAspect="1"/>
          </p:cNvSpPr>
          <p:nvPr/>
        </p:nvSpPr>
        <p:spPr>
          <a:xfrm>
            <a:off x="5485957" y="4043711"/>
            <a:ext cx="358817" cy="35881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spcFirstLastPara="0" vert="horz" wrap="square" lIns="143042" tIns="55873" rIns="143042" bIns="55873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u="sng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A</a:t>
            </a:r>
            <a:endParaRPr lang="id-ID" sz="1600" u="sng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5" name="Oval 4"/>
          <p:cNvSpPr>
            <a:spLocks noChangeAspect="1"/>
          </p:cNvSpPr>
          <p:nvPr/>
        </p:nvSpPr>
        <p:spPr>
          <a:xfrm>
            <a:off x="7960512" y="4043711"/>
            <a:ext cx="358817" cy="35881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spcFirstLastPara="0" vert="horz" wrap="square" lIns="143042" tIns="55873" rIns="143042" bIns="55873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u="sng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B</a:t>
            </a:r>
            <a:endParaRPr lang="id-ID" sz="1600" u="sng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6" name="Text Placeholder 33"/>
          <p:cNvSpPr txBox="1"/>
          <p:nvPr/>
        </p:nvSpPr>
        <p:spPr>
          <a:xfrm>
            <a:off x="6070532" y="4094847"/>
            <a:ext cx="1494371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线绳和布绳</a:t>
            </a:r>
          </a:p>
        </p:txBody>
      </p:sp>
      <p:sp>
        <p:nvSpPr>
          <p:cNvPr id="48" name="Text Placeholder 33"/>
          <p:cNvSpPr txBox="1"/>
          <p:nvPr/>
        </p:nvSpPr>
        <p:spPr>
          <a:xfrm>
            <a:off x="8584843" y="4094847"/>
            <a:ext cx="1494371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竹节绳</a:t>
            </a:r>
          </a:p>
        </p:txBody>
      </p:sp>
      <p:sp>
        <p:nvSpPr>
          <p:cNvPr id="54" name="Rectangle 5"/>
          <p:cNvSpPr>
            <a:spLocks noChangeAspect="1"/>
          </p:cNvSpPr>
          <p:nvPr/>
        </p:nvSpPr>
        <p:spPr>
          <a:xfrm>
            <a:off x="5425556" y="4811541"/>
            <a:ext cx="486955" cy="487928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65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cxnSp>
        <p:nvCxnSpPr>
          <p:cNvPr id="55" name="Straight Connector 6"/>
          <p:cNvCxnSpPr/>
          <p:nvPr/>
        </p:nvCxnSpPr>
        <p:spPr>
          <a:xfrm>
            <a:off x="5425556" y="5304305"/>
            <a:ext cx="484897" cy="0"/>
          </a:xfrm>
          <a:prstGeom prst="line">
            <a:avLst/>
          </a:prstGeom>
          <a:ln w="101600">
            <a:solidFill>
              <a:srgbClr val="EF6D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14"/>
          <p:cNvSpPr>
            <a:spLocks noChangeAspect="1"/>
          </p:cNvSpPr>
          <p:nvPr/>
        </p:nvSpPr>
        <p:spPr>
          <a:xfrm>
            <a:off x="7893786" y="4811543"/>
            <a:ext cx="486955" cy="487928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65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cxnSp>
        <p:nvCxnSpPr>
          <p:cNvPr id="57" name="Straight Connector 15"/>
          <p:cNvCxnSpPr/>
          <p:nvPr/>
        </p:nvCxnSpPr>
        <p:spPr>
          <a:xfrm>
            <a:off x="7893786" y="5304307"/>
            <a:ext cx="484571" cy="0"/>
          </a:xfrm>
          <a:prstGeom prst="line">
            <a:avLst/>
          </a:prstGeom>
          <a:solidFill>
            <a:schemeClr val="accent2"/>
          </a:solidFill>
          <a:ln w="101600">
            <a:solidFill>
              <a:srgbClr val="EF6D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val 4"/>
          <p:cNvSpPr>
            <a:spLocks noChangeAspect="1"/>
          </p:cNvSpPr>
          <p:nvPr/>
        </p:nvSpPr>
        <p:spPr>
          <a:xfrm>
            <a:off x="5485957" y="4868986"/>
            <a:ext cx="358817" cy="35881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spcFirstLastPara="0" vert="horz" wrap="square" lIns="143042" tIns="55873" rIns="143042" bIns="55873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u="sng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C</a:t>
            </a:r>
            <a:endParaRPr lang="id-ID" sz="1600" u="sng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9" name="Oval 4"/>
          <p:cNvSpPr>
            <a:spLocks noChangeAspect="1"/>
          </p:cNvSpPr>
          <p:nvPr/>
        </p:nvSpPr>
        <p:spPr>
          <a:xfrm>
            <a:off x="7960512" y="4868986"/>
            <a:ext cx="358817" cy="35881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spcFirstLastPara="0" vert="horz" wrap="square" lIns="143042" tIns="55873" rIns="143042" bIns="55873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u="sng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D</a:t>
            </a:r>
            <a:endParaRPr lang="id-ID" sz="1600" u="sng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0" name="Text Placeholder 33"/>
          <p:cNvSpPr txBox="1"/>
          <p:nvPr/>
        </p:nvSpPr>
        <p:spPr>
          <a:xfrm>
            <a:off x="6070532" y="4920123"/>
            <a:ext cx="1494371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胶绳</a:t>
            </a:r>
          </a:p>
        </p:txBody>
      </p:sp>
      <p:sp>
        <p:nvSpPr>
          <p:cNvPr id="61" name="Text Placeholder 33"/>
          <p:cNvSpPr txBox="1"/>
          <p:nvPr/>
        </p:nvSpPr>
        <p:spPr>
          <a:xfrm>
            <a:off x="8584843" y="4920122"/>
            <a:ext cx="1494371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钢丝绳</a:t>
            </a:r>
          </a:p>
        </p:txBody>
      </p:sp>
      <p:sp>
        <p:nvSpPr>
          <p:cNvPr id="62" name="Rectangle 5"/>
          <p:cNvSpPr>
            <a:spLocks noChangeAspect="1"/>
          </p:cNvSpPr>
          <p:nvPr/>
        </p:nvSpPr>
        <p:spPr>
          <a:xfrm>
            <a:off x="5425556" y="5636817"/>
            <a:ext cx="486955" cy="487928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65"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cxnSp>
        <p:nvCxnSpPr>
          <p:cNvPr id="63" name="Straight Connector 6"/>
          <p:cNvCxnSpPr/>
          <p:nvPr/>
        </p:nvCxnSpPr>
        <p:spPr>
          <a:xfrm>
            <a:off x="5425556" y="6129580"/>
            <a:ext cx="484897" cy="0"/>
          </a:xfrm>
          <a:prstGeom prst="line">
            <a:avLst/>
          </a:prstGeom>
          <a:ln w="101600">
            <a:solidFill>
              <a:srgbClr val="EF6D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al 4"/>
          <p:cNvSpPr>
            <a:spLocks noChangeAspect="1"/>
          </p:cNvSpPr>
          <p:nvPr/>
        </p:nvSpPr>
        <p:spPr>
          <a:xfrm>
            <a:off x="5485957" y="5694262"/>
            <a:ext cx="358817" cy="35881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spcFirstLastPara="0" vert="horz" wrap="square" lIns="143042" tIns="55873" rIns="143042" bIns="55873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u="sng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E</a:t>
            </a:r>
            <a:endParaRPr lang="id-ID" sz="1600" u="sng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68" name="Text Placeholder 33"/>
          <p:cNvSpPr txBox="1"/>
          <p:nvPr/>
        </p:nvSpPr>
        <p:spPr>
          <a:xfrm>
            <a:off x="6070532" y="5745398"/>
            <a:ext cx="1494371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4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牛皮绳</a:t>
            </a:r>
          </a:p>
        </p:txBody>
      </p:sp>
      <p:grpSp>
        <p:nvGrpSpPr>
          <p:cNvPr id="67" name="组合 6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69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  <p:pic>
        <p:nvPicPr>
          <p:cNvPr id="7" name="图片 22" descr="1641399192(1)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244465" y="2823528"/>
            <a:ext cx="5273040" cy="1067435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val 16"/>
          <p:cNvSpPr>
            <a:spLocks noChangeAspect="1"/>
          </p:cNvSpPr>
          <p:nvPr/>
        </p:nvSpPr>
        <p:spPr>
          <a:xfrm>
            <a:off x="6884732" y="3724723"/>
            <a:ext cx="324259" cy="324259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18" name="Oval 17"/>
          <p:cNvSpPr>
            <a:spLocks noChangeAspect="1"/>
          </p:cNvSpPr>
          <p:nvPr/>
        </p:nvSpPr>
        <p:spPr>
          <a:xfrm>
            <a:off x="1833179" y="3400463"/>
            <a:ext cx="972778" cy="972778"/>
          </a:xfrm>
          <a:prstGeom prst="ellipse">
            <a:avLst/>
          </a:prstGeom>
          <a:solidFill>
            <a:srgbClr val="A3DAD4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11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2</a:t>
            </a:r>
          </a:p>
        </p:txBody>
      </p:sp>
      <p:sp>
        <p:nvSpPr>
          <p:cNvPr id="19" name="Oval 18"/>
          <p:cNvSpPr>
            <a:spLocks noChangeAspect="1"/>
          </p:cNvSpPr>
          <p:nvPr/>
        </p:nvSpPr>
        <p:spPr>
          <a:xfrm>
            <a:off x="5702702" y="3508618"/>
            <a:ext cx="756607" cy="756607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11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6</a:t>
            </a:r>
          </a:p>
        </p:txBody>
      </p:sp>
      <p:sp>
        <p:nvSpPr>
          <p:cNvPr id="20" name="Oval 19"/>
          <p:cNvSpPr>
            <a:spLocks noChangeAspect="1"/>
          </p:cNvSpPr>
          <p:nvPr/>
        </p:nvSpPr>
        <p:spPr>
          <a:xfrm>
            <a:off x="902331" y="3346419"/>
            <a:ext cx="1080866" cy="1080866"/>
          </a:xfrm>
          <a:prstGeom prst="ellipse">
            <a:avLst/>
          </a:prstGeom>
          <a:solidFill>
            <a:srgbClr val="A3DAD4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1</a:t>
            </a:r>
          </a:p>
        </p:txBody>
      </p:sp>
      <p:sp>
        <p:nvSpPr>
          <p:cNvPr id="21" name="Oval 20"/>
          <p:cNvSpPr>
            <a:spLocks noChangeAspect="1"/>
          </p:cNvSpPr>
          <p:nvPr/>
        </p:nvSpPr>
        <p:spPr>
          <a:xfrm>
            <a:off x="3110035" y="3228514"/>
            <a:ext cx="1297039" cy="1297039"/>
          </a:xfrm>
          <a:prstGeom prst="ellipse">
            <a:avLst/>
          </a:prstGeom>
          <a:solidFill>
            <a:srgbClr val="EF6D64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3</a:t>
            </a:r>
          </a:p>
        </p:txBody>
      </p:sp>
      <p:sp>
        <p:nvSpPr>
          <p:cNvPr id="22" name="Oval 21"/>
          <p:cNvSpPr>
            <a:spLocks noChangeAspect="1"/>
          </p:cNvSpPr>
          <p:nvPr/>
        </p:nvSpPr>
        <p:spPr>
          <a:xfrm>
            <a:off x="5052570" y="3492378"/>
            <a:ext cx="756607" cy="756607"/>
          </a:xfrm>
          <a:prstGeom prst="ellipse">
            <a:avLst/>
          </a:prstGeom>
          <a:solidFill>
            <a:srgbClr val="EF6D64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11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5</a:t>
            </a:r>
          </a:p>
        </p:txBody>
      </p:sp>
      <p:sp>
        <p:nvSpPr>
          <p:cNvPr id="23" name="Oval 22"/>
          <p:cNvSpPr>
            <a:spLocks noChangeAspect="1"/>
          </p:cNvSpPr>
          <p:nvPr/>
        </p:nvSpPr>
        <p:spPr>
          <a:xfrm>
            <a:off x="4184648" y="3346419"/>
            <a:ext cx="1080866" cy="1080866"/>
          </a:xfrm>
          <a:prstGeom prst="ellipse">
            <a:avLst/>
          </a:prstGeom>
          <a:solidFill>
            <a:srgbClr val="EF6D64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4</a:t>
            </a:r>
          </a:p>
        </p:txBody>
      </p:sp>
      <p:sp>
        <p:nvSpPr>
          <p:cNvPr id="24" name="Oval 23"/>
          <p:cNvSpPr>
            <a:spLocks noChangeAspect="1"/>
          </p:cNvSpPr>
          <p:nvPr/>
        </p:nvSpPr>
        <p:spPr>
          <a:xfrm>
            <a:off x="6331488" y="3546420"/>
            <a:ext cx="648519" cy="648519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00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25" name="Oval 24"/>
          <p:cNvSpPr>
            <a:spLocks noChangeAspect="1"/>
          </p:cNvSpPr>
          <p:nvPr/>
        </p:nvSpPr>
        <p:spPr>
          <a:xfrm>
            <a:off x="7126440" y="3120426"/>
            <a:ext cx="1513212" cy="1513212"/>
          </a:xfrm>
          <a:prstGeom prst="ellipse">
            <a:avLst/>
          </a:prstGeom>
          <a:solidFill>
            <a:srgbClr val="EF6D64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2135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7</a:t>
            </a:r>
          </a:p>
        </p:txBody>
      </p:sp>
      <p:sp>
        <p:nvSpPr>
          <p:cNvPr id="26" name="Oval 25"/>
          <p:cNvSpPr>
            <a:spLocks noChangeAspect="1"/>
          </p:cNvSpPr>
          <p:nvPr/>
        </p:nvSpPr>
        <p:spPr>
          <a:xfrm>
            <a:off x="8466213" y="3384289"/>
            <a:ext cx="972778" cy="972778"/>
          </a:xfrm>
          <a:prstGeom prst="ellipse">
            <a:avLst/>
          </a:prstGeom>
          <a:solidFill>
            <a:srgbClr val="EF6D64">
              <a:alpha val="8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11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8</a:t>
            </a:r>
          </a:p>
        </p:txBody>
      </p:sp>
      <p:sp>
        <p:nvSpPr>
          <p:cNvPr id="27" name="Oval 26"/>
          <p:cNvSpPr>
            <a:spLocks noChangeAspect="1"/>
          </p:cNvSpPr>
          <p:nvPr/>
        </p:nvSpPr>
        <p:spPr>
          <a:xfrm>
            <a:off x="10284676" y="3566627"/>
            <a:ext cx="648519" cy="648519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sz="1000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10</a:t>
            </a:r>
          </a:p>
        </p:txBody>
      </p:sp>
      <p:sp>
        <p:nvSpPr>
          <p:cNvPr id="28" name="Oval 27"/>
          <p:cNvSpPr>
            <a:spLocks noChangeAspect="1"/>
          </p:cNvSpPr>
          <p:nvPr/>
        </p:nvSpPr>
        <p:spPr>
          <a:xfrm>
            <a:off x="9324410" y="3346568"/>
            <a:ext cx="1080866" cy="1080866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9</a:t>
            </a:r>
          </a:p>
        </p:txBody>
      </p:sp>
      <p:sp>
        <p:nvSpPr>
          <p:cNvPr id="29" name="Oval 28"/>
          <p:cNvSpPr>
            <a:spLocks noChangeAspect="1"/>
          </p:cNvSpPr>
          <p:nvPr/>
        </p:nvSpPr>
        <p:spPr>
          <a:xfrm>
            <a:off x="10821733" y="3653821"/>
            <a:ext cx="467937" cy="467937"/>
          </a:xfrm>
          <a:prstGeom prst="ellipse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2800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30" name="Oval 29"/>
          <p:cNvSpPr>
            <a:spLocks noChangeAspect="1"/>
          </p:cNvSpPr>
          <p:nvPr/>
        </p:nvSpPr>
        <p:spPr>
          <a:xfrm>
            <a:off x="2659274" y="3552774"/>
            <a:ext cx="648519" cy="648519"/>
          </a:xfrm>
          <a:prstGeom prst="ellipse">
            <a:avLst/>
          </a:prstGeom>
          <a:solidFill>
            <a:srgbClr val="A3DAD4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sz="1000">
              <a:solidFill>
                <a:schemeClr val="bg1"/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2780" y="4614160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手脚交叉跳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590067" y="4846903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开合跳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2319568" y="5203734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高抬腿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2805990" y="2632012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后踢臀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3759182" y="2590350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原地小跑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4601209" y="3022693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抬脚摸脚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5279570" y="4413781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膝踝关节活动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917055" y="2722245"/>
            <a:ext cx="172275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臀部和髋部活动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986704" y="2977705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抬高压腿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8898945" y="4677626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脊柱</a:t>
            </a:r>
            <a:endParaRPr lang="en-US" sz="160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9643036" y="4444896"/>
            <a:ext cx="1519968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上肢</a:t>
            </a:r>
            <a:endParaRPr lang="en-US" sz="160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  <a:sym typeface="Arial" pitchFamily="34" charset="0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 Placeholder 33"/>
          <p:cNvSpPr txBox="1"/>
          <p:nvPr>
            <p:custDataLst>
              <p:tags r:id="rId3"/>
            </p:custDataLst>
          </p:nvPr>
        </p:nvSpPr>
        <p:spPr>
          <a:xfrm>
            <a:off x="261216" y="970907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跳绳小常识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682625" y="1560830"/>
            <a:ext cx="9150985" cy="876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219200">
              <a:lnSpc>
                <a:spcPct val="150000"/>
              </a:lnSpc>
              <a:spcBef>
                <a:spcPct val="20000"/>
              </a:spcBef>
              <a:buClrTx/>
              <a:buSzTx/>
              <a:buFontTx/>
              <a:defRPr/>
            </a:pPr>
            <a:r>
              <a:rPr lang="en-US" altLang="zh-CN" sz="1200"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跳绳时，最好穿运动服或轻便服装，穿能够减震的运动鞋，穿拖鞋、皮鞋都非常危险。穿合适的服装活动起来会使你感到轻松舒适，也比较不会受伤。选择质地软、重量轻的高帮鞋，避免脚踝受伤。缓震是一双鞋子最基本的用途之一。在每次跳起下落至地面时，膝盖要承受7倍于平时的压力。穿舒适的软底运动鞋能够缓解冲击力，防止受到震荡损伤关节。</a:t>
            </a:r>
          </a:p>
        </p:txBody>
      </p:sp>
      <p:sp>
        <p:nvSpPr>
          <p:cNvPr id="5" name="Text Placeholder 33"/>
          <p:cNvSpPr txBox="1"/>
          <p:nvPr>
            <p:custDataLst>
              <p:tags r:id="rId6"/>
            </p:custDataLst>
          </p:nvPr>
        </p:nvSpPr>
        <p:spPr>
          <a:xfrm>
            <a:off x="261216" y="2540627"/>
            <a:ext cx="544159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10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个热身动作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38"/>
          <p:cNvGrpSpPr/>
          <p:nvPr/>
        </p:nvGrpSpPr>
        <p:grpSpPr>
          <a:xfrm>
            <a:off x="3076983" y="390703"/>
            <a:ext cx="6066606" cy="0"/>
            <a:chOff x="4615664" y="960506"/>
            <a:chExt cx="9102718" cy="0"/>
          </a:xfrm>
        </p:grpSpPr>
        <p:cxnSp>
          <p:nvCxnSpPr>
            <p:cNvPr id="40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952875" y="108585"/>
            <a:ext cx="453453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第一节 跳绳运动概述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313815" y="3455035"/>
            <a:ext cx="15855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chemeClr val="bg1"/>
                </a:solidFill>
                <a:ea typeface="宋体" panose="02010600030101010101" pitchFamily="2" charset="-122"/>
              </a:rPr>
              <a:t>身体健康</a:t>
            </a:r>
            <a:endParaRPr lang="zh-CN" altLang="en-US" sz="24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508375" y="3182620"/>
            <a:ext cx="15855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1">
                <a:solidFill>
                  <a:schemeClr val="bg1"/>
                </a:solidFill>
                <a:ea typeface="宋体" panose="02010600030101010101" pitchFamily="2" charset="-122"/>
              </a:rPr>
              <a:t>智力发展</a:t>
            </a:r>
          </a:p>
        </p:txBody>
      </p:sp>
      <p:sp>
        <p:nvSpPr>
          <p:cNvPr id="5" name="Text Placeholder 33"/>
          <p:cNvSpPr txBox="1"/>
          <p:nvPr>
            <p:custDataLst>
              <p:tags r:id="rId5"/>
            </p:custDataLst>
          </p:nvPr>
        </p:nvSpPr>
        <p:spPr>
          <a:xfrm>
            <a:off x="261216" y="970907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时间、运动强度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858520" y="1562735"/>
            <a:ext cx="10771505" cy="16300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sz="2000"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推荐日常跳绳三十分钟左右。但一次跳绳最好是不必超出90分钟。持续快节奏跳绳，最好是不必超出10分钟，不然心脏会承受不住。慢速度跳绳维持在均值每分跳60―70次;心率维持在均值每分140-160次。跳绳并无特定的数量规定，不过可以由跳绳时间长短来探讨合适的跳绳强度。每次跳绳时间控制在0.5小时到1.5小时之间，太少起不到健身的效果，多于两个小时的跳绳也会使身体疲劳容易受伤</a:t>
            </a:r>
            <a:endParaRPr lang="zh-CN" altLang="en-US" sz="2000" b="0">
              <a:solidFill>
                <a:schemeClr val="bg1">
                  <a:lumMod val="50000"/>
                </a:schemeClr>
              </a:solidFill>
              <a:latin typeface="Arial" pitchFamily="34" charset="0"/>
              <a:ea typeface="汉仪雅酷黑 55W" panose="020b0504020202020204" charset="-122"/>
              <a:cs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58520" y="3182620"/>
            <a:ext cx="10622915" cy="34150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1、运动强度：跳绳(快速跳绳)（强度：高）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消耗720大卡/每小时 (以60kg体重为参考)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运动强度：12.0MET，属于高强度运动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千步活动量时间：3分钟，做该运动3分钟相当于中速步行1000步（即以4km/h的速度走10分钟）。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  2、跳绳(中等速度跳绳)（强度：高）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消耗600大卡/每小时 (以60kg体重为参考)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运动强度：10.0MET，属于高强度运动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千步活动量时间：3分钟，做该运动3分钟相当于中速步行1000步（即以4km/h的速度走10分钟）。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     3、跳绳(慢速跳绳)（强度：高）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消耗480大卡/每小时 (以60kg体重为参考)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运动强度：8.0MET，属于高强度运动</a:t>
            </a:r>
          </a:p>
          <a:p>
            <a:pPr indent="304800" algn="l">
              <a:buClrTx/>
              <a:buSzTx/>
              <a:buFontTx/>
            </a:pPr>
            <a:r>
              <a:rPr b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rPr>
              <a:t>千步活动量时间：4分钟，做该运动4分钟相当于中速步行1000步（即以4km/h的速度走10分钟）。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Text Placeholder 33"/>
          <p:cNvSpPr txBox="1"/>
          <p:nvPr/>
        </p:nvSpPr>
        <p:spPr>
          <a:xfrm>
            <a:off x="1032741" y="1229352"/>
            <a:ext cx="544159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lnSpc>
                <a:spcPct val="100000"/>
              </a:lnSpc>
              <a:spcBef>
                <a:spcPct val="20000"/>
              </a:spcBef>
              <a:defRPr sz="2800" b="1" kern="1200">
                <a:solidFill>
                  <a:srgbClr val="54578E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AU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一、</a:t>
            </a:r>
            <a:r>
              <a:rPr lang="en-AU" altLang="zh-CN" sz="3200">
                <a:solidFill>
                  <a:schemeClr val="tx1">
                    <a:lumMod val="75000"/>
                    <a:lumOff val="25000"/>
                  </a:schemeClr>
                </a:solidFill>
                <a:ea typeface="汉仪雅酷黑 55W" panose="020b0504020202020204" charset="-122"/>
                <a:cs typeface="+mn-ea"/>
                <a:sym typeface="Arial" pitchFamily="34" charset="0"/>
              </a:rPr>
              <a:t>左右甩绳</a:t>
            </a:r>
          </a:p>
        </p:txBody>
      </p:sp>
      <p:sp>
        <p:nvSpPr>
          <p:cNvPr id="54" name="TextBox 20"/>
          <p:cNvSpPr txBox="1"/>
          <p:nvPr/>
        </p:nvSpPr>
        <p:spPr>
          <a:xfrm>
            <a:off x="930275" y="2016125"/>
            <a:ext cx="10096500" cy="2084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lnSpc>
                <a:spcPct val="150000"/>
              </a:lnSpc>
              <a:spcBef>
                <a:spcPct val="20000"/>
              </a:spcBef>
              <a:defRPr sz="1050" kern="12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汉仪雅酷黑 55W" panose="020b0504020202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600">
                <a:sym typeface="Arial" pitchFamily="34" charset="0"/>
              </a:rPr>
              <a:t>方法：大臂夹紧身体，小臂自然下垂，双手紧握绳柄，掌心向下。</a:t>
            </a:r>
          </a:p>
          <a:p>
            <a:r>
              <a:rPr sz="1600">
                <a:sym typeface="Arial" pitchFamily="34" charset="0"/>
              </a:rPr>
              <a:t>要领：两手臂向前摇绳至一边体侧甩绳，绳子不过脚；接着甩绳至另外一边体侧，一拍一动，左右边各四次，完成左右甩绳。</a:t>
            </a:r>
          </a:p>
          <a:p>
            <a:r>
              <a:rPr sz="1600">
                <a:sym typeface="Arial" pitchFamily="34" charset="0"/>
              </a:rPr>
              <a:t>重点：摇绳要有力度，保证绳子的运动轨迹与身体平行。</a:t>
            </a:r>
          </a:p>
          <a:p>
            <a:r>
              <a:rPr sz="1600">
                <a:sym typeface="Arial" pitchFamily="34" charset="0"/>
              </a:rPr>
              <a:t>难点：手臂甩绳弧线的饱满度控制，甩绳时手腕的发力与控制。</a:t>
            </a:r>
          </a:p>
        </p:txBody>
      </p:sp>
      <p:sp>
        <p:nvSpPr>
          <p:cNvPr id="55" name="矩形 54"/>
          <p:cNvSpPr/>
          <p:nvPr/>
        </p:nvSpPr>
        <p:spPr>
          <a:xfrm>
            <a:off x="1031930" y="1899077"/>
            <a:ext cx="615522" cy="30470"/>
          </a:xfrm>
          <a:prstGeom prst="rect">
            <a:avLst/>
          </a:prstGeom>
          <a:solidFill>
            <a:srgbClr val="A3DA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200">
              <a:latin typeface="Arial" pitchFamily="34" charset="0"/>
              <a:ea typeface="汉仪雅酷黑 55W" panose="020b0504020202020204" charset="-122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 flipV="1">
            <a:off x="1647190" y="335280"/>
            <a:ext cx="9058910" cy="102870"/>
            <a:chOff x="4615664" y="960506"/>
            <a:chExt cx="9102718" cy="0"/>
          </a:xfrm>
        </p:grpSpPr>
        <p:cxnSp>
          <p:nvCxnSpPr>
            <p:cNvPr id="57" name="77 21"/>
            <p:cNvCxnSpPr/>
            <p:nvPr/>
          </p:nvCxnSpPr>
          <p:spPr bwMode="auto">
            <a:xfrm flipH="1">
              <a:off x="4615664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7722"/>
            <p:cNvCxnSpPr/>
            <p:nvPr/>
          </p:nvCxnSpPr>
          <p:spPr bwMode="auto">
            <a:xfrm flipH="1">
              <a:off x="12403703" y="960506"/>
              <a:ext cx="1314679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3264535" y="108585"/>
            <a:ext cx="590169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400" kern="1200">
                <a:gradFill>
                  <a:gsLst>
                    <a:gs pos="0">
                      <a:srgbClr val="08AEEA"/>
                    </a:gs>
                    <a:gs pos="100000">
                      <a:srgbClr val="2AF598"/>
                    </a:gs>
                  </a:gsLst>
                  <a:lin ang="27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>
              <a:lnSpc>
                <a:spcPct val="100000"/>
              </a:lnSpc>
              <a:defRPr/>
            </a:pP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第</a:t>
            </a: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二</a:t>
            </a:r>
            <a:r>
              <a:rPr lang="en-US" altLang="zh-CN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节 跳绳运动</a:t>
            </a:r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雅酷黑 55W" panose="020b0504020202020204" charset="-122"/>
                <a:cs typeface="+mn-ea"/>
                <a:sym typeface="Arial" pitchFamily="34" charset="0"/>
              </a:rPr>
              <a:t>基本技术</a:t>
            </a:r>
          </a:p>
        </p:txBody>
      </p:sp>
      <p:pic>
        <p:nvPicPr>
          <p:cNvPr id="3" name="图片 1" descr="图 20-2-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853055" y="4100195"/>
            <a:ext cx="6313170" cy="2367280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https://d.book118.com/835322142142011104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k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17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汉仪雅酷黑 55W</vt:lpstr>
      <vt:lpstr>微软雅黑</vt:lpstr>
      <vt:lpstr>方正清刻本悦宋简体</vt:lpstr>
      <vt:lpstr>站酷庆科黄油体</vt:lpstr>
      <vt:lpstr>MS PGothic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2024-09-14T05:43:40.307</cp:lastPrinted>
  <dcterms:created xsi:type="dcterms:W3CDTF">2024-09-13T21:43:40Z</dcterms:created>
  <dcterms:modified xsi:type="dcterms:W3CDTF">2024-09-13T21:43:42Z</dcterms:modified>
</cp:coreProperties>
</file>