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AD49025-F7B6-40DF-81B1-505449CC08F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4ED513-52FD-475E-8F6D-DCF9005977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CB7C10-0149-41CC-BCC7-1D17AA4FA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3AEABA-30FC-46FA-984F-8C11F2AA9B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A1D9B3-9259-4BB1-9E8E-146632CA90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8885DC-F0E7-42A0-90EB-C3CB7CE3F9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711D61-1442-435C-ADF9-7A4C5041E3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00F4A0-645C-4357-A2F5-EFE2B3B962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1E94D6-0406-49F0-AFB6-29AC6FB515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6DCE80-964B-4DD2-920C-A3E61AA05C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78B4E1-A716-4343-BE32-35299034F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323D87-83F0-4370-903E-2FC9BFDC4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E223D02-B358-4FEB-8E7C-59C4A95565A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5FB64A4-C0DB-4D61-A5A4-F6E6B17B46C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340130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企业礼仪演礼培训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企业礼仪演礼培训概述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礼仪基础知识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商务礼仪演练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职业形象塑造</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情景模拟培训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结语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企业礼仪演礼培训概述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什么是企业礼仪演礼培训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企业礼仪演礼培训是一种为企业员工提供礼仪礼节和表现技巧的培训课程。通过这种培训，员工可以提升自己的形象和表现能力，进而提高企业的整体形象和竞争力。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为什么企业需要礼仪培训</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建立良好的企业形象</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提高企业员工的专业形象</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促进团队建设</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增进员工之间的相互尊重和合作</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树立企业品牌形象</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塑造企业良好的企业形象</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企业礼仪演礼培训的好处</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形成统一的企业价值观</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建立良好的企业文化</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增强员工自身修养</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提升员工个人形象和职业素养</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在市场竞争中脱颖而出</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增加企业的竞争力</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企业礼仪演礼培训的内容</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掌握社交礼仪与商务礼仪</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礼仪礼节知识的学习</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了解商务场合礼仪规范</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商务礼仪的讲解</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提升口头表达与沟通能力</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沟通技巧的培养</a:t>
            </a:r>
            <a:endParaRPr lang="en-US" sz="3000" b="0" strike="noStrike" spc="-1">
              <a:solidFill>
                <a:srgbClr val="000000"/>
              </a:solidFill>
              <a:latin typeface="Arial"/>
            </a:endParaRPr>
          </a:p>
        </p:txBody>
      </p:sp>
      <p:sp>
        <p:nvSpPr>
          <p:cNvPr id="11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线下讲座</a:t>
            </a:r>
            <a:endParaRPr lang="en-US" sz="2200" b="0" strike="noStrike" spc="-1">
              <a:solidFill>
                <a:srgbClr val="000000"/>
              </a:solidFill>
              <a:latin typeface="Arial"/>
            </a:endParaRPr>
          </a:p>
        </p:txBody>
      </p:sp>
      <p:sp>
        <p:nvSpPr>
          <p:cNvPr id="11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面对面交流互动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实践操作演练</a:t>
            </a:r>
            <a:endParaRPr lang="en-US" sz="1500" b="0" strike="noStrike" spc="-1">
              <a:solidFill>
                <a:srgbClr val="000000"/>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情景模拟练习</a:t>
            </a:r>
            <a:endParaRPr lang="en-US" sz="2200" b="0" strike="noStrike" spc="-1">
              <a:solidFill>
                <a:srgbClr val="000000"/>
              </a:solidFill>
              <a:latin typeface="Arial"/>
            </a:endParaRPr>
          </a:p>
        </p:txBody>
      </p:sp>
      <p:sp>
        <p:nvSpPr>
          <p:cNvPr id="11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模拟真实场景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加强应对能力</a:t>
            </a:r>
            <a:endParaRPr lang="en-US" sz="1500" b="0" strike="noStrike" spc="-1">
              <a:solidFill>
                <a:srgbClr val="000000"/>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企业礼仪演礼培训的实施方式</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线上课程</a:t>
            </a:r>
            <a:endParaRPr lang="en-US" sz="2200" b="0" strike="noStrike" spc="-1">
              <a:solidFill>
                <a:srgbClr val="000000"/>
              </a:solidFill>
              <a:latin typeface="Arial"/>
            </a:endParaRPr>
          </a:p>
        </p:txBody>
      </p:sp>
      <p:sp>
        <p:nvSpPr>
          <p:cNvPr id="12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灵活学习时间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在线互动教学</a:t>
            </a:r>
            <a:endParaRPr lang="en-US" sz="1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企业礼仪演礼培训的效果评估</a:t>
            </a:r>
            <a:endParaRPr lang="en-US" sz="3600" b="0" strike="noStrike" spc="-1">
              <a:solidFill>
                <a:schemeClr val="dk1"/>
              </a:solidFill>
              <a:latin typeface="Arial"/>
            </a:endParaRPr>
          </a:p>
        </p:txBody>
      </p:sp>
      <p:sp>
        <p:nvSpPr>
          <p:cNvPr id="12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评估员工学习效果和实践能力</a:t>
            </a:r>
            <a:endParaRPr lang="en-US" sz="2000" b="0" strike="noStrike" spc="-1">
              <a:solidFill>
                <a:srgbClr val="000000"/>
              </a:solidFill>
              <a:latin typeface="Arial"/>
            </a:endParaRPr>
          </a:p>
        </p:txBody>
      </p:sp>
      <p:sp>
        <p:nvSpPr>
          <p:cNvPr id="12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员工表现评估</a:t>
            </a:r>
            <a:endParaRPr lang="en-US" sz="3000" b="0" strike="noStrike" spc="-1">
              <a:solidFill>
                <a:srgbClr val="000000"/>
              </a:solidFill>
              <a:latin typeface="Arial"/>
            </a:endParaRPr>
          </a:p>
        </p:txBody>
      </p:sp>
      <p:sp>
        <p:nvSpPr>
          <p:cNvPr id="12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检验培训课程的实际效果</a:t>
            </a:r>
            <a:endParaRPr lang="en-US" sz="2000" b="0" strike="noStrike" spc="-1">
              <a:solidFill>
                <a:srgbClr val="000000"/>
              </a:solidFill>
              <a:latin typeface="Arial"/>
            </a:endParaRPr>
          </a:p>
        </p:txBody>
      </p:sp>
      <p:sp>
        <p:nvSpPr>
          <p:cNvPr id="13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企业形象提升效果评估</a:t>
            </a:r>
            <a:endParaRPr lang="en-US" sz="3000" b="0" strike="noStrike" spc="-1">
              <a:solidFill>
                <a:srgbClr val="000000"/>
              </a:solidFill>
              <a:latin typeface="Arial"/>
            </a:endParaRPr>
          </a:p>
        </p:txBody>
      </p:sp>
      <p:sp>
        <p:nvSpPr>
          <p:cNvPr id="13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了解客户对企业形象的认可度</a:t>
            </a:r>
            <a:endParaRPr lang="en-US" sz="2000" b="0" strike="noStrike" spc="-1">
              <a:solidFill>
                <a:srgbClr val="000000"/>
              </a:solidFill>
              <a:latin typeface="Arial"/>
            </a:endParaRPr>
          </a:p>
        </p:txBody>
      </p:sp>
      <p:sp>
        <p:nvSpPr>
          <p:cNvPr id="13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客户满意度调查</a:t>
            </a:r>
            <a:endParaRPr lang="en-US" sz="3000" b="0" strike="noStrike" spc="-1">
              <a:solidFill>
                <a:srgbClr val="000000"/>
              </a:solidFill>
              <a:latin typeface="Arial"/>
            </a:endParaRPr>
          </a:p>
        </p:txBody>
      </p:sp>
      <p:sp>
        <p:nvSpPr>
          <p:cNvPr id="13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礼仪基础知识</a:t>
            </a:r>
            <a:endParaRPr lang="en-US" sz="3600" b="0" strike="noStrike" spc="-1">
              <a:solidFill>
                <a:schemeClr val="dk1"/>
              </a:solidFill>
              <a:latin typeface="Arial"/>
            </a:endParaRPr>
          </a:p>
        </p:txBody>
      </p:sp>
      <p:sp>
        <p:nvSpPr>
          <p:cNvPr id="13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什么是礼仪</a:t>
            </a:r>
            <a:endParaRPr lang="en-US" sz="3500" b="0" strike="noStrike" spc="-1">
              <a:solidFill>
                <a:srgbClr val="000000"/>
              </a:solidFill>
              <a:latin typeface="Arial"/>
            </a:endParaRPr>
          </a:p>
        </p:txBody>
      </p:sp>
      <p:sp>
        <p:nvSpPr>
          <p:cNvPr id="14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礼仪是一种社会行为准则，是人们在日常生活中为了维护社会秩序和人际关系而遵循的规范。礼仪的分类包括社交礼仪、商务礼仪等，每种礼仪都有其特定的规范和要求。</a:t>
            </a:r>
            <a:endParaRPr lang="en-US" sz="2500" b="0" strike="noStrike" spc="-1">
              <a:solidFill>
                <a:srgbClr val="000000"/>
              </a:solidFill>
              <a:latin typeface="Arial"/>
            </a:endParaRPr>
          </a:p>
        </p:txBody>
      </p:sp>
      <p:sp>
        <p:nvSpPr>
          <p:cNvPr id="14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礼仪原则</a:t>
            </a:r>
            <a:endParaRPr lang="en-US" sz="3600" b="0" strike="noStrike" spc="-1">
              <a:solidFill>
                <a:schemeClr val="dk1"/>
              </a:solidFill>
              <a:latin typeface="Arial"/>
            </a:endParaRPr>
          </a:p>
        </p:txBody>
      </p:sp>
      <p:sp>
        <p:nvSpPr>
          <p:cNvPr id="14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互相尊重是礼仪的基本原则，体现了对他人的尊重和关怀</a:t>
            </a:r>
            <a:endParaRPr lang="en-US" sz="1500" b="0" strike="noStrike" spc="-1">
              <a:solidFill>
                <a:srgbClr val="000000"/>
              </a:solidFill>
              <a:latin typeface="Arial"/>
            </a:endParaRPr>
          </a:p>
        </p:txBody>
      </p:sp>
      <p:sp>
        <p:nvSpPr>
          <p:cNvPr id="14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尊重他人</a:t>
            </a:r>
            <a:endParaRPr lang="en-US" sz="2200" b="0" strike="noStrike" spc="-1">
              <a:solidFill>
                <a:srgbClr val="000000"/>
              </a:solidFill>
              <a:latin typeface="Arial"/>
            </a:endParaRPr>
          </a:p>
        </p:txBody>
      </p:sp>
      <p:sp>
        <p:nvSpPr>
          <p:cNvPr id="14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细节决定成败，注重细节能够体现出自身修养和素质</a:t>
            </a:r>
            <a:endParaRPr lang="en-US" sz="1500" b="0" strike="noStrike" spc="-1">
              <a:solidFill>
                <a:srgbClr val="000000"/>
              </a:solidFill>
              <a:latin typeface="Arial"/>
            </a:endParaRPr>
          </a:p>
        </p:txBody>
      </p:sp>
      <p:sp>
        <p:nvSpPr>
          <p:cNvPr id="14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注意细节</a:t>
            </a:r>
            <a:endParaRPr lang="en-US" sz="2200" b="0" strike="noStrike" spc="-1">
              <a:solidFill>
                <a:srgbClr val="000000"/>
              </a:solidFill>
              <a:latin typeface="Arial"/>
            </a:endParaRPr>
          </a:p>
        </p:txBody>
      </p:sp>
      <p:sp>
        <p:nvSpPr>
          <p:cNvPr id="14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不同场合需要遵守不同的礼仪规范，懂得场合适应是礼仪的基本要求</a:t>
            </a:r>
            <a:endParaRPr lang="en-US" sz="1500" b="0" strike="noStrike" spc="-1">
              <a:solidFill>
                <a:srgbClr val="000000"/>
              </a:solidFill>
              <a:latin typeface="Arial"/>
            </a:endParaRPr>
          </a:p>
        </p:txBody>
      </p:sp>
      <p:sp>
        <p:nvSpPr>
          <p:cNvPr id="14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知晓场合</a:t>
            </a:r>
            <a:endParaRPr lang="en-US" sz="2200" b="0" strike="noStrike" spc="-1">
              <a:solidFill>
                <a:srgbClr val="000000"/>
              </a:solidFill>
              <a:latin typeface="Arial"/>
            </a:endParaRPr>
          </a:p>
        </p:txBody>
      </p:sp>
      <p:sp>
        <p:nvSpPr>
          <p:cNvPr id="14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礼貌用语和行为规范</a:t>
            </a:r>
            <a:endParaRPr lang="en-US" sz="3600" b="0" strike="noStrike" spc="-1">
              <a:solidFill>
                <a:schemeClr val="dk1"/>
              </a:solidFill>
              <a:latin typeface="Arial"/>
            </a:endParaRPr>
          </a:p>
        </p:txBody>
      </p:sp>
      <p:sp>
        <p:nvSpPr>
          <p:cNvPr id="15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用语得体、言辞礼貌是表现礼仪的重要方面</a:t>
            </a:r>
            <a:endParaRPr lang="en-US" sz="2000" b="0" strike="noStrike" spc="-1">
              <a:solidFill>
                <a:srgbClr val="000000"/>
              </a:solidFill>
              <a:latin typeface="Arial"/>
            </a:endParaRPr>
          </a:p>
        </p:txBody>
      </p:sp>
      <p:sp>
        <p:nvSpPr>
          <p:cNvPr id="15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礼貌用语的应用</a:t>
            </a:r>
            <a:endParaRPr lang="en-US" sz="3000" b="0" strike="noStrike" spc="-1">
              <a:solidFill>
                <a:srgbClr val="000000"/>
              </a:solidFill>
              <a:latin typeface="Arial"/>
            </a:endParaRPr>
          </a:p>
        </p:txBody>
      </p:sp>
      <p:sp>
        <p:nvSpPr>
          <p:cNvPr id="15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遵守行为规范能够体现出一个人的修养和教养</a:t>
            </a:r>
            <a:endParaRPr lang="en-US" sz="2000" b="0" strike="noStrike" spc="-1">
              <a:solidFill>
                <a:srgbClr val="000000"/>
              </a:solidFill>
              <a:latin typeface="Arial"/>
            </a:endParaRPr>
          </a:p>
        </p:txBody>
      </p:sp>
      <p:sp>
        <p:nvSpPr>
          <p:cNvPr id="15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礼貌行为规范的遵守</a:t>
            </a:r>
            <a:endParaRPr lang="en-US" sz="3000" b="0" strike="noStrike" spc="-1">
              <a:solidFill>
                <a:srgbClr val="000000"/>
              </a:solidFill>
              <a:latin typeface="Arial"/>
            </a:endParaRPr>
          </a:p>
        </p:txBody>
      </p:sp>
      <p:sp>
        <p:nvSpPr>
          <p:cNvPr id="16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仪表仪容的整洁与得体</a:t>
            </a:r>
            <a:endParaRPr lang="en-US" sz="2200" b="0" strike="noStrike" spc="-1">
              <a:solidFill>
                <a:srgbClr val="000000"/>
              </a:solidFill>
              <a:latin typeface="Arial"/>
            </a:endParaRPr>
          </a:p>
        </p:txBody>
      </p:sp>
      <p:sp>
        <p:nvSpPr>
          <p:cNvPr id="16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形象整洁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仪表得体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修养仪态</a:t>
            </a:r>
            <a:endParaRPr lang="en-US" sz="1500" b="0" strike="noStrike" spc="-1">
              <a:solidFill>
                <a:srgbClr val="000000"/>
              </a:solidFill>
              <a:latin typeface="Arial"/>
            </a:endParaRPr>
          </a:p>
        </p:txBody>
      </p:sp>
      <p:sp>
        <p:nvSpPr>
          <p:cNvPr id="16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着装礼仪的讲解</a:t>
            </a:r>
            <a:endParaRPr lang="en-US" sz="2200" b="0" strike="noStrike" spc="-1">
              <a:solidFill>
                <a:srgbClr val="000000"/>
              </a:solidFill>
              <a:latin typeface="Arial"/>
            </a:endParaRPr>
          </a:p>
        </p:txBody>
      </p:sp>
      <p:sp>
        <p:nvSpPr>
          <p:cNvPr id="16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正式着装</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休闲装扮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职业着装</a:t>
            </a:r>
            <a:endParaRPr lang="en-US" sz="1500" b="0" strike="noStrike" spc="-1">
              <a:solidFill>
                <a:srgbClr val="000000"/>
              </a:solidFill>
              <a:latin typeface="Arial"/>
            </a:endParaRPr>
          </a:p>
        </p:txBody>
      </p:sp>
      <p:sp>
        <p:nvSpPr>
          <p:cNvPr id="16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衣着仪容礼仪</a:t>
            </a:r>
            <a:endParaRPr lang="en-US" sz="3600" b="0" strike="noStrike" spc="-1">
              <a:solidFill>
                <a:schemeClr val="dk1"/>
              </a:solidFill>
              <a:latin typeface="Arial"/>
            </a:endParaRPr>
          </a:p>
        </p:txBody>
      </p:sp>
      <p:sp>
        <p:nvSpPr>
          <p:cNvPr id="17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服装搭配技巧</a:t>
            </a:r>
            <a:endParaRPr lang="en-US" sz="2200" b="0" strike="noStrike" spc="-1">
              <a:solidFill>
                <a:srgbClr val="000000"/>
              </a:solidFill>
              <a:latin typeface="Arial"/>
            </a:endParaRPr>
          </a:p>
        </p:txBody>
      </p:sp>
      <p:sp>
        <p:nvSpPr>
          <p:cNvPr id="17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色彩搭配</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款式搭配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场合搭配</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餐桌礼仪</a:t>
            </a:r>
            <a:endParaRPr lang="en-US" sz="3600" b="0" strike="noStrike" spc="-1">
              <a:solidFill>
                <a:schemeClr val="dk1"/>
              </a:solidFill>
              <a:latin typeface="Arial"/>
            </a:endParaRPr>
          </a:p>
        </p:txBody>
      </p:sp>
      <p:sp>
        <p:nvSpPr>
          <p:cNvPr id="17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餐桌礼仪是社交礼仪的一部分，体现出一个人的修养和生活品质。在不同场合的用餐礼仪和商务宴请礼仪中，合适的举止和规范的行为举止都是至关重要的。</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商务礼仪演练</a:t>
            </a:r>
            <a:endParaRPr lang="en-US" sz="3600" b="0" strike="noStrike" spc="-1">
              <a:solidFill>
                <a:schemeClr val="dk1"/>
              </a:solidFill>
              <a:latin typeface="Arial"/>
            </a:endParaRPr>
          </a:p>
        </p:txBody>
      </p:sp>
      <p:sp>
        <p:nvSpPr>
          <p:cNvPr id="1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会议中的注意事项</a:t>
            </a:r>
            <a:endParaRPr lang="en-US" sz="2200" b="0" strike="noStrike" spc="-1">
              <a:solidFill>
                <a:srgbClr val="000000"/>
              </a:solidFill>
              <a:latin typeface="Arial"/>
            </a:endParaRPr>
          </a:p>
        </p:txBody>
      </p:sp>
      <p:sp>
        <p:nvSpPr>
          <p:cNvPr id="18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遵守会议规定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尊重他人发言</a:t>
            </a:r>
            <a:endParaRPr lang="en-US" sz="1500" b="0" strike="noStrike" spc="-1">
              <a:solidFill>
                <a:srgbClr val="000000"/>
              </a:solidFill>
              <a:latin typeface="Arial"/>
            </a:endParaRPr>
          </a:p>
        </p:txBody>
      </p:sp>
      <p:sp>
        <p:nvSpPr>
          <p:cNvPr id="18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会议后的总结</a:t>
            </a:r>
            <a:endParaRPr lang="en-US" sz="2200" b="0" strike="noStrike" spc="-1">
              <a:solidFill>
                <a:srgbClr val="000000"/>
              </a:solidFill>
              <a:latin typeface="Arial"/>
            </a:endParaRPr>
          </a:p>
        </p:txBody>
      </p:sp>
      <p:sp>
        <p:nvSpPr>
          <p:cNvPr id="18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总结会议要点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制定下一步行动计划</a:t>
            </a:r>
            <a:endParaRPr lang="en-US" sz="1500" b="0" strike="noStrike" spc="-1">
              <a:solidFill>
                <a:srgbClr val="000000"/>
              </a:solidFill>
              <a:latin typeface="Arial"/>
            </a:endParaRPr>
          </a:p>
        </p:txBody>
      </p:sp>
      <p:sp>
        <p:nvSpPr>
          <p:cNvPr id="18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会议礼仪</a:t>
            </a:r>
            <a:endParaRPr lang="en-US" sz="3600" b="0" strike="noStrike" spc="-1">
              <a:solidFill>
                <a:schemeClr val="dk1"/>
              </a:solidFill>
              <a:latin typeface="Arial"/>
            </a:endParaRPr>
          </a:p>
        </p:txBody>
      </p:sp>
      <p:sp>
        <p:nvSpPr>
          <p:cNvPr id="18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会议前的准备</a:t>
            </a:r>
            <a:endParaRPr lang="en-US" sz="2200" b="0" strike="noStrike" spc="-1">
              <a:solidFill>
                <a:srgbClr val="000000"/>
              </a:solidFill>
              <a:latin typeface="Arial"/>
            </a:endParaRPr>
          </a:p>
        </p:txBody>
      </p:sp>
      <p:sp>
        <p:nvSpPr>
          <p:cNvPr id="19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准备会议议程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准备会议资料</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商务谈判礼仪</a:t>
            </a:r>
            <a:endParaRPr lang="en-US" sz="3600" b="0" strike="noStrike" spc="-1">
              <a:solidFill>
                <a:schemeClr val="dk1"/>
              </a:solidFill>
              <a:latin typeface="Arial"/>
            </a:endParaRPr>
          </a:p>
        </p:txBody>
      </p:sp>
      <p:sp>
        <p:nvSpPr>
          <p:cNvPr id="19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确定谈判目标</a:t>
            </a:r>
            <a:endParaRPr lang="en-US" sz="1500" b="0" strike="noStrike" spc="-1">
              <a:solidFill>
                <a:srgbClr val="000000"/>
              </a:solidFill>
              <a:latin typeface="Arial"/>
            </a:endParaRPr>
          </a:p>
        </p:txBody>
      </p:sp>
      <p:sp>
        <p:nvSpPr>
          <p:cNvPr id="19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谈判前的准备</a:t>
            </a:r>
            <a:endParaRPr lang="en-US" sz="2200" b="0" strike="noStrike" spc="-1">
              <a:solidFill>
                <a:srgbClr val="000000"/>
              </a:solidFill>
              <a:latin typeface="Arial"/>
            </a:endParaRPr>
          </a:p>
        </p:txBody>
      </p:sp>
      <p:sp>
        <p:nvSpPr>
          <p:cNvPr id="19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善于倾听</a:t>
            </a:r>
            <a:endParaRPr lang="en-US" sz="1500" b="0" strike="noStrike" spc="-1">
              <a:solidFill>
                <a:srgbClr val="000000"/>
              </a:solidFill>
              <a:latin typeface="Arial"/>
            </a:endParaRPr>
          </a:p>
        </p:txBody>
      </p:sp>
      <p:sp>
        <p:nvSpPr>
          <p:cNvPr id="19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谈判中的技巧</a:t>
            </a:r>
            <a:endParaRPr lang="en-US" sz="2200" b="0" strike="noStrike" spc="-1">
              <a:solidFill>
                <a:srgbClr val="000000"/>
              </a:solidFill>
              <a:latin typeface="Arial"/>
            </a:endParaRPr>
          </a:p>
        </p:txBody>
      </p:sp>
      <p:sp>
        <p:nvSpPr>
          <p:cNvPr id="19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总结谈判成果</a:t>
            </a:r>
            <a:endParaRPr lang="en-US" sz="1500" b="0" strike="noStrike" spc="-1">
              <a:solidFill>
                <a:srgbClr val="000000"/>
              </a:solidFill>
              <a:latin typeface="Arial"/>
            </a:endParaRPr>
          </a:p>
        </p:txBody>
      </p:sp>
      <p:sp>
        <p:nvSpPr>
          <p:cNvPr id="19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谈判后的总结</a:t>
            </a:r>
            <a:endParaRPr lang="en-US" sz="2200" b="0" strike="noStrike" spc="-1">
              <a:solidFill>
                <a:srgbClr val="000000"/>
              </a:solidFill>
              <a:latin typeface="Arial"/>
            </a:endParaRPr>
          </a:p>
        </p:txBody>
      </p:sp>
      <p:sp>
        <p:nvSpPr>
          <p:cNvPr id="19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客户拜访礼仪</a:t>
            </a:r>
            <a:endParaRPr lang="en-US" sz="3500" b="0" strike="noStrike" spc="-1">
              <a:solidFill>
                <a:srgbClr val="000000"/>
              </a:solidFill>
              <a:latin typeface="Arial"/>
            </a:endParaRPr>
          </a:p>
        </p:txBody>
      </p:sp>
      <p:sp>
        <p:nvSpPr>
          <p:cNvPr id="20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客户拜访是建立良好关系的重要环节，在拜访前需要做好充分准备，包括了解客户需求、准备好相关资料等。在拜访中，应当注意细节，尊重客户，展现专业素养。拜访后的跟踪同样重要，要及时回访客户，了解反馈情况。</a:t>
            </a:r>
            <a:endParaRPr lang="en-US" sz="2500" b="0" strike="noStrike" spc="-1">
              <a:solidFill>
                <a:srgbClr val="000000"/>
              </a:solidFill>
              <a:latin typeface="Arial"/>
            </a:endParaRPr>
          </a:p>
        </p:txBody>
      </p:sp>
      <p:sp>
        <p:nvSpPr>
          <p:cNvPr id="2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商务沟通礼仪</a:t>
            </a:r>
            <a:endParaRPr lang="en-US" sz="3600" b="0" strike="noStrike" spc="-1">
              <a:solidFill>
                <a:schemeClr val="dk1"/>
              </a:solidFill>
              <a:latin typeface="Arial"/>
            </a:endParaRPr>
          </a:p>
        </p:txBody>
      </p:sp>
      <p:sp>
        <p:nvSpPr>
          <p:cNvPr id="20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倾听对方意见</a:t>
            </a:r>
            <a:endParaRPr lang="en-US" sz="2000" b="0" strike="noStrike" spc="-1">
              <a:solidFill>
                <a:srgbClr val="000000"/>
              </a:solidFill>
              <a:latin typeface="Arial"/>
            </a:endParaRPr>
          </a:p>
        </p:txBody>
      </p:sp>
      <p:sp>
        <p:nvSpPr>
          <p:cNvPr id="20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有效沟通的技巧</a:t>
            </a:r>
            <a:endParaRPr lang="en-US" sz="3000" b="0" strike="noStrike" spc="-1">
              <a:solidFill>
                <a:srgbClr val="000000"/>
              </a:solidFill>
              <a:latin typeface="Arial"/>
            </a:endParaRPr>
          </a:p>
        </p:txBody>
      </p:sp>
      <p:sp>
        <p:nvSpPr>
          <p:cNvPr id="20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接受反馈改进</a:t>
            </a:r>
            <a:endParaRPr lang="en-US" sz="2000" b="0" strike="noStrike" spc="-1">
              <a:solidFill>
                <a:srgbClr val="000000"/>
              </a:solidFill>
              <a:latin typeface="Arial"/>
            </a:endParaRPr>
          </a:p>
        </p:txBody>
      </p:sp>
      <p:sp>
        <p:nvSpPr>
          <p:cNvPr id="21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提升沟通效果的建议</a:t>
            </a:r>
            <a:endParaRPr lang="en-US" sz="3000" b="0" strike="noStrike" spc="-1">
              <a:solidFill>
                <a:srgbClr val="000000"/>
              </a:solidFill>
              <a:latin typeface="Arial"/>
            </a:endParaRPr>
          </a:p>
        </p:txBody>
      </p:sp>
      <p:sp>
        <p:nvSpPr>
          <p:cNvPr id="21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确认对方理解</a:t>
            </a:r>
            <a:endParaRPr lang="en-US" sz="2000" b="0" strike="noStrike" spc="-1">
              <a:solidFill>
                <a:srgbClr val="000000"/>
              </a:solidFill>
              <a:latin typeface="Arial"/>
            </a:endParaRPr>
          </a:p>
        </p:txBody>
      </p:sp>
      <p:sp>
        <p:nvSpPr>
          <p:cNvPr id="21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避免沟通误解的方法</a:t>
            </a:r>
            <a:endParaRPr lang="en-US" sz="3000" b="0" strike="noStrike" spc="-1">
              <a:solidFill>
                <a:srgbClr val="000000"/>
              </a:solidFill>
              <a:latin typeface="Arial"/>
            </a:endParaRPr>
          </a:p>
        </p:txBody>
      </p:sp>
      <p:sp>
        <p:nvSpPr>
          <p:cNvPr id="21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21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商务礼仪演练是提升企业形象、促进沟通、建立信任的重要手段</a:t>
            </a:r>
            <a:endParaRPr lang="en-US" sz="1500" b="0" strike="noStrike" spc="-1">
              <a:solidFill>
                <a:srgbClr val="000000"/>
              </a:solidFill>
              <a:latin typeface="Arial"/>
            </a:endParaRPr>
          </a:p>
        </p:txBody>
      </p:sp>
      <p:sp>
        <p:nvSpPr>
          <p:cNvPr id="21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结论</a:t>
            </a:r>
            <a:endParaRPr lang="en-US" sz="2200" b="0" strike="noStrike" spc="-1">
              <a:solidFill>
                <a:srgbClr val="000000"/>
              </a:solidFill>
              <a:latin typeface="Arial"/>
            </a:endParaRPr>
          </a:p>
        </p:txBody>
      </p:sp>
      <p:sp>
        <p:nvSpPr>
          <p:cNvPr id="22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通过学习和实践商务礼仪，可以提高职业素养和业务能力</a:t>
            </a:r>
            <a:endParaRPr lang="en-US" sz="1500" b="0" strike="noStrike" spc="-1">
              <a:solidFill>
                <a:srgbClr val="000000"/>
              </a:solidFill>
              <a:latin typeface="Arial"/>
            </a:endParaRPr>
          </a:p>
        </p:txBody>
      </p:sp>
      <p:sp>
        <p:nvSpPr>
          <p:cNvPr id="22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2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小结</a:t>
            </a:r>
            <a:endParaRPr lang="en-US" sz="3600" b="0" strike="noStrike" spc="-1">
              <a:solidFill>
                <a:schemeClr val="dk1"/>
              </a:solidFill>
              <a:latin typeface="Arial"/>
            </a:endParaRPr>
          </a:p>
        </p:txBody>
      </p:sp>
      <p:sp>
        <p:nvSpPr>
          <p:cNvPr id="22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商务礼仪演练</a:t>
            </a:r>
            <a:endParaRPr lang="en-US" sz="2200" b="0" strike="noStrike" spc="-1">
              <a:solidFill>
                <a:srgbClr val="000000"/>
              </a:solidFill>
              <a:latin typeface="Arial"/>
            </a:endParaRPr>
          </a:p>
        </p:txBody>
      </p:sp>
      <p:sp>
        <p:nvSpPr>
          <p:cNvPr id="22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包括会议礼仪、商务谈判礼仪、客户拜访礼仪以及商务沟通礼仪</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职业形象塑造</a:t>
            </a:r>
            <a:endParaRPr lang="en-US" sz="3600" b="0" strike="noStrike" spc="-1">
              <a:solidFill>
                <a:schemeClr val="dk1"/>
              </a:solidFill>
              <a:latin typeface="Arial"/>
            </a:endParaRPr>
          </a:p>
        </p:txBody>
      </p:sp>
      <p:sp>
        <p:nvSpPr>
          <p:cNvPr id="2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https://d.book118.com/835340130013011130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160</Paragraphs>
  <Slides>23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企业礼仪演礼培训</vt:lpstr>
      <vt:lpstr>目录</vt:lpstr>
      <vt:lpstr>第1章 企业礼仪演礼培训概述</vt:lpstr>
      <vt:lpstr> </vt:lpstr>
      <vt:lpstr>为什么企业需要礼仪培训</vt:lpstr>
      <vt:lpstr>企业礼仪演礼培训的好处</vt:lpstr>
      <vt:lpstr>企业礼仪演礼培训的内容</vt:lpstr>
      <vt:lpstr>企业礼仪演礼培训的实施方式</vt:lpstr>
      <vt:lpstr>企业礼仪演礼培训的效果评估</vt:lpstr>
      <vt:lpstr>第2章 礼仪基础知识</vt:lpstr>
      <vt:lpstr> </vt:lpstr>
      <vt:lpstr>礼仪原则</vt:lpstr>
      <vt:lpstr>礼貌用语和行为规范</vt:lpstr>
      <vt:lpstr>衣着仪容礼仪</vt:lpstr>
      <vt:lpstr>餐桌礼仪</vt:lpstr>
      <vt:lpstr>第3章 商务礼仪演练</vt:lpstr>
      <vt:lpstr>会议礼仪</vt:lpstr>
      <vt:lpstr>商务谈判礼仪</vt:lpstr>
      <vt:lpstr> </vt:lpstr>
      <vt:lpstr>商务沟通礼仪</vt:lpstr>
      <vt:lpstr>小结</vt:lpstr>
      <vt:lpstr>第四章 职业形象塑造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2024-09-29T14:40:54.796</cp:lastPrinted>
  <dcterms:created xsi:type="dcterms:W3CDTF">2024-09-29T06:40:54Z</dcterms:created>
  <dcterms:modified xsi:type="dcterms:W3CDTF">2024-09-29T06:40:56Z</dcterms:modified>
</cp:coreProperties>
</file>