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00EA2F-35A1-4743-925B-4DF0A500BC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2F190B-BCA5-4572-A7C7-B628F507C5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74AA34-EAA1-4D24-977B-4CD69FEE06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5162EE-A507-4A75-82C5-CC5A5246FF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019B00D-CDB3-428E-B8D1-664460B3CE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834C7FE-42C8-460B-B0E3-344273AB9C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0E7A296-2AD6-4B18-91A9-CF68F84ACA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04FCEE-F686-4B16-B713-9E249DD873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BD2558-8B88-4C6F-9B18-4F3CCCA28D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C19D88-69B4-4D6E-9DE1-7423342307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9B2330-14D9-4899-8DB8-157DA69B81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2829721" y="2606765"/>
            <a:ext cx="6532559" cy="1421928"/>
          </a:xfrm>
        </p:spPr>
        <p:txBody>
          <a:bodyPr wrap="none" anchor="t">
            <a:spAutoFit/>
          </a:bodyPr>
          <a:lstStyle>
            <a:lvl1pPr algn="ctr">
              <a:defRPr sz="9600" b="1" i="0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4560965" y="4178609"/>
            <a:ext cx="3070071" cy="397032"/>
          </a:xfrm>
        </p:spPr>
        <p:txBody>
          <a:bodyPr wrap="none">
            <a:spAutoFit/>
          </a:bodyPr>
          <a:lstStyle>
            <a:lvl1pPr marL="0" indent="0" algn="ctr">
              <a:buNone/>
              <a:defRPr sz="2200" b="0" i="0" spc="300">
                <a:solidFill>
                  <a:schemeClr val="bg1"/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4176242" y="1627639"/>
            <a:ext cx="3839514" cy="840230"/>
          </a:xfrm>
        </p:spPr>
        <p:txBody>
          <a:bodyPr wrap="none" anchor="b">
            <a:spAutoFit/>
          </a:bodyPr>
          <a:lstStyle>
            <a:lvl1pPr marL="0" indent="0" algn="ctr">
              <a:buNone/>
              <a:defRPr sz="5400" b="0" i="0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3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5344213023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肾脏造影后护理措施PPT\n## 1.肾脏造影检查概述及重要性\n### 1.1肾脏造影检查的定义与目的\n### 1.2肾脏造影检查的适应症与禁忌症\n### 1.3肾脏造影检查对患者诊断与治疗的意义\n## 2.肾脏造影检查后的常见并发症\n### 2.1肾脏造影检查后出血与血肿的预防与处理\n### 2.2肾脏造影检查后感染与炎症的预防与处理\n### 2.3肾脏造影检查后过敏反应的预防与处理\n## 3.肾脏造影检查后的护理措施\n### 3.1肾脏造影检查后的休息与活动指导\n### 3.2肾脏造影检查后的饮食指导与营养补充\n### 3.3肾脏造影检查后的用药指导与副作用观察\n## 4.肾脏造影检查后的心理护理与沟通\n### 4.1肾脏造影检查后患者的心理反应与需求分析\n### 4.2肾脏造影检查后的心理护理策略与方法\n### 4.3肾脏造影检查后家属的沟通与支持\n## 5.肾脏造影检查后的随访与健康管理\n### 5.1肾脏造影检查后的随访计划与时间安排\n### 5.2肾脏造影检查后的病情监测与自我评估\n### 5.3肾脏造影检查后的健康生活指导与疾病预防\n&quot;,&quot;templateId&quot;:&quot;4wo77tdatif1zkf5up7jagxk9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499" y="2606765"/>
            <a:ext cx="11055350" cy="1409700"/>
          </a:xfrm>
        </p:spPr>
        <p:txBody>
          <a:bodyPr vert="horz" wrap="square" lIns="91440" tIns="45720" rIns="91440" bIns="45720" anchor="t">
            <a:spAutoFit/>
          </a:bodyPr>
          <a:lstStyle/>
          <a:p>
            <a:r>
              <a:rPr lang="zh-CN" sz="7200"/>
              <a:t>肾脏造影后护理措施PPT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2695577" y="1991619"/>
            <a:ext cx="6800850" cy="476250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en-US" sz="2800"/>
              <a:t>TENCENT DOCS SMART CREATE</a:t>
            </a:r>
            <a:endParaRPr/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1840"/>
            <a:ext cx="1844479" cy="33509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n-lt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5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26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127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8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肾脏造影检查概述及重要性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6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7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7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7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肾脏造影检查是一种医学影像检查方法</a:t>
                </a:r>
                <a:endParaRPr/>
              </a:p>
            </p:txBody>
          </p:sp>
          <p:sp>
            <p:nvSpPr>
              <p:cNvPr id="17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注射造影剂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到血管内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观察肾脏、输尿管和膀胱的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功能与结构</a:t>
                </a:r>
                <a:endParaRPr/>
              </a:p>
            </p:txBody>
          </p:sp>
          <p:sp>
            <p:nvSpPr>
              <p:cNvPr id="17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7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7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肾脏造影检查的目的</a:t>
                </a:r>
                <a:endParaRPr/>
              </a:p>
            </p:txBody>
          </p:sp>
          <p:sp>
            <p:nvSpPr>
              <p:cNvPr id="18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诊断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肾脏疾病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肾脏功能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肾脏手术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的适应症</a:t>
                </a:r>
                <a:endParaRPr/>
              </a:p>
            </p:txBody>
          </p:sp>
          <p:sp>
            <p:nvSpPr>
              <p:cNvPr id="18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8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肾脏造影检查的定义与目的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肾脏造影检查的适应症与禁忌症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8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89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9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适应症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肾脏结石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肿瘤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感染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等疾病的诊断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肾动脉狭窄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肾脏移植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等手术的适应症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肾脏功能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，如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肾功能不全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的评估</a:t>
                </a:r>
                <a:endParaRPr/>
              </a:p>
            </p:txBody>
          </p:sp>
          <p:pic>
            <p:nvPicPr>
              <p:cNvPr id="19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94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禁忌症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对造影剂过敏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的患者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严重心功能不全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肺功能不全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等患者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怀孕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或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哺乳期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的女性患者</a:t>
                </a:r>
                <a:endParaRPr/>
              </a:p>
            </p:txBody>
          </p:sp>
          <p:pic>
            <p:nvPicPr>
              <p:cNvPr id="19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0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0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0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诊断意义</a:t>
                </a:r>
                <a:endParaRPr/>
              </a:p>
            </p:txBody>
          </p:sp>
          <p:sp>
            <p:nvSpPr>
              <p:cNvPr id="20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清晰、详细的肾脏影像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帮助医生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定位病变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，提高诊断的准确性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肾脏功能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，为治疗提供参考</a:t>
                </a:r>
                <a:endParaRPr/>
              </a:p>
            </p:txBody>
          </p:sp>
          <p:sp>
            <p:nvSpPr>
              <p:cNvPr id="20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治疗意义</a:t>
                </a:r>
                <a:endParaRPr/>
              </a:p>
            </p:txBody>
          </p:sp>
          <p:sp>
            <p:nvSpPr>
              <p:cNvPr id="21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指导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肾脏手术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的规划和实施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治疗效果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，调整治疗方案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并发症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，提高治疗安全性</a:t>
                </a:r>
                <a:endParaRPr/>
              </a:p>
            </p:txBody>
          </p:sp>
          <p:sp>
            <p:nvSpPr>
              <p:cNvPr id="21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1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肾脏造影检查对患者诊断与治疗的意义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8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9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220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4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肾脏造影检查后的常见并发症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2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</a:t>
                </a:r>
                <a:endParaRPr/>
              </a:p>
            </p:txBody>
          </p:sp>
          <p:sp>
            <p:nvSpPr>
              <p:cNvPr id="22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严格执行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穿刺操作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，避免损伤血管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合适的造影剂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，减少对血管的刺激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观察患者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生命体征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，及时发现异常</a:t>
                </a:r>
                <a:endParaRPr/>
              </a:p>
            </p:txBody>
          </p:sp>
          <p:sp>
            <p:nvSpPr>
              <p:cNvPr id="22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3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处理</a:t>
                </a:r>
                <a:endParaRPr/>
              </a:p>
            </p:txBody>
          </p:sp>
          <p:sp>
            <p:nvSpPr>
              <p:cNvPr id="23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轻度出血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，采取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压迫止血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冷敷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严重出血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，立即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就医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，进行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输血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等治疗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血肿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，采取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保守治疗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，如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药物治疗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物理治疗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</a:t>
                </a:r>
                <a:endParaRPr/>
              </a:p>
            </p:txBody>
          </p:sp>
          <p:sp>
            <p:nvSpPr>
              <p:cNvPr id="23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肾脏造影检查后出血与血肿的预防与处理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肾脏造影检查后感染与炎症的预防与处理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4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42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4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预防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严格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消毒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，减少感染风险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严格执行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无菌操作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，避免感染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提高患者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免疫力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，预防感染</a:t>
                </a:r>
                <a:endParaRPr/>
              </a:p>
            </p:txBody>
          </p:sp>
          <p:pic>
            <p:nvPicPr>
              <p:cNvPr id="24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47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4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处理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对于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轻度感染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，采取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抗生素治疗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对于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严重感染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，立即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就医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，进行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抗感染治疗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对于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炎症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，采取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药物治疗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，如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消炎药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</a:t>
                </a:r>
                <a:endParaRPr/>
              </a:p>
            </p:txBody>
          </p:sp>
          <p:pic>
            <p:nvPicPr>
              <p:cNvPr id="25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5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肾脏造影检查后过敏反应的预防与处理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5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55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5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预防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了解患者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过敏史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，避免使用过敏原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低过敏风险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的造影剂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准备好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急救措施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，如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抗过敏药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急救设备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</a:t>
                </a:r>
                <a:endParaRPr/>
              </a:p>
            </p:txBody>
          </p:sp>
          <p:pic>
            <p:nvPicPr>
              <p:cNvPr id="25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60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6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处理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对于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轻度过敏反应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，采取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抗过敏治疗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，如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使用抗过敏药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对于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严重过敏反应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，立即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就医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，进行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急救措施</a:t>
                </a:r>
                <a:endParaRPr/>
              </a:p>
            </p:txBody>
          </p:sp>
          <p:pic>
            <p:nvPicPr>
              <p:cNvPr id="26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8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9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8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肾脏造影检查后的护理措施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肾脏造影检查后的休息与活动指导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休息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检查后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卧床休息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，避免剧烈活动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穿刺部位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清洁、干燥，避免感染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生命体征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，及时发现异常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活动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检查后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逐渐增加活动量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，避免剧烈运动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注意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穿刺部位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的保护，避免碰撞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根据医生建议，进行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康复训练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，如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散步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瑜伽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https://d.book118.com/835344213023011111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purple">
      <a:dk1>
        <a:srgbClr val="000000"/>
      </a:dk1>
      <a:lt1>
        <a:srgbClr val="FFFFFF"/>
      </a:lt1>
      <a:dk2>
        <a:srgbClr val="161433"/>
      </a:dk2>
      <a:lt2>
        <a:srgbClr val="DFDBF8"/>
      </a:lt2>
      <a:accent1>
        <a:srgbClr val="6154FA"/>
      </a:accent1>
      <a:accent2>
        <a:srgbClr val="7E75FE"/>
      </a:accent2>
      <a:accent3>
        <a:srgbClr val="3023D6"/>
      </a:accent3>
      <a:accent4>
        <a:srgbClr val="8533FE"/>
      </a:accent4>
      <a:accent5>
        <a:srgbClr val="B26BFF"/>
      </a:accent5>
      <a:accent6>
        <a:srgbClr val="6B23D7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肾脏造影后护理措施PPT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2024-09-16T19:10:48.633</cp:lastPrinted>
  <dcterms:created xsi:type="dcterms:W3CDTF">2024-09-16T11:10:48Z</dcterms:created>
  <dcterms:modified xsi:type="dcterms:W3CDTF">2024-09-16T11:10:50Z</dcterms:modified>
</cp:coreProperties>
</file>