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2D4BC-E6BA-4662-8C20-0400ED463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9D523-4261-44C3-8D61-10C041B91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8413B-B2DC-40F4-B92F-39529FD2B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A99F0-A9A2-4DF8-8570-C4FD4530B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98573B-52ED-4320-8491-F9677AB12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6F6F3-3BED-4E91-9FF9-8C2FC11BC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24C2B9-58F5-4354-82FE-F9649275C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FC262-9CE0-43A5-83C5-35C6B78ED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790E1-A5C5-4FAB-A373-8F66ECECE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96BAA-AD43-4282-9358-5A31535D9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FAB54-F239-49A2-9EB6-3E96447AB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8127" y="1172845"/>
            <a:ext cx="8255000" cy="22028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66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0" y="5199669"/>
            <a:ext cx="696595" cy="1252220"/>
          </a:xfrm>
          <a:custGeom>
            <a:rect l="l" t="t" r="r" b="b"/>
            <a:pathLst>
              <a:path w="696595" h="1252220">
                <a:moveTo>
                  <a:pt x="101599" y="1251930"/>
                </a:moveTo>
                <a:lnTo>
                  <a:pt x="52387" y="1241413"/>
                </a:lnTo>
                <a:lnTo>
                  <a:pt x="3174" y="1229705"/>
                </a:lnTo>
                <a:lnTo>
                  <a:pt x="0" y="1170967"/>
                </a:lnTo>
                <a:lnTo>
                  <a:pt x="11286" y="1159309"/>
                </a:lnTo>
                <a:lnTo>
                  <a:pt x="28376" y="1149139"/>
                </a:lnTo>
                <a:lnTo>
                  <a:pt x="43978" y="1138374"/>
                </a:lnTo>
                <a:lnTo>
                  <a:pt x="39290" y="1088591"/>
                </a:lnTo>
                <a:lnTo>
                  <a:pt x="16867" y="1056395"/>
                </a:lnTo>
                <a:lnTo>
                  <a:pt x="0" y="1042380"/>
                </a:lnTo>
                <a:lnTo>
                  <a:pt x="0" y="29555"/>
                </a:lnTo>
                <a:lnTo>
                  <a:pt x="35106" y="17561"/>
                </a:lnTo>
                <a:lnTo>
                  <a:pt x="59335" y="9016"/>
                </a:lnTo>
                <a:lnTo>
                  <a:pt x="75741" y="3513"/>
                </a:lnTo>
                <a:lnTo>
                  <a:pt x="87382" y="644"/>
                </a:lnTo>
                <a:lnTo>
                  <a:pt x="97313" y="0"/>
                </a:lnTo>
                <a:lnTo>
                  <a:pt x="108589" y="1173"/>
                </a:lnTo>
                <a:lnTo>
                  <a:pt x="147400" y="7342"/>
                </a:lnTo>
                <a:lnTo>
                  <a:pt x="181046" y="11521"/>
                </a:lnTo>
                <a:lnTo>
                  <a:pt x="228261" y="15886"/>
                </a:lnTo>
                <a:lnTo>
                  <a:pt x="292099" y="20030"/>
                </a:lnTo>
                <a:lnTo>
                  <a:pt x="336822" y="33077"/>
                </a:lnTo>
                <a:lnTo>
                  <a:pt x="389135" y="47017"/>
                </a:lnTo>
                <a:lnTo>
                  <a:pt x="440556" y="63339"/>
                </a:lnTo>
                <a:lnTo>
                  <a:pt x="482599" y="83530"/>
                </a:lnTo>
                <a:lnTo>
                  <a:pt x="505221" y="98834"/>
                </a:lnTo>
                <a:lnTo>
                  <a:pt x="558799" y="134330"/>
                </a:lnTo>
                <a:lnTo>
                  <a:pt x="588540" y="181682"/>
                </a:lnTo>
                <a:lnTo>
                  <a:pt x="601464" y="202394"/>
                </a:lnTo>
                <a:lnTo>
                  <a:pt x="615280" y="214474"/>
                </a:lnTo>
                <a:lnTo>
                  <a:pt x="647699" y="235930"/>
                </a:lnTo>
                <a:lnTo>
                  <a:pt x="662177" y="278958"/>
                </a:lnTo>
                <a:lnTo>
                  <a:pt x="669797" y="300878"/>
                </a:lnTo>
                <a:lnTo>
                  <a:pt x="673988" y="315254"/>
                </a:lnTo>
                <a:lnTo>
                  <a:pt x="678179" y="335650"/>
                </a:lnTo>
                <a:lnTo>
                  <a:pt x="685799" y="375630"/>
                </a:lnTo>
                <a:lnTo>
                  <a:pt x="685693" y="431153"/>
                </a:lnTo>
                <a:lnTo>
                  <a:pt x="688187" y="483580"/>
                </a:lnTo>
                <a:lnTo>
                  <a:pt x="691786" y="533150"/>
                </a:lnTo>
                <a:lnTo>
                  <a:pt x="694994" y="580100"/>
                </a:lnTo>
                <a:lnTo>
                  <a:pt x="696317" y="624669"/>
                </a:lnTo>
                <a:lnTo>
                  <a:pt x="694258" y="667095"/>
                </a:lnTo>
                <a:lnTo>
                  <a:pt x="687322" y="707616"/>
                </a:lnTo>
                <a:lnTo>
                  <a:pt x="674014" y="746470"/>
                </a:lnTo>
                <a:lnTo>
                  <a:pt x="652838" y="783895"/>
                </a:lnTo>
                <a:lnTo>
                  <a:pt x="622299" y="820130"/>
                </a:lnTo>
                <a:lnTo>
                  <a:pt x="606400" y="864679"/>
                </a:lnTo>
                <a:lnTo>
                  <a:pt x="586779" y="908633"/>
                </a:lnTo>
                <a:lnTo>
                  <a:pt x="562694" y="949610"/>
                </a:lnTo>
                <a:lnTo>
                  <a:pt x="533399" y="985230"/>
                </a:lnTo>
                <a:lnTo>
                  <a:pt x="512628" y="1025172"/>
                </a:lnTo>
                <a:lnTo>
                  <a:pt x="481914" y="1054978"/>
                </a:lnTo>
                <a:lnTo>
                  <a:pt x="443759" y="1076370"/>
                </a:lnTo>
                <a:lnTo>
                  <a:pt x="400660" y="1091069"/>
                </a:lnTo>
                <a:lnTo>
                  <a:pt x="355118" y="1100798"/>
                </a:lnTo>
                <a:lnTo>
                  <a:pt x="309631" y="1107278"/>
                </a:lnTo>
                <a:lnTo>
                  <a:pt x="266699" y="1112230"/>
                </a:lnTo>
                <a:lnTo>
                  <a:pt x="231328" y="1117191"/>
                </a:lnTo>
                <a:lnTo>
                  <a:pt x="185737" y="1117191"/>
                </a:lnTo>
                <a:lnTo>
                  <a:pt x="146595" y="1120490"/>
                </a:lnTo>
                <a:lnTo>
                  <a:pt x="114299" y="1137630"/>
                </a:lnTo>
                <a:lnTo>
                  <a:pt x="101599" y="1161517"/>
                </a:lnTo>
                <a:lnTo>
                  <a:pt x="99615" y="1190613"/>
                </a:lnTo>
                <a:lnTo>
                  <a:pt x="101792" y="1221701"/>
                </a:lnTo>
                <a:lnTo>
                  <a:pt x="101599" y="1251930"/>
                </a:lnTo>
                <a:close/>
              </a:path>
              <a:path w="696595" h="1252220">
                <a:moveTo>
                  <a:pt x="227260" y="1117761"/>
                </a:moveTo>
                <a:lnTo>
                  <a:pt x="185737" y="1117191"/>
                </a:lnTo>
                <a:lnTo>
                  <a:pt x="231328" y="1117191"/>
                </a:lnTo>
                <a:lnTo>
                  <a:pt x="227260" y="1117761"/>
                </a:lnTo>
                <a:close/>
              </a:path>
            </a:pathLst>
          </a:custGeom>
          <a:solidFill>
            <a:srgbClr val="F2DFFC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95369" y="3920316"/>
            <a:ext cx="224154" cy="283845"/>
          </a:xfrm>
          <a:custGeom>
            <a:rect l="l" t="t" r="r" b="b"/>
            <a:pathLst>
              <a:path w="224152" h="283845">
                <a:moveTo>
                  <a:pt x="223532" y="0"/>
                </a:moveTo>
                <a:lnTo>
                  <a:pt x="0" y="160307"/>
                </a:lnTo>
                <a:lnTo>
                  <a:pt x="112194" y="283218"/>
                </a:lnTo>
                <a:lnTo>
                  <a:pt x="223532" y="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412610" y="4201067"/>
            <a:ext cx="124460" cy="403860"/>
          </a:xfrm>
          <a:custGeom>
            <a:rect l="l" t="t" r="r" b="b"/>
            <a:pathLst>
              <a:path w="124459" h="403860">
                <a:moveTo>
                  <a:pt x="94473" y="0"/>
                </a:moveTo>
                <a:lnTo>
                  <a:pt x="0" y="383629"/>
                </a:lnTo>
                <a:lnTo>
                  <a:pt x="124286" y="403506"/>
                </a:lnTo>
                <a:lnTo>
                  <a:pt x="94473" y="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727546" y="4037954"/>
            <a:ext cx="215900" cy="387350"/>
          </a:xfrm>
          <a:custGeom>
            <a:rect l="l" t="t" r="r" b="b"/>
            <a:pathLst>
              <a:path w="215900" h="387350">
                <a:moveTo>
                  <a:pt x="215871" y="311822"/>
                </a:moveTo>
                <a:lnTo>
                  <a:pt x="0" y="0"/>
                </a:lnTo>
                <a:lnTo>
                  <a:pt x="123812" y="387051"/>
                </a:lnTo>
                <a:lnTo>
                  <a:pt x="215871" y="311822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151841" y="2755899"/>
            <a:ext cx="1118235" cy="1219200"/>
          </a:xfrm>
          <a:custGeom>
            <a:rect l="l" t="t" r="r" b="b"/>
            <a:pathLst>
              <a:path w="1118235" h="1219200">
                <a:moveTo>
                  <a:pt x="13258" y="660400"/>
                </a:moveTo>
                <a:lnTo>
                  <a:pt x="6248" y="608431"/>
                </a:lnTo>
                <a:lnTo>
                  <a:pt x="1371" y="567359"/>
                </a:lnTo>
                <a:lnTo>
                  <a:pt x="0" y="529412"/>
                </a:lnTo>
                <a:lnTo>
                  <a:pt x="3505" y="486816"/>
                </a:lnTo>
                <a:lnTo>
                  <a:pt x="13258" y="431800"/>
                </a:lnTo>
                <a:lnTo>
                  <a:pt x="29311" y="388416"/>
                </a:lnTo>
                <a:lnTo>
                  <a:pt x="55575" y="344957"/>
                </a:lnTo>
                <a:lnTo>
                  <a:pt x="87782" y="302869"/>
                </a:lnTo>
                <a:lnTo>
                  <a:pt x="121665" y="263601"/>
                </a:lnTo>
                <a:lnTo>
                  <a:pt x="152958" y="228600"/>
                </a:lnTo>
                <a:lnTo>
                  <a:pt x="190463" y="189904"/>
                </a:lnTo>
                <a:lnTo>
                  <a:pt x="209885" y="171226"/>
                </a:lnTo>
                <a:lnTo>
                  <a:pt x="229158" y="152400"/>
                </a:lnTo>
                <a:lnTo>
                  <a:pt x="250441" y="135086"/>
                </a:lnTo>
                <a:lnTo>
                  <a:pt x="275593" y="118665"/>
                </a:lnTo>
                <a:lnTo>
                  <a:pt x="296577" y="106412"/>
                </a:lnTo>
                <a:lnTo>
                  <a:pt x="305358" y="101600"/>
                </a:lnTo>
                <a:lnTo>
                  <a:pt x="335249" y="67285"/>
                </a:lnTo>
                <a:lnTo>
                  <a:pt x="371445" y="42450"/>
                </a:lnTo>
                <a:lnTo>
                  <a:pt x="412316" y="25201"/>
                </a:lnTo>
                <a:lnTo>
                  <a:pt x="456230" y="13640"/>
                </a:lnTo>
                <a:lnTo>
                  <a:pt x="501554" y="5872"/>
                </a:lnTo>
                <a:lnTo>
                  <a:pt x="546658" y="0"/>
                </a:lnTo>
                <a:lnTo>
                  <a:pt x="595195" y="1822"/>
                </a:lnTo>
                <a:lnTo>
                  <a:pt x="741509" y="5526"/>
                </a:lnTo>
                <a:lnTo>
                  <a:pt x="790222" y="8231"/>
                </a:lnTo>
                <a:lnTo>
                  <a:pt x="838758" y="12700"/>
                </a:lnTo>
                <a:lnTo>
                  <a:pt x="883361" y="26466"/>
                </a:lnTo>
                <a:lnTo>
                  <a:pt x="925829" y="53873"/>
                </a:lnTo>
                <a:lnTo>
                  <a:pt x="966317" y="88366"/>
                </a:lnTo>
                <a:lnTo>
                  <a:pt x="1004976" y="123393"/>
                </a:lnTo>
                <a:lnTo>
                  <a:pt x="1041958" y="152400"/>
                </a:lnTo>
                <a:lnTo>
                  <a:pt x="1070608" y="196725"/>
                </a:lnTo>
                <a:lnTo>
                  <a:pt x="1090179" y="231973"/>
                </a:lnTo>
                <a:lnTo>
                  <a:pt x="1104689" y="268709"/>
                </a:lnTo>
                <a:lnTo>
                  <a:pt x="1118158" y="317500"/>
                </a:lnTo>
                <a:lnTo>
                  <a:pt x="1116115" y="370563"/>
                </a:lnTo>
                <a:lnTo>
                  <a:pt x="1114513" y="423450"/>
                </a:lnTo>
                <a:lnTo>
                  <a:pt x="1112999" y="476250"/>
                </a:lnTo>
                <a:lnTo>
                  <a:pt x="1111204" y="529412"/>
                </a:lnTo>
                <a:lnTo>
                  <a:pt x="1108824" y="581936"/>
                </a:lnTo>
                <a:lnTo>
                  <a:pt x="1107070" y="609600"/>
                </a:lnTo>
                <a:lnTo>
                  <a:pt x="25958" y="609600"/>
                </a:lnTo>
                <a:lnTo>
                  <a:pt x="17946" y="618430"/>
                </a:lnTo>
                <a:lnTo>
                  <a:pt x="15441" y="631428"/>
                </a:lnTo>
                <a:lnTo>
                  <a:pt x="15019" y="646211"/>
                </a:lnTo>
                <a:lnTo>
                  <a:pt x="13258" y="660400"/>
                </a:lnTo>
                <a:close/>
              </a:path>
              <a:path w="1118235" h="1219200">
                <a:moveTo>
                  <a:pt x="62294" y="685917"/>
                </a:moveTo>
                <a:lnTo>
                  <a:pt x="55040" y="677215"/>
                </a:lnTo>
                <a:lnTo>
                  <a:pt x="38658" y="647700"/>
                </a:lnTo>
                <a:lnTo>
                  <a:pt x="35781" y="635496"/>
                </a:lnTo>
                <a:lnTo>
                  <a:pt x="34690" y="621506"/>
                </a:lnTo>
                <a:lnTo>
                  <a:pt x="32408" y="611088"/>
                </a:lnTo>
                <a:lnTo>
                  <a:pt x="25958" y="609600"/>
                </a:lnTo>
                <a:lnTo>
                  <a:pt x="1107070" y="609600"/>
                </a:lnTo>
                <a:lnTo>
                  <a:pt x="1105458" y="635000"/>
                </a:lnTo>
                <a:lnTo>
                  <a:pt x="1100398" y="657845"/>
                </a:lnTo>
                <a:lnTo>
                  <a:pt x="1091171" y="674885"/>
                </a:lnTo>
                <a:lnTo>
                  <a:pt x="1083895" y="685006"/>
                </a:lnTo>
                <a:lnTo>
                  <a:pt x="64257" y="685006"/>
                </a:lnTo>
                <a:lnTo>
                  <a:pt x="62294" y="685917"/>
                </a:lnTo>
                <a:close/>
              </a:path>
              <a:path w="1118235" h="1219200">
                <a:moveTo>
                  <a:pt x="711758" y="1219200"/>
                </a:moveTo>
                <a:lnTo>
                  <a:pt x="707120" y="1196156"/>
                </a:lnTo>
                <a:lnTo>
                  <a:pt x="704416" y="1171773"/>
                </a:lnTo>
                <a:lnTo>
                  <a:pt x="699033" y="1148878"/>
                </a:lnTo>
                <a:lnTo>
                  <a:pt x="647795" y="1112705"/>
                </a:lnTo>
                <a:lnTo>
                  <a:pt x="588992" y="1101725"/>
                </a:lnTo>
                <a:lnTo>
                  <a:pt x="521457" y="1095771"/>
                </a:lnTo>
                <a:lnTo>
                  <a:pt x="456700" y="1093258"/>
                </a:lnTo>
                <a:lnTo>
                  <a:pt x="381558" y="1092200"/>
                </a:lnTo>
                <a:lnTo>
                  <a:pt x="334801" y="1082724"/>
                </a:lnTo>
                <a:lnTo>
                  <a:pt x="288491" y="1071165"/>
                </a:lnTo>
                <a:lnTo>
                  <a:pt x="244264" y="1054248"/>
                </a:lnTo>
                <a:lnTo>
                  <a:pt x="203758" y="1028700"/>
                </a:lnTo>
                <a:lnTo>
                  <a:pt x="174290" y="1001017"/>
                </a:lnTo>
                <a:lnTo>
                  <a:pt x="149684" y="968647"/>
                </a:lnTo>
                <a:lnTo>
                  <a:pt x="120117" y="922957"/>
                </a:lnTo>
                <a:lnTo>
                  <a:pt x="107626" y="871464"/>
                </a:lnTo>
                <a:lnTo>
                  <a:pt x="103569" y="847137"/>
                </a:lnTo>
                <a:lnTo>
                  <a:pt x="100571" y="831453"/>
                </a:lnTo>
                <a:lnTo>
                  <a:pt x="96514" y="814446"/>
                </a:lnTo>
                <a:lnTo>
                  <a:pt x="89282" y="786150"/>
                </a:lnTo>
                <a:lnTo>
                  <a:pt x="76758" y="736600"/>
                </a:lnTo>
                <a:lnTo>
                  <a:pt x="67652" y="699146"/>
                </a:lnTo>
                <a:lnTo>
                  <a:pt x="64764" y="685682"/>
                </a:lnTo>
                <a:lnTo>
                  <a:pt x="64257" y="685006"/>
                </a:lnTo>
                <a:lnTo>
                  <a:pt x="1083895" y="685006"/>
                </a:lnTo>
                <a:lnTo>
                  <a:pt x="1079562" y="691033"/>
                </a:lnTo>
                <a:lnTo>
                  <a:pt x="1067358" y="711200"/>
                </a:lnTo>
                <a:lnTo>
                  <a:pt x="1048990" y="751293"/>
                </a:lnTo>
                <a:lnTo>
                  <a:pt x="1031143" y="794122"/>
                </a:lnTo>
                <a:lnTo>
                  <a:pt x="1012552" y="837806"/>
                </a:lnTo>
                <a:lnTo>
                  <a:pt x="991952" y="880467"/>
                </a:lnTo>
                <a:lnTo>
                  <a:pt x="968078" y="920226"/>
                </a:lnTo>
                <a:lnTo>
                  <a:pt x="939664" y="955203"/>
                </a:lnTo>
                <a:lnTo>
                  <a:pt x="905446" y="983521"/>
                </a:lnTo>
                <a:lnTo>
                  <a:pt x="864158" y="1003300"/>
                </a:lnTo>
                <a:lnTo>
                  <a:pt x="851533" y="1013494"/>
                </a:lnTo>
                <a:lnTo>
                  <a:pt x="839354" y="1024135"/>
                </a:lnTo>
                <a:lnTo>
                  <a:pt x="826877" y="1033884"/>
                </a:lnTo>
                <a:lnTo>
                  <a:pt x="813358" y="1041400"/>
                </a:lnTo>
                <a:lnTo>
                  <a:pt x="809774" y="1041796"/>
                </a:lnTo>
                <a:lnTo>
                  <a:pt x="766329" y="1041796"/>
                </a:lnTo>
                <a:lnTo>
                  <a:pt x="745716" y="1042739"/>
                </a:lnTo>
                <a:lnTo>
                  <a:pt x="737158" y="1054100"/>
                </a:lnTo>
                <a:lnTo>
                  <a:pt x="745493" y="1068337"/>
                </a:lnTo>
                <a:lnTo>
                  <a:pt x="765733" y="1073943"/>
                </a:lnTo>
                <a:lnTo>
                  <a:pt x="790736" y="1075977"/>
                </a:lnTo>
                <a:lnTo>
                  <a:pt x="813358" y="1079500"/>
                </a:lnTo>
                <a:lnTo>
                  <a:pt x="835980" y="1086817"/>
                </a:lnTo>
                <a:lnTo>
                  <a:pt x="889558" y="1104900"/>
                </a:lnTo>
                <a:lnTo>
                  <a:pt x="894891" y="1114871"/>
                </a:lnTo>
                <a:lnTo>
                  <a:pt x="901266" y="1125140"/>
                </a:lnTo>
                <a:lnTo>
                  <a:pt x="904962" y="1134814"/>
                </a:lnTo>
                <a:lnTo>
                  <a:pt x="902258" y="1143000"/>
                </a:lnTo>
                <a:lnTo>
                  <a:pt x="885887" y="1153889"/>
                </a:lnTo>
                <a:lnTo>
                  <a:pt x="866540" y="1159867"/>
                </a:lnTo>
                <a:lnTo>
                  <a:pt x="846001" y="1163761"/>
                </a:lnTo>
                <a:lnTo>
                  <a:pt x="826058" y="1168400"/>
                </a:lnTo>
                <a:lnTo>
                  <a:pt x="816087" y="1173484"/>
                </a:lnTo>
                <a:lnTo>
                  <a:pt x="807008" y="1180504"/>
                </a:lnTo>
                <a:lnTo>
                  <a:pt x="797930" y="1187822"/>
                </a:lnTo>
                <a:lnTo>
                  <a:pt x="787958" y="1193800"/>
                </a:lnTo>
                <a:lnTo>
                  <a:pt x="766006" y="1202456"/>
                </a:lnTo>
                <a:lnTo>
                  <a:pt x="740929" y="1210667"/>
                </a:lnTo>
                <a:lnTo>
                  <a:pt x="720316" y="1216793"/>
                </a:lnTo>
                <a:lnTo>
                  <a:pt x="711758" y="1219200"/>
                </a:lnTo>
                <a:close/>
              </a:path>
              <a:path w="1118235" h="1219200">
                <a:moveTo>
                  <a:pt x="791406" y="1043830"/>
                </a:moveTo>
                <a:lnTo>
                  <a:pt x="766329" y="1041796"/>
                </a:lnTo>
                <a:lnTo>
                  <a:pt x="809774" y="1041796"/>
                </a:lnTo>
                <a:lnTo>
                  <a:pt x="791406" y="1043830"/>
                </a:lnTo>
                <a:close/>
              </a:path>
            </a:pathLst>
          </a:custGeom>
          <a:solidFill>
            <a:srgbClr val="EBF6FF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87591" y="2718269"/>
            <a:ext cx="1902460" cy="2256790"/>
          </a:xfrm>
          <a:custGeom>
            <a:rect l="l" t="t" r="r" b="b"/>
            <a:pathLst>
              <a:path w="1902460" h="2256790">
                <a:moveTo>
                  <a:pt x="504024" y="802322"/>
                </a:moveTo>
                <a:lnTo>
                  <a:pt x="451358" y="748550"/>
                </a:lnTo>
                <a:lnTo>
                  <a:pt x="419747" y="714324"/>
                </a:lnTo>
                <a:lnTo>
                  <a:pt x="390829" y="668477"/>
                </a:lnTo>
                <a:lnTo>
                  <a:pt x="367322" y="609206"/>
                </a:lnTo>
                <a:lnTo>
                  <a:pt x="356400" y="535686"/>
                </a:lnTo>
                <a:lnTo>
                  <a:pt x="363016" y="446646"/>
                </a:lnTo>
                <a:lnTo>
                  <a:pt x="394322" y="341261"/>
                </a:lnTo>
                <a:lnTo>
                  <a:pt x="365213" y="356577"/>
                </a:lnTo>
                <a:lnTo>
                  <a:pt x="333489" y="393319"/>
                </a:lnTo>
                <a:lnTo>
                  <a:pt x="303504" y="442696"/>
                </a:lnTo>
                <a:lnTo>
                  <a:pt x="277444" y="505218"/>
                </a:lnTo>
                <a:lnTo>
                  <a:pt x="261937" y="582422"/>
                </a:lnTo>
                <a:lnTo>
                  <a:pt x="267970" y="667042"/>
                </a:lnTo>
                <a:lnTo>
                  <a:pt x="297205" y="761923"/>
                </a:lnTo>
                <a:lnTo>
                  <a:pt x="352907" y="862914"/>
                </a:lnTo>
                <a:lnTo>
                  <a:pt x="379323" y="859218"/>
                </a:lnTo>
                <a:lnTo>
                  <a:pt x="405206" y="857846"/>
                </a:lnTo>
                <a:lnTo>
                  <a:pt x="434378" y="852347"/>
                </a:lnTo>
                <a:lnTo>
                  <a:pt x="458584" y="848144"/>
                </a:lnTo>
                <a:lnTo>
                  <a:pt x="478917" y="840600"/>
                </a:lnTo>
                <a:lnTo>
                  <a:pt x="495376" y="829703"/>
                </a:lnTo>
                <a:lnTo>
                  <a:pt x="503542" y="814463"/>
                </a:lnTo>
                <a:lnTo>
                  <a:pt x="504024" y="802322"/>
                </a:lnTo>
                <a:close/>
              </a:path>
              <a:path w="1902460" h="2256790">
                <a:moveTo>
                  <a:pt x="721982" y="1122616"/>
                </a:moveTo>
                <a:lnTo>
                  <a:pt x="664121" y="1133881"/>
                </a:lnTo>
                <a:lnTo>
                  <a:pt x="602970" y="1139456"/>
                </a:lnTo>
                <a:lnTo>
                  <a:pt x="547268" y="1141374"/>
                </a:lnTo>
                <a:lnTo>
                  <a:pt x="493725" y="1133932"/>
                </a:lnTo>
                <a:lnTo>
                  <a:pt x="441261" y="1121816"/>
                </a:lnTo>
                <a:lnTo>
                  <a:pt x="394246" y="1106043"/>
                </a:lnTo>
                <a:lnTo>
                  <a:pt x="353758" y="1081925"/>
                </a:lnTo>
                <a:lnTo>
                  <a:pt x="312204" y="1062482"/>
                </a:lnTo>
                <a:lnTo>
                  <a:pt x="272796" y="1033691"/>
                </a:lnTo>
                <a:lnTo>
                  <a:pt x="244297" y="997572"/>
                </a:lnTo>
                <a:lnTo>
                  <a:pt x="219087" y="967130"/>
                </a:lnTo>
                <a:lnTo>
                  <a:pt x="191668" y="926325"/>
                </a:lnTo>
                <a:lnTo>
                  <a:pt x="174066" y="882878"/>
                </a:lnTo>
                <a:lnTo>
                  <a:pt x="160845" y="840422"/>
                </a:lnTo>
                <a:lnTo>
                  <a:pt x="151993" y="798995"/>
                </a:lnTo>
                <a:lnTo>
                  <a:pt x="145300" y="748207"/>
                </a:lnTo>
                <a:lnTo>
                  <a:pt x="155752" y="583209"/>
                </a:lnTo>
                <a:lnTo>
                  <a:pt x="187058" y="447636"/>
                </a:lnTo>
                <a:lnTo>
                  <a:pt x="234823" y="340487"/>
                </a:lnTo>
                <a:lnTo>
                  <a:pt x="290296" y="259740"/>
                </a:lnTo>
                <a:lnTo>
                  <a:pt x="350215" y="199720"/>
                </a:lnTo>
                <a:lnTo>
                  <a:pt x="400354" y="162052"/>
                </a:lnTo>
                <a:lnTo>
                  <a:pt x="433057" y="140055"/>
                </a:lnTo>
                <a:lnTo>
                  <a:pt x="448335" y="133743"/>
                </a:lnTo>
                <a:lnTo>
                  <a:pt x="401370" y="137668"/>
                </a:lnTo>
                <a:lnTo>
                  <a:pt x="367538" y="144627"/>
                </a:lnTo>
                <a:lnTo>
                  <a:pt x="338061" y="152590"/>
                </a:lnTo>
                <a:lnTo>
                  <a:pt x="309676" y="155892"/>
                </a:lnTo>
                <a:lnTo>
                  <a:pt x="290029" y="161201"/>
                </a:lnTo>
                <a:lnTo>
                  <a:pt x="266014" y="165506"/>
                </a:lnTo>
                <a:lnTo>
                  <a:pt x="245287" y="175488"/>
                </a:lnTo>
                <a:lnTo>
                  <a:pt x="220179" y="184467"/>
                </a:lnTo>
                <a:lnTo>
                  <a:pt x="118884" y="284175"/>
                </a:lnTo>
                <a:lnTo>
                  <a:pt x="43916" y="429361"/>
                </a:lnTo>
                <a:lnTo>
                  <a:pt x="31026" y="505167"/>
                </a:lnTo>
                <a:lnTo>
                  <a:pt x="13754" y="579970"/>
                </a:lnTo>
                <a:lnTo>
                  <a:pt x="4152" y="661454"/>
                </a:lnTo>
                <a:lnTo>
                  <a:pt x="0" y="739279"/>
                </a:lnTo>
                <a:lnTo>
                  <a:pt x="12255" y="825817"/>
                </a:lnTo>
                <a:lnTo>
                  <a:pt x="44157" y="907046"/>
                </a:lnTo>
                <a:lnTo>
                  <a:pt x="97917" y="993317"/>
                </a:lnTo>
                <a:lnTo>
                  <a:pt x="141744" y="1042822"/>
                </a:lnTo>
                <a:lnTo>
                  <a:pt x="195402" y="1089685"/>
                </a:lnTo>
                <a:lnTo>
                  <a:pt x="261035" y="1124534"/>
                </a:lnTo>
                <a:lnTo>
                  <a:pt x="298221" y="1142961"/>
                </a:lnTo>
                <a:lnTo>
                  <a:pt x="375843" y="1165809"/>
                </a:lnTo>
                <a:lnTo>
                  <a:pt x="465442" y="1176642"/>
                </a:lnTo>
                <a:lnTo>
                  <a:pt x="559358" y="1168781"/>
                </a:lnTo>
                <a:lnTo>
                  <a:pt x="666330" y="1144244"/>
                </a:lnTo>
                <a:lnTo>
                  <a:pt x="721982" y="1122616"/>
                </a:lnTo>
                <a:close/>
              </a:path>
              <a:path w="1902460" h="2256790">
                <a:moveTo>
                  <a:pt x="784136" y="1224648"/>
                </a:moveTo>
                <a:lnTo>
                  <a:pt x="777748" y="1172095"/>
                </a:lnTo>
                <a:lnTo>
                  <a:pt x="751751" y="1144206"/>
                </a:lnTo>
                <a:lnTo>
                  <a:pt x="738555" y="1141158"/>
                </a:lnTo>
                <a:lnTo>
                  <a:pt x="740829" y="1231671"/>
                </a:lnTo>
                <a:lnTo>
                  <a:pt x="741095" y="1270647"/>
                </a:lnTo>
                <a:lnTo>
                  <a:pt x="737095" y="1328102"/>
                </a:lnTo>
                <a:lnTo>
                  <a:pt x="763752" y="1292910"/>
                </a:lnTo>
                <a:lnTo>
                  <a:pt x="778878" y="1257490"/>
                </a:lnTo>
                <a:lnTo>
                  <a:pt x="784136" y="1224648"/>
                </a:lnTo>
                <a:close/>
              </a:path>
              <a:path w="1902460" h="2256790">
                <a:moveTo>
                  <a:pt x="1076223" y="1172286"/>
                </a:moveTo>
                <a:lnTo>
                  <a:pt x="923886" y="1077137"/>
                </a:lnTo>
                <a:lnTo>
                  <a:pt x="826795" y="1105103"/>
                </a:lnTo>
                <a:lnTo>
                  <a:pt x="829005" y="1105611"/>
                </a:lnTo>
                <a:lnTo>
                  <a:pt x="837311" y="1109929"/>
                </a:lnTo>
                <a:lnTo>
                  <a:pt x="845083" y="1116520"/>
                </a:lnTo>
                <a:lnTo>
                  <a:pt x="860005" y="1122362"/>
                </a:lnTo>
                <a:lnTo>
                  <a:pt x="879335" y="1129220"/>
                </a:lnTo>
                <a:lnTo>
                  <a:pt x="900341" y="1138872"/>
                </a:lnTo>
                <a:lnTo>
                  <a:pt x="921880" y="1146251"/>
                </a:lnTo>
                <a:lnTo>
                  <a:pt x="944575" y="1158684"/>
                </a:lnTo>
                <a:lnTo>
                  <a:pt x="922616" y="1163205"/>
                </a:lnTo>
                <a:lnTo>
                  <a:pt x="893610" y="1178102"/>
                </a:lnTo>
                <a:lnTo>
                  <a:pt x="862507" y="1202105"/>
                </a:lnTo>
                <a:lnTo>
                  <a:pt x="832027" y="1233462"/>
                </a:lnTo>
                <a:lnTo>
                  <a:pt x="803757" y="1265313"/>
                </a:lnTo>
                <a:lnTo>
                  <a:pt x="779373" y="1300480"/>
                </a:lnTo>
                <a:lnTo>
                  <a:pt x="764019" y="1356906"/>
                </a:lnTo>
                <a:lnTo>
                  <a:pt x="810158" y="1297990"/>
                </a:lnTo>
                <a:lnTo>
                  <a:pt x="861961" y="1254772"/>
                </a:lnTo>
                <a:lnTo>
                  <a:pt x="911148" y="1222933"/>
                </a:lnTo>
                <a:lnTo>
                  <a:pt x="963168" y="1198956"/>
                </a:lnTo>
                <a:lnTo>
                  <a:pt x="1006462" y="1182560"/>
                </a:lnTo>
                <a:lnTo>
                  <a:pt x="1069086" y="1173035"/>
                </a:lnTo>
                <a:lnTo>
                  <a:pt x="1076223" y="1172286"/>
                </a:lnTo>
                <a:close/>
              </a:path>
              <a:path w="1902460" h="2256790">
                <a:moveTo>
                  <a:pt x="1267498" y="493852"/>
                </a:moveTo>
                <a:lnTo>
                  <a:pt x="1259370" y="369138"/>
                </a:lnTo>
                <a:lnTo>
                  <a:pt x="1204214" y="248310"/>
                </a:lnTo>
                <a:lnTo>
                  <a:pt x="1139367" y="169468"/>
                </a:lnTo>
                <a:lnTo>
                  <a:pt x="1084427" y="107657"/>
                </a:lnTo>
                <a:lnTo>
                  <a:pt x="1037234" y="72199"/>
                </a:lnTo>
                <a:lnTo>
                  <a:pt x="999972" y="53759"/>
                </a:lnTo>
                <a:lnTo>
                  <a:pt x="969302" y="46685"/>
                </a:lnTo>
                <a:lnTo>
                  <a:pt x="904595" y="7175"/>
                </a:lnTo>
                <a:lnTo>
                  <a:pt x="703237" y="0"/>
                </a:lnTo>
                <a:lnTo>
                  <a:pt x="646366" y="6515"/>
                </a:lnTo>
                <a:lnTo>
                  <a:pt x="590562" y="8382"/>
                </a:lnTo>
                <a:lnTo>
                  <a:pt x="542455" y="16916"/>
                </a:lnTo>
                <a:lnTo>
                  <a:pt x="463740" y="38061"/>
                </a:lnTo>
                <a:lnTo>
                  <a:pt x="427697" y="54305"/>
                </a:lnTo>
                <a:lnTo>
                  <a:pt x="394944" y="76225"/>
                </a:lnTo>
                <a:lnTo>
                  <a:pt x="361124" y="102806"/>
                </a:lnTo>
                <a:lnTo>
                  <a:pt x="419074" y="91617"/>
                </a:lnTo>
                <a:lnTo>
                  <a:pt x="471576" y="84086"/>
                </a:lnTo>
                <a:lnTo>
                  <a:pt x="574408" y="78346"/>
                </a:lnTo>
                <a:lnTo>
                  <a:pt x="617067" y="73456"/>
                </a:lnTo>
                <a:lnTo>
                  <a:pt x="661949" y="78905"/>
                </a:lnTo>
                <a:lnTo>
                  <a:pt x="707910" y="79692"/>
                </a:lnTo>
                <a:lnTo>
                  <a:pt x="786765" y="97891"/>
                </a:lnTo>
                <a:lnTo>
                  <a:pt x="825106" y="111658"/>
                </a:lnTo>
                <a:lnTo>
                  <a:pt x="862380" y="130086"/>
                </a:lnTo>
                <a:lnTo>
                  <a:pt x="926007" y="174256"/>
                </a:lnTo>
                <a:lnTo>
                  <a:pt x="962202" y="197358"/>
                </a:lnTo>
                <a:lnTo>
                  <a:pt x="1021524" y="260184"/>
                </a:lnTo>
                <a:lnTo>
                  <a:pt x="1066698" y="344309"/>
                </a:lnTo>
                <a:lnTo>
                  <a:pt x="1090041" y="443052"/>
                </a:lnTo>
                <a:lnTo>
                  <a:pt x="1087170" y="555396"/>
                </a:lnTo>
                <a:lnTo>
                  <a:pt x="1071168" y="664705"/>
                </a:lnTo>
                <a:lnTo>
                  <a:pt x="1044244" y="781316"/>
                </a:lnTo>
                <a:lnTo>
                  <a:pt x="1006335" y="885571"/>
                </a:lnTo>
                <a:lnTo>
                  <a:pt x="971651" y="975829"/>
                </a:lnTo>
                <a:lnTo>
                  <a:pt x="932522" y="1045400"/>
                </a:lnTo>
                <a:lnTo>
                  <a:pt x="984872" y="998537"/>
                </a:lnTo>
                <a:lnTo>
                  <a:pt x="1051369" y="930363"/>
                </a:lnTo>
                <a:lnTo>
                  <a:pt x="1123238" y="838860"/>
                </a:lnTo>
                <a:lnTo>
                  <a:pt x="1192898" y="737019"/>
                </a:lnTo>
                <a:lnTo>
                  <a:pt x="1242796" y="620801"/>
                </a:lnTo>
                <a:lnTo>
                  <a:pt x="1267498" y="493852"/>
                </a:lnTo>
                <a:close/>
              </a:path>
              <a:path w="1902460" h="2256790">
                <a:moveTo>
                  <a:pt x="1902460" y="2223922"/>
                </a:moveTo>
                <a:lnTo>
                  <a:pt x="1765528" y="2169287"/>
                </a:lnTo>
                <a:lnTo>
                  <a:pt x="1626349" y="2100478"/>
                </a:lnTo>
                <a:lnTo>
                  <a:pt x="1505889" y="2028634"/>
                </a:lnTo>
                <a:lnTo>
                  <a:pt x="1412227" y="1947684"/>
                </a:lnTo>
                <a:lnTo>
                  <a:pt x="1374089" y="1909229"/>
                </a:lnTo>
                <a:lnTo>
                  <a:pt x="1333792" y="1874824"/>
                </a:lnTo>
                <a:lnTo>
                  <a:pt x="1288046" y="1832330"/>
                </a:lnTo>
                <a:lnTo>
                  <a:pt x="1241958" y="1776679"/>
                </a:lnTo>
                <a:lnTo>
                  <a:pt x="1188770" y="1706854"/>
                </a:lnTo>
                <a:lnTo>
                  <a:pt x="1132763" y="1614779"/>
                </a:lnTo>
                <a:lnTo>
                  <a:pt x="1067409" y="1494358"/>
                </a:lnTo>
                <a:lnTo>
                  <a:pt x="998093" y="1335493"/>
                </a:lnTo>
                <a:lnTo>
                  <a:pt x="1009256" y="1406334"/>
                </a:lnTo>
                <a:lnTo>
                  <a:pt x="1035634" y="1485252"/>
                </a:lnTo>
                <a:lnTo>
                  <a:pt x="1071537" y="1569237"/>
                </a:lnTo>
                <a:lnTo>
                  <a:pt x="1113967" y="1659305"/>
                </a:lnTo>
                <a:lnTo>
                  <a:pt x="1165339" y="1746326"/>
                </a:lnTo>
                <a:lnTo>
                  <a:pt x="1221600" y="1833346"/>
                </a:lnTo>
                <a:lnTo>
                  <a:pt x="1276438" y="1909229"/>
                </a:lnTo>
                <a:lnTo>
                  <a:pt x="1333690" y="1976018"/>
                </a:lnTo>
                <a:lnTo>
                  <a:pt x="1395831" y="2042807"/>
                </a:lnTo>
                <a:lnTo>
                  <a:pt x="1454658" y="2097443"/>
                </a:lnTo>
                <a:lnTo>
                  <a:pt x="1509344" y="2136902"/>
                </a:lnTo>
                <a:lnTo>
                  <a:pt x="1561299" y="2172322"/>
                </a:lnTo>
                <a:lnTo>
                  <a:pt x="1610779" y="2198636"/>
                </a:lnTo>
                <a:lnTo>
                  <a:pt x="1663484" y="2218867"/>
                </a:lnTo>
                <a:lnTo>
                  <a:pt x="1718094" y="2240115"/>
                </a:lnTo>
                <a:lnTo>
                  <a:pt x="1777834" y="2256307"/>
                </a:lnTo>
                <a:lnTo>
                  <a:pt x="1902460" y="2223922"/>
                </a:lnTo>
                <a:close/>
              </a:path>
            </a:pathLst>
          </a:custGeom>
          <a:solidFill>
            <a:srgbClr val="EBF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2174558" y="5066750"/>
            <a:ext cx="434340" cy="292735"/>
          </a:xfrm>
          <a:custGeom>
            <a:rect l="l" t="t" r="r" b="b"/>
            <a:pathLst>
              <a:path w="434339" h="292735">
                <a:moveTo>
                  <a:pt x="0" y="38342"/>
                </a:moveTo>
                <a:lnTo>
                  <a:pt x="144021" y="101727"/>
                </a:lnTo>
                <a:lnTo>
                  <a:pt x="251917" y="164373"/>
                </a:lnTo>
                <a:lnTo>
                  <a:pt x="330475" y="227251"/>
                </a:lnTo>
                <a:lnTo>
                  <a:pt x="383490" y="292378"/>
                </a:lnTo>
                <a:lnTo>
                  <a:pt x="433770" y="284812"/>
                </a:lnTo>
                <a:lnTo>
                  <a:pt x="411348" y="249144"/>
                </a:lnTo>
                <a:lnTo>
                  <a:pt x="386737" y="217589"/>
                </a:lnTo>
                <a:lnTo>
                  <a:pt x="360230" y="185026"/>
                </a:lnTo>
                <a:lnTo>
                  <a:pt x="329636" y="155567"/>
                </a:lnTo>
                <a:lnTo>
                  <a:pt x="273275" y="115046"/>
                </a:lnTo>
                <a:lnTo>
                  <a:pt x="205238" y="73592"/>
                </a:lnTo>
                <a:lnTo>
                  <a:pt x="133114" y="35244"/>
                </a:lnTo>
                <a:lnTo>
                  <a:pt x="56905" y="0"/>
                </a:lnTo>
                <a:lnTo>
                  <a:pt x="0" y="38342"/>
                </a:lnTo>
                <a:close/>
              </a:path>
            </a:pathLst>
          </a:custGeom>
          <a:solidFill>
            <a:srgbClr val="EBF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2606267" y="5510917"/>
            <a:ext cx="57785" cy="195580"/>
          </a:xfrm>
          <a:custGeom>
            <a:rect l="l" t="t" r="r" b="b"/>
            <a:pathLst>
              <a:path w="57785" h="195579">
                <a:moveTo>
                  <a:pt x="9889" y="8485"/>
                </a:moveTo>
                <a:lnTo>
                  <a:pt x="12150" y="35603"/>
                </a:lnTo>
                <a:lnTo>
                  <a:pt x="8950" y="90917"/>
                </a:lnTo>
                <a:lnTo>
                  <a:pt x="6713" y="113051"/>
                </a:lnTo>
                <a:lnTo>
                  <a:pt x="2326" y="139226"/>
                </a:lnTo>
                <a:lnTo>
                  <a:pt x="0" y="179454"/>
                </a:lnTo>
                <a:lnTo>
                  <a:pt x="985" y="195528"/>
                </a:lnTo>
                <a:lnTo>
                  <a:pt x="18665" y="171238"/>
                </a:lnTo>
                <a:lnTo>
                  <a:pt x="28915" y="142998"/>
                </a:lnTo>
                <a:lnTo>
                  <a:pt x="38874" y="119786"/>
                </a:lnTo>
                <a:lnTo>
                  <a:pt x="45902" y="97606"/>
                </a:lnTo>
                <a:lnTo>
                  <a:pt x="54003" y="73406"/>
                </a:lnTo>
                <a:lnTo>
                  <a:pt x="55458" y="48264"/>
                </a:lnTo>
                <a:lnTo>
                  <a:pt x="55838" y="25142"/>
                </a:lnTo>
                <a:lnTo>
                  <a:pt x="57292" y="0"/>
                </a:lnTo>
                <a:lnTo>
                  <a:pt x="9889" y="8485"/>
                </a:lnTo>
                <a:close/>
              </a:path>
            </a:pathLst>
          </a:custGeom>
          <a:solidFill>
            <a:srgbClr val="EBF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bg object 25"/>
          <p:cNvSpPr/>
          <p:nvPr/>
        </p:nvSpPr>
        <p:spPr>
          <a:xfrm>
            <a:off x="868311" y="6173101"/>
            <a:ext cx="374015" cy="610870"/>
          </a:xfrm>
          <a:custGeom>
            <a:rect l="l" t="t" r="r" b="b"/>
            <a:pathLst>
              <a:path w="374015" h="610870">
                <a:moveTo>
                  <a:pt x="134988" y="584479"/>
                </a:moveTo>
                <a:lnTo>
                  <a:pt x="0" y="257492"/>
                </a:lnTo>
                <a:lnTo>
                  <a:pt x="20231" y="610552"/>
                </a:lnTo>
                <a:lnTo>
                  <a:pt x="134988" y="584479"/>
                </a:lnTo>
                <a:close/>
              </a:path>
              <a:path w="374015" h="610870">
                <a:moveTo>
                  <a:pt x="373608" y="123621"/>
                </a:moveTo>
                <a:lnTo>
                  <a:pt x="143738" y="0"/>
                </a:lnTo>
                <a:lnTo>
                  <a:pt x="282587" y="238455"/>
                </a:lnTo>
                <a:lnTo>
                  <a:pt x="373608" y="123621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bg object 26"/>
          <p:cNvSpPr/>
          <p:nvPr/>
        </p:nvSpPr>
        <p:spPr>
          <a:xfrm>
            <a:off x="474898" y="6304306"/>
            <a:ext cx="166370" cy="345440"/>
          </a:xfrm>
          <a:custGeom>
            <a:rect l="l" t="t" r="r" b="b"/>
            <a:pathLst>
              <a:path w="166370" h="345440">
                <a:moveTo>
                  <a:pt x="0" y="286477"/>
                </a:moveTo>
                <a:lnTo>
                  <a:pt x="166109" y="0"/>
                </a:lnTo>
                <a:lnTo>
                  <a:pt x="95772" y="345398"/>
                </a:lnTo>
                <a:lnTo>
                  <a:pt x="0" y="286477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bg object 27"/>
          <p:cNvSpPr/>
          <p:nvPr/>
        </p:nvSpPr>
        <p:spPr>
          <a:xfrm>
            <a:off x="780310" y="1809697"/>
            <a:ext cx="304800" cy="179070"/>
          </a:xfrm>
          <a:custGeom>
            <a:rect l="l" t="t" r="r" b="b"/>
            <a:pathLst>
              <a:path w="304800" h="179069">
                <a:moveTo>
                  <a:pt x="0" y="0"/>
                </a:moveTo>
                <a:lnTo>
                  <a:pt x="304305" y="30766"/>
                </a:lnTo>
                <a:lnTo>
                  <a:pt x="250545" y="178674"/>
                </a:lnTo>
                <a:lnTo>
                  <a:pt x="0" y="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bg object 28"/>
          <p:cNvSpPr/>
          <p:nvPr/>
        </p:nvSpPr>
        <p:spPr>
          <a:xfrm>
            <a:off x="726440" y="2117697"/>
            <a:ext cx="282575" cy="337185"/>
          </a:xfrm>
          <a:custGeom>
            <a:rect l="l" t="t" r="r" b="b"/>
            <a:pathLst>
              <a:path w="282575" h="337185">
                <a:moveTo>
                  <a:pt x="0" y="0"/>
                </a:moveTo>
                <a:lnTo>
                  <a:pt x="282340" y="266718"/>
                </a:lnTo>
                <a:lnTo>
                  <a:pt x="166194" y="337169"/>
                </a:lnTo>
                <a:lnTo>
                  <a:pt x="0" y="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bg object 29"/>
          <p:cNvSpPr/>
          <p:nvPr/>
        </p:nvSpPr>
        <p:spPr>
          <a:xfrm>
            <a:off x="357098" y="2083332"/>
            <a:ext cx="130175" cy="365760"/>
          </a:xfrm>
          <a:custGeom>
            <a:rect l="l" t="t" r="r" b="b"/>
            <a:pathLst>
              <a:path w="130175" h="365760">
                <a:moveTo>
                  <a:pt x="0" y="345095"/>
                </a:moveTo>
                <a:lnTo>
                  <a:pt x="66778" y="0"/>
                </a:lnTo>
                <a:lnTo>
                  <a:pt x="129806" y="365162"/>
                </a:lnTo>
                <a:lnTo>
                  <a:pt x="0" y="345095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bg object 30"/>
          <p:cNvSpPr/>
          <p:nvPr/>
        </p:nvSpPr>
        <p:spPr>
          <a:xfrm>
            <a:off x="1293812" y="0"/>
            <a:ext cx="174625" cy="219075"/>
          </a:xfrm>
          <a:custGeom>
            <a:rect l="l" t="t" r="r" b="b"/>
            <a:pathLst>
              <a:path w="174625" h="219075">
                <a:moveTo>
                  <a:pt x="0" y="218943"/>
                </a:moveTo>
                <a:lnTo>
                  <a:pt x="56625" y="0"/>
                </a:lnTo>
                <a:lnTo>
                  <a:pt x="174071" y="52396"/>
                </a:lnTo>
                <a:lnTo>
                  <a:pt x="0" y="218943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bg object 31"/>
          <p:cNvSpPr/>
          <p:nvPr/>
        </p:nvSpPr>
        <p:spPr>
          <a:xfrm>
            <a:off x="1544305" y="103905"/>
            <a:ext cx="297815" cy="182245"/>
          </a:xfrm>
          <a:custGeom>
            <a:rect l="l" t="t" r="r" b="b"/>
            <a:pathLst>
              <a:path w="297814" h="182245">
                <a:moveTo>
                  <a:pt x="0" y="181834"/>
                </a:moveTo>
                <a:lnTo>
                  <a:pt x="250492" y="0"/>
                </a:lnTo>
                <a:lnTo>
                  <a:pt x="297194" y="90917"/>
                </a:lnTo>
                <a:lnTo>
                  <a:pt x="0" y="181834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bg object 32"/>
          <p:cNvSpPr/>
          <p:nvPr/>
        </p:nvSpPr>
        <p:spPr>
          <a:xfrm>
            <a:off x="1484866" y="489839"/>
            <a:ext cx="310515" cy="93345"/>
          </a:xfrm>
          <a:custGeom>
            <a:rect l="l" t="t" r="r" b="b"/>
            <a:pathLst>
              <a:path w="310514" h="93345">
                <a:moveTo>
                  <a:pt x="280007" y="92772"/>
                </a:moveTo>
                <a:lnTo>
                  <a:pt x="0" y="13253"/>
                </a:lnTo>
                <a:lnTo>
                  <a:pt x="309931" y="0"/>
                </a:lnTo>
                <a:lnTo>
                  <a:pt x="280007" y="92772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bg object 33"/>
          <p:cNvSpPr/>
          <p:nvPr/>
        </p:nvSpPr>
        <p:spPr>
          <a:xfrm>
            <a:off x="138112" y="149225"/>
            <a:ext cx="1104265" cy="1200150"/>
          </a:xfrm>
          <a:custGeom>
            <a:rect l="l" t="t" r="r" b="b"/>
            <a:pathLst>
              <a:path w="1104265" h="1200150">
                <a:moveTo>
                  <a:pt x="382587" y="1200149"/>
                </a:moveTo>
                <a:lnTo>
                  <a:pt x="358204" y="1192088"/>
                </a:lnTo>
                <a:lnTo>
                  <a:pt x="337542" y="1179710"/>
                </a:lnTo>
                <a:lnTo>
                  <a:pt x="317177" y="1166440"/>
                </a:lnTo>
                <a:lnTo>
                  <a:pt x="293687" y="1155699"/>
                </a:lnTo>
                <a:lnTo>
                  <a:pt x="275629" y="1149945"/>
                </a:lnTo>
                <a:lnTo>
                  <a:pt x="267568" y="1146993"/>
                </a:lnTo>
                <a:lnTo>
                  <a:pt x="258762" y="1142999"/>
                </a:lnTo>
                <a:lnTo>
                  <a:pt x="252412" y="1139824"/>
                </a:lnTo>
                <a:lnTo>
                  <a:pt x="239712" y="1136649"/>
                </a:lnTo>
                <a:lnTo>
                  <a:pt x="251296" y="1115516"/>
                </a:lnTo>
                <a:lnTo>
                  <a:pt x="269279" y="1099740"/>
                </a:lnTo>
                <a:lnTo>
                  <a:pt x="289941" y="1085750"/>
                </a:lnTo>
                <a:lnTo>
                  <a:pt x="309562" y="1069974"/>
                </a:lnTo>
                <a:lnTo>
                  <a:pt x="314200" y="1058291"/>
                </a:lnTo>
                <a:lnTo>
                  <a:pt x="320476" y="1045567"/>
                </a:lnTo>
                <a:lnTo>
                  <a:pt x="327645" y="1033140"/>
                </a:lnTo>
                <a:lnTo>
                  <a:pt x="334962" y="1022349"/>
                </a:lnTo>
                <a:lnTo>
                  <a:pt x="334466" y="1014982"/>
                </a:lnTo>
                <a:lnTo>
                  <a:pt x="315267" y="986631"/>
                </a:lnTo>
                <a:lnTo>
                  <a:pt x="309562" y="984249"/>
                </a:lnTo>
                <a:lnTo>
                  <a:pt x="297209" y="975171"/>
                </a:lnTo>
                <a:lnTo>
                  <a:pt x="284559" y="966390"/>
                </a:lnTo>
                <a:lnTo>
                  <a:pt x="272504" y="957014"/>
                </a:lnTo>
                <a:lnTo>
                  <a:pt x="261937" y="946149"/>
                </a:lnTo>
                <a:lnTo>
                  <a:pt x="238199" y="919385"/>
                </a:lnTo>
                <a:lnTo>
                  <a:pt x="212526" y="893960"/>
                </a:lnTo>
                <a:lnTo>
                  <a:pt x="185365" y="870024"/>
                </a:lnTo>
                <a:lnTo>
                  <a:pt x="157162" y="847724"/>
                </a:lnTo>
                <a:lnTo>
                  <a:pt x="142155" y="837207"/>
                </a:lnTo>
                <a:lnTo>
                  <a:pt x="126404" y="826690"/>
                </a:lnTo>
                <a:lnTo>
                  <a:pt x="110951" y="815578"/>
                </a:lnTo>
                <a:lnTo>
                  <a:pt x="96837" y="803274"/>
                </a:lnTo>
                <a:lnTo>
                  <a:pt x="67865" y="773509"/>
                </a:lnTo>
                <a:lnTo>
                  <a:pt x="52635" y="759073"/>
                </a:lnTo>
                <a:lnTo>
                  <a:pt x="19645" y="719335"/>
                </a:lnTo>
                <a:lnTo>
                  <a:pt x="10393" y="673521"/>
                </a:lnTo>
                <a:lnTo>
                  <a:pt x="10120" y="658217"/>
                </a:lnTo>
                <a:lnTo>
                  <a:pt x="9549" y="643210"/>
                </a:lnTo>
                <a:lnTo>
                  <a:pt x="7937" y="628649"/>
                </a:lnTo>
                <a:lnTo>
                  <a:pt x="7937" y="625474"/>
                </a:lnTo>
                <a:lnTo>
                  <a:pt x="1598" y="621671"/>
                </a:lnTo>
                <a:lnTo>
                  <a:pt x="2530" y="566588"/>
                </a:lnTo>
                <a:lnTo>
                  <a:pt x="3819" y="455761"/>
                </a:lnTo>
                <a:lnTo>
                  <a:pt x="4762" y="400049"/>
                </a:lnTo>
                <a:lnTo>
                  <a:pt x="8111" y="383381"/>
                </a:lnTo>
                <a:lnTo>
                  <a:pt x="16073" y="366712"/>
                </a:lnTo>
                <a:lnTo>
                  <a:pt x="25524" y="350043"/>
                </a:lnTo>
                <a:lnTo>
                  <a:pt x="33337" y="333374"/>
                </a:lnTo>
                <a:lnTo>
                  <a:pt x="37331" y="321071"/>
                </a:lnTo>
                <a:lnTo>
                  <a:pt x="41473" y="306387"/>
                </a:lnTo>
                <a:lnTo>
                  <a:pt x="44722" y="294084"/>
                </a:lnTo>
                <a:lnTo>
                  <a:pt x="46037" y="288924"/>
                </a:lnTo>
                <a:lnTo>
                  <a:pt x="49410" y="277961"/>
                </a:lnTo>
                <a:lnTo>
                  <a:pt x="66898" y="236487"/>
                </a:lnTo>
                <a:lnTo>
                  <a:pt x="80962" y="219075"/>
                </a:lnTo>
                <a:lnTo>
                  <a:pt x="95398" y="190251"/>
                </a:lnTo>
                <a:lnTo>
                  <a:pt x="119062" y="159940"/>
                </a:lnTo>
                <a:lnTo>
                  <a:pt x="147488" y="133796"/>
                </a:lnTo>
                <a:lnTo>
                  <a:pt x="176212" y="117475"/>
                </a:lnTo>
                <a:lnTo>
                  <a:pt x="197519" y="99417"/>
                </a:lnTo>
                <a:lnTo>
                  <a:pt x="220464" y="78978"/>
                </a:lnTo>
                <a:lnTo>
                  <a:pt x="244301" y="60325"/>
                </a:lnTo>
                <a:lnTo>
                  <a:pt x="268287" y="47625"/>
                </a:lnTo>
                <a:lnTo>
                  <a:pt x="286866" y="35073"/>
                </a:lnTo>
                <a:lnTo>
                  <a:pt x="309760" y="26987"/>
                </a:lnTo>
                <a:lnTo>
                  <a:pt x="357187" y="15875"/>
                </a:lnTo>
                <a:lnTo>
                  <a:pt x="395287" y="6350"/>
                </a:lnTo>
                <a:lnTo>
                  <a:pt x="402604" y="4688"/>
                </a:lnTo>
                <a:lnTo>
                  <a:pt x="410964" y="2579"/>
                </a:lnTo>
                <a:lnTo>
                  <a:pt x="420687" y="0"/>
                </a:lnTo>
                <a:lnTo>
                  <a:pt x="457348" y="719"/>
                </a:lnTo>
                <a:lnTo>
                  <a:pt x="530076" y="1562"/>
                </a:lnTo>
                <a:lnTo>
                  <a:pt x="579710" y="4167"/>
                </a:lnTo>
                <a:lnTo>
                  <a:pt x="652611" y="19521"/>
                </a:lnTo>
                <a:lnTo>
                  <a:pt x="697309" y="27582"/>
                </a:lnTo>
                <a:lnTo>
                  <a:pt x="740221" y="40109"/>
                </a:lnTo>
                <a:lnTo>
                  <a:pt x="776287" y="63500"/>
                </a:lnTo>
                <a:lnTo>
                  <a:pt x="817410" y="86715"/>
                </a:lnTo>
                <a:lnTo>
                  <a:pt x="863333" y="115874"/>
                </a:lnTo>
                <a:lnTo>
                  <a:pt x="909332" y="147396"/>
                </a:lnTo>
                <a:lnTo>
                  <a:pt x="950683" y="177698"/>
                </a:lnTo>
                <a:lnTo>
                  <a:pt x="982662" y="203200"/>
                </a:lnTo>
                <a:lnTo>
                  <a:pt x="999579" y="216495"/>
                </a:lnTo>
                <a:lnTo>
                  <a:pt x="1013221" y="238125"/>
                </a:lnTo>
                <a:lnTo>
                  <a:pt x="1025078" y="262135"/>
                </a:lnTo>
                <a:lnTo>
                  <a:pt x="1036637" y="282574"/>
                </a:lnTo>
                <a:lnTo>
                  <a:pt x="1050861" y="331800"/>
                </a:lnTo>
                <a:lnTo>
                  <a:pt x="1065847" y="375386"/>
                </a:lnTo>
                <a:lnTo>
                  <a:pt x="1080071" y="417220"/>
                </a:lnTo>
                <a:lnTo>
                  <a:pt x="1092009" y="461187"/>
                </a:lnTo>
                <a:lnTo>
                  <a:pt x="1100137" y="511174"/>
                </a:lnTo>
                <a:lnTo>
                  <a:pt x="1103783" y="559717"/>
                </a:lnTo>
                <a:lnTo>
                  <a:pt x="1101923" y="604242"/>
                </a:lnTo>
                <a:lnTo>
                  <a:pt x="1096788" y="646682"/>
                </a:lnTo>
                <a:lnTo>
                  <a:pt x="1090612" y="688974"/>
                </a:lnTo>
                <a:lnTo>
                  <a:pt x="1090290" y="731961"/>
                </a:lnTo>
                <a:lnTo>
                  <a:pt x="1088032" y="775692"/>
                </a:lnTo>
                <a:lnTo>
                  <a:pt x="1078334" y="817339"/>
                </a:lnTo>
                <a:lnTo>
                  <a:pt x="1055687" y="854074"/>
                </a:lnTo>
                <a:lnTo>
                  <a:pt x="1033264" y="873521"/>
                </a:lnTo>
                <a:lnTo>
                  <a:pt x="1022424" y="883542"/>
                </a:lnTo>
                <a:lnTo>
                  <a:pt x="1014412" y="895349"/>
                </a:lnTo>
                <a:lnTo>
                  <a:pt x="1011535" y="901774"/>
                </a:lnTo>
                <a:lnTo>
                  <a:pt x="1009253" y="908645"/>
                </a:lnTo>
                <a:lnTo>
                  <a:pt x="1006375" y="915218"/>
                </a:lnTo>
                <a:lnTo>
                  <a:pt x="968002" y="932581"/>
                </a:lnTo>
                <a:lnTo>
                  <a:pt x="963612" y="933449"/>
                </a:lnTo>
                <a:lnTo>
                  <a:pt x="929601" y="952245"/>
                </a:lnTo>
                <a:lnTo>
                  <a:pt x="750887" y="1054099"/>
                </a:lnTo>
                <a:lnTo>
                  <a:pt x="739576" y="1058912"/>
                </a:lnTo>
                <a:lnTo>
                  <a:pt x="727074" y="1066403"/>
                </a:lnTo>
                <a:lnTo>
                  <a:pt x="716954" y="1073298"/>
                </a:lnTo>
                <a:lnTo>
                  <a:pt x="712787" y="1076324"/>
                </a:lnTo>
                <a:lnTo>
                  <a:pt x="697185" y="1081385"/>
                </a:lnTo>
                <a:lnTo>
                  <a:pt x="678457" y="1082278"/>
                </a:lnTo>
                <a:lnTo>
                  <a:pt x="659432" y="1082575"/>
                </a:lnTo>
                <a:lnTo>
                  <a:pt x="642937" y="1085849"/>
                </a:lnTo>
                <a:lnTo>
                  <a:pt x="423862" y="1085849"/>
                </a:lnTo>
                <a:lnTo>
                  <a:pt x="410939" y="1090587"/>
                </a:lnTo>
                <a:lnTo>
                  <a:pt x="409773" y="1096367"/>
                </a:lnTo>
                <a:lnTo>
                  <a:pt x="412477" y="1111969"/>
                </a:lnTo>
                <a:lnTo>
                  <a:pt x="411162" y="1146174"/>
                </a:lnTo>
                <a:lnTo>
                  <a:pt x="408037" y="1160636"/>
                </a:lnTo>
                <a:lnTo>
                  <a:pt x="401637" y="1176139"/>
                </a:lnTo>
                <a:lnTo>
                  <a:pt x="392856" y="1190153"/>
                </a:lnTo>
                <a:lnTo>
                  <a:pt x="382587" y="1200149"/>
                </a:lnTo>
                <a:close/>
              </a:path>
              <a:path w="1104265" h="1200150">
                <a:moveTo>
                  <a:pt x="1587" y="622299"/>
                </a:moveTo>
                <a:lnTo>
                  <a:pt x="0" y="620712"/>
                </a:lnTo>
                <a:lnTo>
                  <a:pt x="1598" y="621671"/>
                </a:lnTo>
                <a:lnTo>
                  <a:pt x="1587" y="622299"/>
                </a:lnTo>
                <a:close/>
              </a:path>
              <a:path w="1104265" h="1200150">
                <a:moveTo>
                  <a:pt x="595312" y="1095374"/>
                </a:moveTo>
                <a:lnTo>
                  <a:pt x="545975" y="1093886"/>
                </a:lnTo>
                <a:lnTo>
                  <a:pt x="505420" y="1091803"/>
                </a:lnTo>
                <a:lnTo>
                  <a:pt x="423862" y="1085849"/>
                </a:lnTo>
                <a:lnTo>
                  <a:pt x="642937" y="1085849"/>
                </a:lnTo>
                <a:lnTo>
                  <a:pt x="631700" y="1088900"/>
                </a:lnTo>
                <a:lnTo>
                  <a:pt x="619720" y="1091207"/>
                </a:lnTo>
                <a:lnTo>
                  <a:pt x="607441" y="1093216"/>
                </a:lnTo>
                <a:lnTo>
                  <a:pt x="595312" y="1095374"/>
                </a:lnTo>
                <a:close/>
              </a:path>
            </a:pathLst>
          </a:custGeom>
          <a:solidFill>
            <a:srgbClr val="EDFAD2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bg object 34"/>
          <p:cNvSpPr/>
          <p:nvPr/>
        </p:nvSpPr>
        <p:spPr>
          <a:xfrm>
            <a:off x="416679" y="5383678"/>
            <a:ext cx="159385" cy="306070"/>
          </a:xfrm>
          <a:custGeom>
            <a:rect l="l" t="t" r="r" b="b"/>
            <a:pathLst>
              <a:path w="159384" h="306070">
                <a:moveTo>
                  <a:pt x="144541" y="305456"/>
                </a:moveTo>
                <a:lnTo>
                  <a:pt x="114570" y="298536"/>
                </a:lnTo>
                <a:lnTo>
                  <a:pt x="104095" y="292630"/>
                </a:lnTo>
                <a:lnTo>
                  <a:pt x="93239" y="288379"/>
                </a:lnTo>
                <a:lnTo>
                  <a:pt x="81273" y="280384"/>
                </a:lnTo>
                <a:lnTo>
                  <a:pt x="68199" y="268645"/>
                </a:lnTo>
                <a:lnTo>
                  <a:pt x="55507" y="255250"/>
                </a:lnTo>
                <a:lnTo>
                  <a:pt x="51111" y="231561"/>
                </a:lnTo>
                <a:lnTo>
                  <a:pt x="56845" y="206723"/>
                </a:lnTo>
                <a:lnTo>
                  <a:pt x="68199" y="183182"/>
                </a:lnTo>
                <a:lnTo>
                  <a:pt x="79935" y="157986"/>
                </a:lnTo>
                <a:lnTo>
                  <a:pt x="81197" y="126882"/>
                </a:lnTo>
                <a:lnTo>
                  <a:pt x="73475" y="91961"/>
                </a:lnTo>
                <a:lnTo>
                  <a:pt x="49276" y="51491"/>
                </a:lnTo>
                <a:lnTo>
                  <a:pt x="0" y="0"/>
                </a:lnTo>
                <a:lnTo>
                  <a:pt x="8983" y="3818"/>
                </a:lnTo>
                <a:lnTo>
                  <a:pt x="64721" y="35871"/>
                </a:lnTo>
                <a:lnTo>
                  <a:pt x="99470" y="64824"/>
                </a:lnTo>
                <a:lnTo>
                  <a:pt x="129289" y="106590"/>
                </a:lnTo>
                <a:lnTo>
                  <a:pt x="152684" y="159084"/>
                </a:lnTo>
                <a:lnTo>
                  <a:pt x="159145" y="225109"/>
                </a:lnTo>
                <a:lnTo>
                  <a:pt x="144541" y="305456"/>
                </a:lnTo>
                <a:close/>
              </a:path>
            </a:pathLst>
          </a:custGeom>
          <a:solidFill>
            <a:srgbClr val="F2DFFC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5" name="bg object 35"/>
          <p:cNvPicPr/>
          <p:nvPr/>
        </p:nvPicPr>
        <p:blipFill>
          <a:blip r:embed="rId6"/>
          <a:stretch>
            <a:fillRect/>
          </a:stretch>
        </p:blipFill>
        <p:spPr>
          <a:xfrm>
            <a:off x="431295" y="5691390"/>
            <a:ext cx="95947" cy="82662"/>
          </a:xfrm>
          <a:prstGeom prst="rect">
            <a:avLst/>
          </a:prstGeom>
        </p:spPr>
      </p:pic>
      <p:sp>
        <p:nvSpPr>
          <p:cNvPr id="36" name="bg object 36"/>
          <p:cNvSpPr/>
          <p:nvPr/>
        </p:nvSpPr>
        <p:spPr>
          <a:xfrm>
            <a:off x="17462" y="6524625"/>
            <a:ext cx="187325" cy="332105"/>
          </a:xfrm>
          <a:custGeom>
            <a:rect l="l" t="t" r="r" b="b"/>
            <a:pathLst>
              <a:path w="187325" h="332104">
                <a:moveTo>
                  <a:pt x="187325" y="331787"/>
                </a:moveTo>
                <a:lnTo>
                  <a:pt x="144462" y="331787"/>
                </a:lnTo>
                <a:lnTo>
                  <a:pt x="149225" y="277812"/>
                </a:lnTo>
                <a:lnTo>
                  <a:pt x="138112" y="231775"/>
                </a:lnTo>
                <a:lnTo>
                  <a:pt x="125412" y="188912"/>
                </a:lnTo>
                <a:lnTo>
                  <a:pt x="106362" y="149225"/>
                </a:lnTo>
                <a:lnTo>
                  <a:pt x="85725" y="114300"/>
                </a:lnTo>
                <a:lnTo>
                  <a:pt x="60325" y="80962"/>
                </a:lnTo>
                <a:lnTo>
                  <a:pt x="41275" y="52387"/>
                </a:lnTo>
                <a:lnTo>
                  <a:pt x="23812" y="30162"/>
                </a:lnTo>
                <a:lnTo>
                  <a:pt x="9524" y="12700"/>
                </a:lnTo>
                <a:lnTo>
                  <a:pt x="0" y="0"/>
                </a:lnTo>
                <a:lnTo>
                  <a:pt x="74612" y="42862"/>
                </a:lnTo>
                <a:lnTo>
                  <a:pt x="130175" y="109537"/>
                </a:lnTo>
                <a:lnTo>
                  <a:pt x="165100" y="188912"/>
                </a:lnTo>
                <a:lnTo>
                  <a:pt x="185737" y="280987"/>
                </a:lnTo>
                <a:lnTo>
                  <a:pt x="187325" y="331787"/>
                </a:lnTo>
                <a:close/>
              </a:path>
            </a:pathLst>
          </a:custGeom>
          <a:solidFill>
            <a:srgbClr val="F2DFFC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7" name="bg object 3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6269037"/>
            <a:ext cx="206375" cy="233362"/>
          </a:xfrm>
          <a:prstGeom prst="rect">
            <a:avLst/>
          </a:prstGeom>
        </p:spPr>
      </p:pic>
      <p:sp>
        <p:nvSpPr>
          <p:cNvPr id="38" name="bg object 38"/>
          <p:cNvSpPr/>
          <p:nvPr/>
        </p:nvSpPr>
        <p:spPr>
          <a:xfrm>
            <a:off x="0" y="5141912"/>
            <a:ext cx="789305" cy="1174750"/>
          </a:xfrm>
          <a:custGeom>
            <a:rect l="l" t="t" r="r" b="b"/>
            <a:pathLst>
              <a:path w="789304" h="1174750">
                <a:moveTo>
                  <a:pt x="314324" y="1174750"/>
                </a:moveTo>
                <a:lnTo>
                  <a:pt x="207962" y="1154112"/>
                </a:lnTo>
                <a:lnTo>
                  <a:pt x="265112" y="1155700"/>
                </a:lnTo>
                <a:lnTo>
                  <a:pt x="323849" y="1139825"/>
                </a:lnTo>
                <a:lnTo>
                  <a:pt x="377824" y="1111250"/>
                </a:lnTo>
                <a:lnTo>
                  <a:pt x="431799" y="1063625"/>
                </a:lnTo>
                <a:lnTo>
                  <a:pt x="482599" y="1008062"/>
                </a:lnTo>
                <a:lnTo>
                  <a:pt x="528637" y="942975"/>
                </a:lnTo>
                <a:lnTo>
                  <a:pt x="568324" y="871537"/>
                </a:lnTo>
                <a:lnTo>
                  <a:pt x="604837" y="793750"/>
                </a:lnTo>
                <a:lnTo>
                  <a:pt x="628649" y="712787"/>
                </a:lnTo>
                <a:lnTo>
                  <a:pt x="647699" y="630237"/>
                </a:lnTo>
                <a:lnTo>
                  <a:pt x="657224" y="549275"/>
                </a:lnTo>
                <a:lnTo>
                  <a:pt x="654049" y="469900"/>
                </a:lnTo>
                <a:lnTo>
                  <a:pt x="638174" y="398462"/>
                </a:lnTo>
                <a:lnTo>
                  <a:pt x="609599" y="330200"/>
                </a:lnTo>
                <a:lnTo>
                  <a:pt x="566737" y="273050"/>
                </a:lnTo>
                <a:lnTo>
                  <a:pt x="507999" y="225425"/>
                </a:lnTo>
                <a:lnTo>
                  <a:pt x="412749" y="169862"/>
                </a:lnTo>
                <a:lnTo>
                  <a:pt x="322262" y="130175"/>
                </a:lnTo>
                <a:lnTo>
                  <a:pt x="244474" y="103187"/>
                </a:lnTo>
                <a:lnTo>
                  <a:pt x="171449" y="88900"/>
                </a:lnTo>
                <a:lnTo>
                  <a:pt x="107949" y="87312"/>
                </a:lnTo>
                <a:lnTo>
                  <a:pt x="50800" y="96837"/>
                </a:lnTo>
                <a:lnTo>
                  <a:pt x="0" y="111125"/>
                </a:lnTo>
                <a:lnTo>
                  <a:pt x="0" y="20637"/>
                </a:lnTo>
                <a:lnTo>
                  <a:pt x="65087" y="6350"/>
                </a:lnTo>
                <a:lnTo>
                  <a:pt x="160337" y="0"/>
                </a:lnTo>
                <a:lnTo>
                  <a:pt x="269874" y="6350"/>
                </a:lnTo>
                <a:lnTo>
                  <a:pt x="393699" y="33337"/>
                </a:lnTo>
                <a:lnTo>
                  <a:pt x="512762" y="79375"/>
                </a:lnTo>
                <a:lnTo>
                  <a:pt x="606424" y="142875"/>
                </a:lnTo>
                <a:lnTo>
                  <a:pt x="679449" y="223837"/>
                </a:lnTo>
                <a:lnTo>
                  <a:pt x="735012" y="315912"/>
                </a:lnTo>
                <a:lnTo>
                  <a:pt x="769937" y="415925"/>
                </a:lnTo>
                <a:lnTo>
                  <a:pt x="787399" y="519112"/>
                </a:lnTo>
                <a:lnTo>
                  <a:pt x="788987" y="628650"/>
                </a:lnTo>
                <a:lnTo>
                  <a:pt x="773112" y="733425"/>
                </a:lnTo>
                <a:lnTo>
                  <a:pt x="746124" y="836612"/>
                </a:lnTo>
                <a:lnTo>
                  <a:pt x="703262" y="930275"/>
                </a:lnTo>
                <a:lnTo>
                  <a:pt x="644524" y="1014412"/>
                </a:lnTo>
                <a:lnTo>
                  <a:pt x="577849" y="1084262"/>
                </a:lnTo>
                <a:lnTo>
                  <a:pt x="500062" y="1135062"/>
                </a:lnTo>
                <a:lnTo>
                  <a:pt x="411162" y="1168400"/>
                </a:lnTo>
                <a:lnTo>
                  <a:pt x="314324" y="1174750"/>
                </a:lnTo>
                <a:close/>
              </a:path>
            </a:pathLst>
          </a:custGeom>
          <a:solidFill>
            <a:srgbClr val="F2DF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bg object 39"/>
          <p:cNvSpPr/>
          <p:nvPr/>
        </p:nvSpPr>
        <p:spPr>
          <a:xfrm>
            <a:off x="93401" y="550859"/>
            <a:ext cx="375285" cy="581660"/>
          </a:xfrm>
          <a:custGeom>
            <a:rect l="l" t="t" r="r" b="b"/>
            <a:pathLst>
              <a:path w="375284" h="581660">
                <a:moveTo>
                  <a:pt x="239784" y="524696"/>
                </a:moveTo>
                <a:lnTo>
                  <a:pt x="184647" y="492326"/>
                </a:lnTo>
                <a:lnTo>
                  <a:pt x="137397" y="458325"/>
                </a:lnTo>
                <a:lnTo>
                  <a:pt x="96126" y="421763"/>
                </a:lnTo>
                <a:lnTo>
                  <a:pt x="65842" y="386908"/>
                </a:lnTo>
                <a:lnTo>
                  <a:pt x="39627" y="348560"/>
                </a:lnTo>
                <a:lnTo>
                  <a:pt x="20580" y="310056"/>
                </a:lnTo>
                <a:lnTo>
                  <a:pt x="7981" y="272871"/>
                </a:lnTo>
                <a:lnTo>
                  <a:pt x="1361" y="233125"/>
                </a:lnTo>
                <a:lnTo>
                  <a:pt x="0" y="192291"/>
                </a:lnTo>
                <a:lnTo>
                  <a:pt x="1738" y="154796"/>
                </a:lnTo>
                <a:lnTo>
                  <a:pt x="8735" y="116213"/>
                </a:lnTo>
                <a:lnTo>
                  <a:pt x="33246" y="36874"/>
                </a:lnTo>
                <a:lnTo>
                  <a:pt x="51231" y="0"/>
                </a:lnTo>
                <a:lnTo>
                  <a:pt x="56884" y="46577"/>
                </a:lnTo>
                <a:lnTo>
                  <a:pt x="61346" y="90749"/>
                </a:lnTo>
                <a:lnTo>
                  <a:pt x="64618" y="132514"/>
                </a:lnTo>
                <a:lnTo>
                  <a:pt x="70047" y="169854"/>
                </a:lnTo>
                <a:lnTo>
                  <a:pt x="77807" y="241196"/>
                </a:lnTo>
                <a:lnTo>
                  <a:pt x="100151" y="306870"/>
                </a:lnTo>
                <a:lnTo>
                  <a:pt x="134203" y="372777"/>
                </a:lnTo>
                <a:lnTo>
                  <a:pt x="156847" y="403906"/>
                </a:lnTo>
                <a:lnTo>
                  <a:pt x="187131" y="438761"/>
                </a:lnTo>
                <a:lnTo>
                  <a:pt x="223392" y="471054"/>
                </a:lnTo>
                <a:lnTo>
                  <a:pt x="265383" y="506141"/>
                </a:lnTo>
                <a:lnTo>
                  <a:pt x="315733" y="543479"/>
                </a:lnTo>
                <a:lnTo>
                  <a:pt x="375161" y="581594"/>
                </a:lnTo>
                <a:lnTo>
                  <a:pt x="301619" y="553028"/>
                </a:lnTo>
                <a:lnTo>
                  <a:pt x="239784" y="524696"/>
                </a:lnTo>
                <a:close/>
              </a:path>
            </a:pathLst>
          </a:custGeom>
          <a:solidFill>
            <a:srgbClr val="EDFAD2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40" name="bg object 40"/>
          <p:cNvPicPr/>
          <p:nvPr/>
        </p:nvPicPr>
        <p:blipFill>
          <a:blip r:embed="rId8"/>
          <a:stretch>
            <a:fillRect/>
          </a:stretch>
        </p:blipFill>
        <p:spPr>
          <a:xfrm>
            <a:off x="357575" y="1223446"/>
            <a:ext cx="239736" cy="205152"/>
          </a:xfrm>
          <a:prstGeom prst="rect">
            <a:avLst/>
          </a:prstGeom>
        </p:spPr>
      </p:pic>
      <p:sp>
        <p:nvSpPr>
          <p:cNvPr id="41" name="bg object 41"/>
          <p:cNvSpPr/>
          <p:nvPr/>
        </p:nvSpPr>
        <p:spPr>
          <a:xfrm>
            <a:off x="978706" y="415728"/>
            <a:ext cx="134620" cy="330835"/>
          </a:xfrm>
          <a:custGeom>
            <a:rect l="l" t="t" r="r" b="b"/>
            <a:pathLst>
              <a:path w="134619" h="330834">
                <a:moveTo>
                  <a:pt x="98398" y="330593"/>
                </a:moveTo>
                <a:lnTo>
                  <a:pt x="67610" y="315576"/>
                </a:lnTo>
                <a:lnTo>
                  <a:pt x="57492" y="307018"/>
                </a:lnTo>
                <a:lnTo>
                  <a:pt x="46660" y="299924"/>
                </a:lnTo>
                <a:lnTo>
                  <a:pt x="35331" y="288964"/>
                </a:lnTo>
                <a:lnTo>
                  <a:pt x="23506" y="274138"/>
                </a:lnTo>
                <a:lnTo>
                  <a:pt x="12395" y="257850"/>
                </a:lnTo>
                <a:lnTo>
                  <a:pt x="12052" y="234132"/>
                </a:lnTo>
                <a:lnTo>
                  <a:pt x="22758" y="212181"/>
                </a:lnTo>
                <a:lnTo>
                  <a:pt x="39238" y="193045"/>
                </a:lnTo>
                <a:lnTo>
                  <a:pt x="56430" y="172446"/>
                </a:lnTo>
                <a:lnTo>
                  <a:pt x="63505" y="143289"/>
                </a:lnTo>
                <a:lnTo>
                  <a:pt x="61673" y="107976"/>
                </a:lnTo>
                <a:lnTo>
                  <a:pt x="43235" y="62752"/>
                </a:lnTo>
                <a:lnTo>
                  <a:pt x="0" y="0"/>
                </a:lnTo>
                <a:lnTo>
                  <a:pt x="8907" y="6156"/>
                </a:lnTo>
                <a:lnTo>
                  <a:pt x="62632" y="52286"/>
                </a:lnTo>
                <a:lnTo>
                  <a:pt x="94477" y="89556"/>
                </a:lnTo>
                <a:lnTo>
                  <a:pt x="118687" y="137595"/>
                </a:lnTo>
                <a:lnTo>
                  <a:pt x="134052" y="194001"/>
                </a:lnTo>
                <a:lnTo>
                  <a:pt x="128810" y="258471"/>
                </a:lnTo>
                <a:lnTo>
                  <a:pt x="98398" y="330593"/>
                </a:lnTo>
                <a:close/>
              </a:path>
            </a:pathLst>
          </a:custGeom>
          <a:solidFill>
            <a:srgbClr val="EDFAD2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42" name="bg object 42"/>
          <p:cNvPicPr/>
          <p:nvPr/>
        </p:nvPicPr>
        <p:blipFill>
          <a:blip r:embed="rId9"/>
          <a:stretch>
            <a:fillRect/>
          </a:stretch>
        </p:blipFill>
        <p:spPr>
          <a:xfrm>
            <a:off x="345878" y="1159883"/>
            <a:ext cx="137503" cy="111747"/>
          </a:xfrm>
          <a:prstGeom prst="rect">
            <a:avLst/>
          </a:prstGeom>
        </p:spPr>
      </p:pic>
      <p:pic>
        <p:nvPicPr>
          <p:cNvPr id="43" name="bg object 43"/>
          <p:cNvPicPr/>
          <p:nvPr/>
        </p:nvPicPr>
        <p:blipFill>
          <a:blip r:embed="rId10"/>
          <a:stretch>
            <a:fillRect/>
          </a:stretch>
        </p:blipFill>
        <p:spPr>
          <a:xfrm>
            <a:off x="948737" y="718015"/>
            <a:ext cx="91319" cy="96402"/>
          </a:xfrm>
          <a:prstGeom prst="rect">
            <a:avLst/>
          </a:prstGeom>
        </p:spPr>
      </p:pic>
      <p:sp>
        <p:nvSpPr>
          <p:cNvPr id="44" name="bg object 44"/>
          <p:cNvSpPr/>
          <p:nvPr/>
        </p:nvSpPr>
        <p:spPr>
          <a:xfrm>
            <a:off x="0" y="1406525"/>
            <a:ext cx="571500" cy="1031875"/>
          </a:xfrm>
          <a:custGeom>
            <a:rect l="l" t="t" r="r" b="b"/>
            <a:pathLst>
              <a:path w="571500" h="1031875">
                <a:moveTo>
                  <a:pt x="0" y="1031875"/>
                </a:moveTo>
                <a:lnTo>
                  <a:pt x="0" y="877887"/>
                </a:lnTo>
                <a:lnTo>
                  <a:pt x="19050" y="835025"/>
                </a:lnTo>
                <a:lnTo>
                  <a:pt x="55562" y="777875"/>
                </a:lnTo>
                <a:lnTo>
                  <a:pt x="109537" y="725487"/>
                </a:lnTo>
                <a:lnTo>
                  <a:pt x="176212" y="674687"/>
                </a:lnTo>
                <a:lnTo>
                  <a:pt x="265112" y="628650"/>
                </a:lnTo>
                <a:lnTo>
                  <a:pt x="346074" y="587375"/>
                </a:lnTo>
                <a:lnTo>
                  <a:pt x="407987" y="544512"/>
                </a:lnTo>
                <a:lnTo>
                  <a:pt x="455612" y="500062"/>
                </a:lnTo>
                <a:lnTo>
                  <a:pt x="492124" y="452437"/>
                </a:lnTo>
                <a:lnTo>
                  <a:pt x="512762" y="404812"/>
                </a:lnTo>
                <a:lnTo>
                  <a:pt x="527049" y="354012"/>
                </a:lnTo>
                <a:lnTo>
                  <a:pt x="533399" y="306387"/>
                </a:lnTo>
                <a:lnTo>
                  <a:pt x="528637" y="258762"/>
                </a:lnTo>
                <a:lnTo>
                  <a:pt x="522287" y="215900"/>
                </a:lnTo>
                <a:lnTo>
                  <a:pt x="506412" y="171450"/>
                </a:lnTo>
                <a:lnTo>
                  <a:pt x="490537" y="131762"/>
                </a:lnTo>
                <a:lnTo>
                  <a:pt x="471487" y="92075"/>
                </a:lnTo>
                <a:lnTo>
                  <a:pt x="454024" y="61912"/>
                </a:lnTo>
                <a:lnTo>
                  <a:pt x="439737" y="34925"/>
                </a:lnTo>
                <a:lnTo>
                  <a:pt x="427037" y="14287"/>
                </a:lnTo>
                <a:lnTo>
                  <a:pt x="419099" y="0"/>
                </a:lnTo>
                <a:lnTo>
                  <a:pt x="493712" y="61912"/>
                </a:lnTo>
                <a:lnTo>
                  <a:pt x="541337" y="139700"/>
                </a:lnTo>
                <a:lnTo>
                  <a:pt x="565149" y="228600"/>
                </a:lnTo>
                <a:lnTo>
                  <a:pt x="571499" y="319087"/>
                </a:lnTo>
                <a:lnTo>
                  <a:pt x="558799" y="404812"/>
                </a:lnTo>
                <a:lnTo>
                  <a:pt x="531812" y="484187"/>
                </a:lnTo>
                <a:lnTo>
                  <a:pt x="488949" y="542925"/>
                </a:lnTo>
                <a:lnTo>
                  <a:pt x="436562" y="579437"/>
                </a:lnTo>
                <a:lnTo>
                  <a:pt x="301624" y="647700"/>
                </a:lnTo>
                <a:lnTo>
                  <a:pt x="198437" y="720725"/>
                </a:lnTo>
                <a:lnTo>
                  <a:pt x="120649" y="798512"/>
                </a:lnTo>
                <a:lnTo>
                  <a:pt x="68262" y="874712"/>
                </a:lnTo>
                <a:lnTo>
                  <a:pt x="30162" y="942975"/>
                </a:lnTo>
                <a:lnTo>
                  <a:pt x="9524" y="996950"/>
                </a:lnTo>
                <a:lnTo>
                  <a:pt x="0" y="1031875"/>
                </a:lnTo>
                <a:close/>
              </a:path>
            </a:pathLst>
          </a:custGeom>
          <a:solidFill>
            <a:srgbClr val="EDFA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bg object 45"/>
          <p:cNvSpPr/>
          <p:nvPr/>
        </p:nvSpPr>
        <p:spPr>
          <a:xfrm>
            <a:off x="153381" y="84350"/>
            <a:ext cx="1190625" cy="1209040"/>
          </a:xfrm>
          <a:custGeom>
            <a:rect l="l" t="t" r="r" b="b"/>
            <a:pathLst>
              <a:path w="1190625" h="1209040">
                <a:moveTo>
                  <a:pt x="454332" y="1141121"/>
                </a:moveTo>
                <a:lnTo>
                  <a:pt x="515169" y="1158058"/>
                </a:lnTo>
                <a:lnTo>
                  <a:pt x="581248" y="1159359"/>
                </a:lnTo>
                <a:lnTo>
                  <a:pt x="645364" y="1145148"/>
                </a:lnTo>
                <a:lnTo>
                  <a:pt x="712081" y="1115832"/>
                </a:lnTo>
                <a:lnTo>
                  <a:pt x="776608" y="1076351"/>
                </a:lnTo>
                <a:lnTo>
                  <a:pt x="836302" y="1027237"/>
                </a:lnTo>
                <a:lnTo>
                  <a:pt x="893090" y="969427"/>
                </a:lnTo>
                <a:lnTo>
                  <a:pt x="944329" y="903453"/>
                </a:lnTo>
                <a:lnTo>
                  <a:pt x="985227" y="834255"/>
                </a:lnTo>
                <a:lnTo>
                  <a:pt x="1019143" y="759832"/>
                </a:lnTo>
                <a:lnTo>
                  <a:pt x="1043209" y="686063"/>
                </a:lnTo>
                <a:lnTo>
                  <a:pt x="1052368" y="608662"/>
                </a:lnTo>
                <a:lnTo>
                  <a:pt x="1047603" y="535385"/>
                </a:lnTo>
                <a:lnTo>
                  <a:pt x="1028421" y="462354"/>
                </a:lnTo>
                <a:lnTo>
                  <a:pt x="991956" y="395448"/>
                </a:lnTo>
                <a:lnTo>
                  <a:pt x="936283" y="333727"/>
                </a:lnTo>
                <a:lnTo>
                  <a:pt x="841397" y="254701"/>
                </a:lnTo>
                <a:lnTo>
                  <a:pt x="750401" y="192126"/>
                </a:lnTo>
                <a:lnTo>
                  <a:pt x="668577" y="144941"/>
                </a:lnTo>
                <a:lnTo>
                  <a:pt x="592077" y="111268"/>
                </a:lnTo>
                <a:lnTo>
                  <a:pt x="522824" y="92046"/>
                </a:lnTo>
                <a:lnTo>
                  <a:pt x="459611" y="84866"/>
                </a:lnTo>
                <a:lnTo>
                  <a:pt x="399306" y="86381"/>
                </a:lnTo>
                <a:lnTo>
                  <a:pt x="345040" y="99938"/>
                </a:lnTo>
                <a:lnTo>
                  <a:pt x="293682" y="122190"/>
                </a:lnTo>
                <a:lnTo>
                  <a:pt x="245456" y="147790"/>
                </a:lnTo>
                <a:lnTo>
                  <a:pt x="200854" y="180615"/>
                </a:lnTo>
                <a:lnTo>
                  <a:pt x="159876" y="220666"/>
                </a:lnTo>
                <a:lnTo>
                  <a:pt x="120823" y="261655"/>
                </a:lnTo>
                <a:lnTo>
                  <a:pt x="83694" y="303583"/>
                </a:lnTo>
                <a:lnTo>
                  <a:pt x="49699" y="348858"/>
                </a:lnTo>
                <a:lnTo>
                  <a:pt x="14495" y="391725"/>
                </a:lnTo>
                <a:lnTo>
                  <a:pt x="4380" y="383153"/>
                </a:lnTo>
                <a:lnTo>
                  <a:pt x="0" y="362824"/>
                </a:lnTo>
                <a:lnTo>
                  <a:pt x="5920" y="331145"/>
                </a:lnTo>
                <a:lnTo>
                  <a:pt x="12783" y="292648"/>
                </a:lnTo>
                <a:lnTo>
                  <a:pt x="31645" y="249088"/>
                </a:lnTo>
                <a:lnTo>
                  <a:pt x="54583" y="202058"/>
                </a:lnTo>
                <a:lnTo>
                  <a:pt x="87371" y="154375"/>
                </a:lnTo>
                <a:lnTo>
                  <a:pt x="129782" y="111385"/>
                </a:lnTo>
                <a:lnTo>
                  <a:pt x="178685" y="69742"/>
                </a:lnTo>
                <a:lnTo>
                  <a:pt x="242269" y="37078"/>
                </a:lnTo>
                <a:lnTo>
                  <a:pt x="311402" y="12579"/>
                </a:lnTo>
                <a:lnTo>
                  <a:pt x="393783" y="0"/>
                </a:lnTo>
                <a:lnTo>
                  <a:pt x="489903" y="3217"/>
                </a:lnTo>
                <a:lnTo>
                  <a:pt x="595196" y="21825"/>
                </a:lnTo>
                <a:lnTo>
                  <a:pt x="712794" y="59169"/>
                </a:lnTo>
                <a:lnTo>
                  <a:pt x="843189" y="119128"/>
                </a:lnTo>
                <a:lnTo>
                  <a:pt x="963773" y="194315"/>
                </a:lnTo>
                <a:lnTo>
                  <a:pt x="1054358" y="282159"/>
                </a:lnTo>
                <a:lnTo>
                  <a:pt x="1121660" y="378659"/>
                </a:lnTo>
                <a:lnTo>
                  <a:pt x="1166395" y="482347"/>
                </a:lnTo>
                <a:lnTo>
                  <a:pt x="1186865" y="586934"/>
                </a:lnTo>
                <a:lnTo>
                  <a:pt x="1190276" y="692298"/>
                </a:lnTo>
                <a:lnTo>
                  <a:pt x="1172781" y="796561"/>
                </a:lnTo>
                <a:lnTo>
                  <a:pt x="1137246" y="893845"/>
                </a:lnTo>
                <a:lnTo>
                  <a:pt x="1090879" y="984027"/>
                </a:lnTo>
                <a:lnTo>
                  <a:pt x="1028622" y="1062820"/>
                </a:lnTo>
                <a:lnTo>
                  <a:pt x="951909" y="1127285"/>
                </a:lnTo>
                <a:lnTo>
                  <a:pt x="866741" y="1174891"/>
                </a:lnTo>
                <a:lnTo>
                  <a:pt x="773834" y="1204168"/>
                </a:lnTo>
                <a:lnTo>
                  <a:pt x="671488" y="1208830"/>
                </a:lnTo>
                <a:lnTo>
                  <a:pt x="566195" y="1190223"/>
                </a:lnTo>
                <a:lnTo>
                  <a:pt x="454332" y="1141121"/>
                </a:lnTo>
                <a:close/>
              </a:path>
            </a:pathLst>
          </a:custGeom>
          <a:solidFill>
            <a:srgbClr val="EDFA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594100" y="2124233"/>
            <a:ext cx="1955800" cy="6045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29564" y="3314585"/>
            <a:ext cx="4650740" cy="29514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041042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5210" y="1279128"/>
            <a:ext cx="40259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4500" spc="-10">
                <a:solidFill>
                  <a:srgbClr val="000000"/>
                </a:solidFill>
                <a:latin typeface="黑体"/>
                <a:cs typeface="黑体"/>
              </a:rPr>
              <a:t>情境创设的可行</a:t>
            </a:r>
            <a:endParaRPr sz="4500">
              <a:latin typeface="黑体"/>
              <a:cs typeface="黑体"/>
            </a:endParaRPr>
          </a:p>
          <a:p>
            <a:pPr marR="5080" algn="r">
              <a:lnSpc>
                <a:spcPct val="100000"/>
              </a:lnSpc>
            </a:pPr>
            <a:r>
              <a:rPr sz="4500" spc="-20">
                <a:solidFill>
                  <a:srgbClr val="000000"/>
                </a:solidFill>
                <a:latin typeface="黑体"/>
                <a:cs typeface="黑体"/>
              </a:rPr>
              <a:t>性思考</a:t>
            </a:r>
            <a:endParaRPr sz="4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78852" y="1392459"/>
            <a:ext cx="7137400" cy="3644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016000">
              <a:lnSpc>
                <a:spcPct val="146800"/>
              </a:lnSpc>
              <a:spcBef>
                <a:spcPts val="100"/>
              </a:spcBef>
            </a:pPr>
            <a:r>
              <a:rPr sz="4000" b="1" spc="-5">
                <a:latin typeface="Microsoft JhengHei"/>
                <a:cs typeface="Microsoft JhengHei"/>
              </a:rPr>
              <a:t>中学阶段的数学教学应结合</a:t>
            </a:r>
            <a:r>
              <a:rPr sz="4000" b="1">
                <a:latin typeface="Microsoft JhengHei"/>
                <a:cs typeface="Microsoft JhengHei"/>
              </a:rPr>
              <a:t>具体的数学内容采用</a:t>
            </a:r>
            <a:r>
              <a:rPr sz="4000" b="1">
                <a:solidFill>
                  <a:srgbClr val="FF0000"/>
                </a:solidFill>
                <a:latin typeface="Verdana"/>
                <a:cs typeface="Verdana"/>
              </a:rPr>
              <a:t>“</a:t>
            </a:r>
            <a:r>
              <a:rPr sz="4000" b="1" spc="-15">
                <a:solidFill>
                  <a:srgbClr val="FF0000"/>
                </a:solidFill>
                <a:latin typeface="Microsoft JhengHei"/>
                <a:cs typeface="Microsoft JhengHei"/>
              </a:rPr>
              <a:t>问题情境</a:t>
            </a:r>
            <a:endParaRPr sz="4000">
              <a:latin typeface="Microsoft JhengHei"/>
              <a:cs typeface="Microsoft JhengHei"/>
            </a:endParaRPr>
          </a:p>
          <a:p>
            <a:pPr marL="12700" marR="5080">
              <a:lnSpc>
                <a:spcPct val="150000"/>
              </a:lnSpc>
            </a:pPr>
            <a:r>
              <a:rPr sz="4000" b="1">
                <a:solidFill>
                  <a:srgbClr val="FF0000"/>
                </a:solidFill>
                <a:latin typeface="Verdana"/>
                <a:cs typeface="Verdana"/>
              </a:rPr>
              <a:t>——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建立模型</a:t>
            </a:r>
            <a:r>
              <a:rPr sz="4000" b="1">
                <a:solidFill>
                  <a:srgbClr val="FF0000"/>
                </a:solidFill>
                <a:latin typeface="Verdana"/>
                <a:cs typeface="Verdana"/>
              </a:rPr>
              <a:t>——</a:t>
            </a:r>
            <a:r>
              <a:rPr sz="4000" b="1" spc="-10">
                <a:solidFill>
                  <a:srgbClr val="FF0000"/>
                </a:solidFill>
                <a:latin typeface="Microsoft JhengHei"/>
                <a:cs typeface="Microsoft JhengHei"/>
              </a:rPr>
              <a:t>解释、应用与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拓展</a:t>
            </a:r>
            <a:r>
              <a:rPr sz="4000" b="1">
                <a:solidFill>
                  <a:srgbClr val="FF0000"/>
                </a:solidFill>
                <a:latin typeface="Verdana"/>
                <a:cs typeface="Verdana"/>
              </a:rPr>
              <a:t>”</a:t>
            </a:r>
            <a:r>
              <a:rPr sz="4000" b="1" spc="-10">
                <a:latin typeface="Microsoft JhengHei"/>
                <a:cs typeface="Microsoft JhengHei"/>
              </a:rPr>
              <a:t>的模式展开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47052" y="598170"/>
            <a:ext cx="5105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5">
                <a:solidFill>
                  <a:srgbClr val="000000"/>
                </a:solidFill>
                <a:latin typeface="Microsoft JhengHei"/>
                <a:cs typeface="Microsoft JhengHei"/>
              </a:rPr>
              <a:t>一、对数学情境的认识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9927" y="1604645"/>
            <a:ext cx="8399780" cy="4612640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2700" marR="352425" indent="711200">
              <a:lnSpc>
                <a:spcPts val="4180"/>
              </a:lnSpc>
              <a:spcBef>
                <a:spcPts val="355"/>
              </a:spcBef>
            </a:pPr>
            <a:r>
              <a:rPr sz="3600" b="1">
                <a:latin typeface="Microsoft JhengHei"/>
                <a:cs typeface="Microsoft JhengHei"/>
              </a:rPr>
              <a:t>《辞海》认为：</a:t>
            </a:r>
            <a:r>
              <a:rPr sz="36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情境是一个人在进行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某种行动时所处的特定背景。</a:t>
            </a:r>
            <a:endParaRPr sz="3600">
              <a:latin typeface="Microsoft JhengHei"/>
              <a:cs typeface="Microsoft JhengHei"/>
            </a:endParaRPr>
          </a:p>
          <a:p>
            <a:pPr marL="156845" marR="5080" indent="914400">
              <a:lnSpc>
                <a:spcPct val="100000"/>
              </a:lnSpc>
              <a:spcBef>
                <a:spcPts val="1585"/>
              </a:spcBef>
            </a:pPr>
            <a:r>
              <a:rPr sz="3600" b="1">
                <a:latin typeface="Microsoft JhengHei"/>
                <a:cs typeface="Microsoft JhengHei"/>
              </a:rPr>
              <a:t>心理学将情境界定为：</a:t>
            </a:r>
            <a:r>
              <a:rPr sz="3600" b="1" spc="-10">
                <a:solidFill>
                  <a:srgbClr val="FF0000"/>
                </a:solidFill>
                <a:latin typeface="Microsoft JhengHei"/>
                <a:cs typeface="Microsoft JhengHei"/>
              </a:rPr>
              <a:t>在特定的环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境背景下，个体行为活动的即时条件，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包括个体既成的人格倾向、当时的认知、情绪、意向特点等主体条件，也包括当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时周围的环境，尤其是进入个体意识范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3600" b="1" spc="-10">
                <a:solidFill>
                  <a:srgbClr val="FF0000"/>
                </a:solidFill>
                <a:latin typeface="Microsoft JhengHei"/>
                <a:cs typeface="Microsoft JhengHei"/>
              </a:rPr>
              <a:t>围的环境。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18490" y="739457"/>
            <a:ext cx="8255000" cy="51727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latin typeface="Microsoft JhengHei"/>
                <a:cs typeface="Microsoft JhengHei"/>
              </a:rPr>
              <a:t>建构主义认为：</a:t>
            </a:r>
            <a:r>
              <a:rPr sz="36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情境就是一个能提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供与学生日后所遇到的环境相似，让学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生通过在其中的同伴协作和交流、体验，构建知识和培养能力的平台。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3200">
              <a:latin typeface="Microsoft JhengHei"/>
              <a:cs typeface="Microsoft JhengHei"/>
            </a:endParaRPr>
          </a:p>
          <a:p>
            <a:pPr marL="12700" marR="417195" indent="914400" algn="just">
              <a:lnSpc>
                <a:spcPct val="100000"/>
              </a:lnSpc>
            </a:pPr>
            <a:r>
              <a:rPr sz="3600" b="1" spc="-5">
                <a:latin typeface="Microsoft JhengHei"/>
                <a:cs typeface="Microsoft JhengHei"/>
              </a:rPr>
              <a:t>荷兰著名数学教育家弗赖登塔尔认</a:t>
            </a:r>
            <a:r>
              <a:rPr sz="3600" b="1">
                <a:latin typeface="Microsoft JhengHei"/>
                <a:cs typeface="Microsoft JhengHei"/>
              </a:rPr>
              <a:t>为：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情境是现实中某个微小而孤立的片</a:t>
            </a: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断</a:t>
            </a:r>
            <a:r>
              <a:rPr sz="3600" b="1" spc="-10">
                <a:solidFill>
                  <a:srgbClr val="FF0000"/>
                </a:solidFill>
                <a:latin typeface="Verdana"/>
                <a:cs typeface="Verdana"/>
              </a:rPr>
              <a:t>……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它表示对局部的具体环境进行数</a:t>
            </a:r>
            <a:r>
              <a:rPr sz="3600" b="1" spc="-20">
                <a:solidFill>
                  <a:srgbClr val="FF0000"/>
                </a:solidFill>
                <a:latin typeface="Microsoft JhengHei"/>
                <a:cs typeface="Microsoft JhengHei"/>
              </a:rPr>
              <a:t>学化。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94640" y="4610830"/>
            <a:ext cx="845185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000" b="1">
                <a:latin typeface="Microsoft JhengHei"/>
                <a:cs typeface="Microsoft JhengHei"/>
              </a:rPr>
              <a:t>二、初中数学课堂教学情境必须</a:t>
            </a:r>
            <a:r>
              <a:rPr sz="4000" b="1">
                <a:latin typeface="Verdana"/>
                <a:cs typeface="Verdana"/>
              </a:rPr>
              <a:t>”</a:t>
            </a:r>
            <a:r>
              <a:rPr sz="4000" b="1" spc="-25">
                <a:latin typeface="Microsoft JhengHei"/>
                <a:cs typeface="Microsoft JhengHei"/>
              </a:rPr>
              <a:t>每课</a:t>
            </a:r>
            <a:r>
              <a:rPr sz="4000" b="1">
                <a:latin typeface="Microsoft JhengHei"/>
                <a:cs typeface="Microsoft JhengHei"/>
              </a:rPr>
              <a:t>一创</a:t>
            </a:r>
            <a:r>
              <a:rPr sz="4000" b="1">
                <a:latin typeface="Verdana"/>
                <a:cs typeface="Verdana"/>
              </a:rPr>
              <a:t>”</a:t>
            </a:r>
            <a:r>
              <a:rPr sz="4000" b="1" spc="-50">
                <a:latin typeface="Microsoft JhengHei"/>
                <a:cs typeface="Microsoft JhengHei"/>
              </a:rPr>
              <a:t>吗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8415" rIns="0" bIns="0" rtlCol="0">
            <a:spAutoFit/>
          </a:bodyPr>
          <a:lstStyle/>
          <a:p>
            <a:pPr marL="12700" marR="5080" indent="875030" algn="just">
              <a:lnSpc>
                <a:spcPct val="98900"/>
              </a:lnSpc>
              <a:spcBef>
                <a:spcPts val="145"/>
              </a:spcBef>
            </a:pP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与学生的生活环境、知识背景密切相关，并且是学生感兴趣的，有利于学生发现数学知识和通过自主探究的活动来学习</a:t>
            </a: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数学的</a:t>
            </a:r>
            <a:r>
              <a:rPr sz="3600" b="1">
                <a:solidFill>
                  <a:srgbClr val="FF0000"/>
                </a:solidFill>
                <a:latin typeface="Verdana"/>
                <a:cs typeface="Verdana"/>
              </a:rPr>
              <a:t>“</a:t>
            </a: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数学情境</a:t>
            </a:r>
            <a:r>
              <a:rPr sz="3600" b="1">
                <a:solidFill>
                  <a:srgbClr val="FF0000"/>
                </a:solidFill>
                <a:latin typeface="Verdana"/>
                <a:cs typeface="Verdana"/>
              </a:rPr>
              <a:t>”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9565" y="363794"/>
            <a:ext cx="8326755" cy="892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案例</a:t>
            </a:r>
            <a:r>
              <a:rPr sz="2800" b="1" spc="-55">
                <a:solidFill>
                  <a:srgbClr val="FF0000"/>
                </a:solidFill>
                <a:latin typeface="Microsoft JhengHei"/>
                <a:cs typeface="Microsoft JhengHei"/>
              </a:rPr>
              <a:t>1（</a:t>
            </a:r>
            <a:r>
              <a:rPr sz="2800" b="1" spc="-55">
                <a:solidFill>
                  <a:srgbClr val="FF0000"/>
                </a:solidFill>
                <a:latin typeface="Verdana"/>
                <a:cs typeface="Verdana"/>
              </a:rPr>
              <a:t>2019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年嵊州市公开课</a:t>
            </a:r>
            <a:r>
              <a:rPr sz="2800" b="1">
                <a:solidFill>
                  <a:srgbClr val="FF0000"/>
                </a:solidFill>
                <a:latin typeface="Verdana"/>
                <a:cs typeface="Verdana"/>
              </a:rPr>
              <a:t>——</a:t>
            </a: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浙教版八年级上册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《认识函数》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29565" y="1217235"/>
            <a:ext cx="827976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Microsoft JhengHei"/>
                <a:cs typeface="Microsoft JhengHei"/>
              </a:rPr>
              <a:t>设计</a:t>
            </a:r>
            <a:r>
              <a:rPr sz="2800" b="1" spc="-150">
                <a:latin typeface="Microsoft JhengHei"/>
                <a:cs typeface="Microsoft JhengHei"/>
              </a:rPr>
              <a:t>1</a:t>
            </a:r>
            <a:r>
              <a:rPr sz="2800" b="1" spc="-50">
                <a:latin typeface="Microsoft JhengHei"/>
                <a:cs typeface="Microsoft JhengHei"/>
              </a:rPr>
              <a:t>：如图</a:t>
            </a:r>
            <a:r>
              <a:rPr sz="2800" b="1">
                <a:latin typeface="Verdana"/>
                <a:cs typeface="Verdana"/>
              </a:rPr>
              <a:t>1</a:t>
            </a:r>
            <a:r>
              <a:rPr sz="2800" b="1" spc="-5">
                <a:latin typeface="Microsoft JhengHei"/>
                <a:cs typeface="Microsoft JhengHei"/>
              </a:rPr>
              <a:t>，请观察加油机为汽车加油过程中能给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9565" y="1657667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Microsoft JhengHei"/>
                <a:cs typeface="Microsoft JhengHei"/>
              </a:rPr>
              <a:t>我们哪些信息。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5744527" y="1832747"/>
            <a:ext cx="1194435" cy="496570"/>
            <a:chOff x="5744527" y="1832747"/>
            <a:chExt cx="1194435" cy="496570"/>
          </a:xfrm>
        </p:grpSpPr>
        <p:sp>
          <p:nvSpPr>
            <p:cNvPr id="6" name="object 6"/>
            <p:cNvSpPr/>
            <p:nvPr/>
          </p:nvSpPr>
          <p:spPr>
            <a:xfrm>
              <a:off x="5749290" y="1837510"/>
              <a:ext cx="1184910" cy="487045"/>
            </a:xfrm>
            <a:custGeom>
              <a:rect l="l" t="t" r="r" b="b"/>
              <a:pathLst>
                <a:path w="1184909" h="487044">
                  <a:moveTo>
                    <a:pt x="1184592" y="486782"/>
                  </a:moveTo>
                  <a:lnTo>
                    <a:pt x="0" y="486782"/>
                  </a:lnTo>
                  <a:lnTo>
                    <a:pt x="0" y="0"/>
                  </a:lnTo>
                  <a:lnTo>
                    <a:pt x="1184592" y="0"/>
                  </a:lnTo>
                  <a:lnTo>
                    <a:pt x="1184592" y="48678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9290" y="1837510"/>
              <a:ext cx="1184910" cy="487045"/>
            </a:xfrm>
            <a:custGeom>
              <a:rect l="l" t="t" r="r" b="b"/>
              <a:pathLst>
                <a:path w="1184909" h="487044">
                  <a:moveTo>
                    <a:pt x="0" y="0"/>
                  </a:moveTo>
                  <a:lnTo>
                    <a:pt x="1184592" y="0"/>
                  </a:lnTo>
                  <a:lnTo>
                    <a:pt x="1184592" y="486782"/>
                  </a:lnTo>
                  <a:lnTo>
                    <a:pt x="0" y="48678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5744527" y="2420942"/>
            <a:ext cx="1194435" cy="496570"/>
            <a:chOff x="5744527" y="2420942"/>
            <a:chExt cx="1194435" cy="496570"/>
          </a:xfrm>
        </p:grpSpPr>
        <p:sp>
          <p:nvSpPr>
            <p:cNvPr id="9" name="object 9"/>
            <p:cNvSpPr/>
            <p:nvPr/>
          </p:nvSpPr>
          <p:spPr>
            <a:xfrm>
              <a:off x="5749290" y="2425705"/>
              <a:ext cx="1184910" cy="487045"/>
            </a:xfrm>
            <a:custGeom>
              <a:rect l="l" t="t" r="r" b="b"/>
              <a:pathLst>
                <a:path w="1184909" h="487044">
                  <a:moveTo>
                    <a:pt x="1184592" y="486782"/>
                  </a:moveTo>
                  <a:lnTo>
                    <a:pt x="0" y="486782"/>
                  </a:lnTo>
                  <a:lnTo>
                    <a:pt x="0" y="0"/>
                  </a:lnTo>
                  <a:lnTo>
                    <a:pt x="1184592" y="0"/>
                  </a:lnTo>
                  <a:lnTo>
                    <a:pt x="1184592" y="48678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749290" y="2425705"/>
              <a:ext cx="1184910" cy="487045"/>
            </a:xfrm>
            <a:custGeom>
              <a:rect l="l" t="t" r="r" b="b"/>
              <a:pathLst>
                <a:path w="1184909" h="487044">
                  <a:moveTo>
                    <a:pt x="0" y="0"/>
                  </a:moveTo>
                  <a:lnTo>
                    <a:pt x="1184592" y="0"/>
                  </a:lnTo>
                  <a:lnTo>
                    <a:pt x="1184592" y="486782"/>
                  </a:lnTo>
                  <a:lnTo>
                    <a:pt x="0" y="486782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5749290" y="3034182"/>
            <a:ext cx="1184910" cy="48704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280670">
              <a:lnSpc>
                <a:spcPts val="3265"/>
              </a:lnSpc>
            </a:pPr>
            <a:r>
              <a:rPr sz="2800" b="1" spc="-20">
                <a:latin typeface="Times New Roman"/>
                <a:cs typeface="Times New Roman"/>
              </a:rPr>
              <a:t>6.02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580062" y="1700212"/>
            <a:ext cx="3384550" cy="194754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44145" rIns="0" bIns="0" rtlCol="0">
            <a:spAutoFit/>
          </a:bodyPr>
          <a:lstStyle/>
          <a:p>
            <a:pPr marL="1477645">
              <a:lnSpc>
                <a:spcPct val="100000"/>
              </a:lnSpc>
              <a:spcBef>
                <a:spcPts val="1135"/>
              </a:spcBef>
            </a:pPr>
            <a:r>
              <a:rPr sz="2000" b="1">
                <a:latin typeface="Microsoft JhengHei"/>
                <a:cs typeface="Microsoft JhengHei"/>
              </a:rPr>
              <a:t>加油量</a:t>
            </a:r>
            <a:r>
              <a:rPr sz="2000" b="1">
                <a:latin typeface="Times New Roman"/>
                <a:cs typeface="Times New Roman"/>
              </a:rPr>
              <a:t>(</a:t>
            </a:r>
            <a:r>
              <a:rPr sz="2000" b="1">
                <a:latin typeface="Microsoft JhengHei"/>
                <a:cs typeface="Microsoft JhengHei"/>
              </a:rPr>
              <a:t>升</a:t>
            </a:r>
            <a:r>
              <a:rPr sz="2000" b="1" spc="-50">
                <a:latin typeface="Times New Roman"/>
                <a:cs typeface="Times New Roman"/>
              </a:rPr>
              <a:t>)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 marL="1477645">
              <a:lnSpc>
                <a:spcPct val="100000"/>
              </a:lnSpc>
            </a:pPr>
            <a:r>
              <a:rPr sz="2000" b="1">
                <a:latin typeface="Microsoft JhengHei"/>
                <a:cs typeface="Microsoft JhengHei"/>
              </a:rPr>
              <a:t>金额</a:t>
            </a:r>
            <a:r>
              <a:rPr sz="2000" b="1">
                <a:latin typeface="Times New Roman"/>
                <a:cs typeface="Times New Roman"/>
              </a:rPr>
              <a:t>(</a:t>
            </a:r>
            <a:r>
              <a:rPr sz="2000" b="1">
                <a:latin typeface="Microsoft JhengHei"/>
                <a:cs typeface="Microsoft JhengHei"/>
              </a:rPr>
              <a:t>元</a:t>
            </a:r>
            <a:r>
              <a:rPr sz="2000" b="1" spc="-50">
                <a:latin typeface="Times New Roman"/>
                <a:cs typeface="Times New Roman"/>
              </a:rPr>
              <a:t>)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100">
              <a:latin typeface="Times New Roman"/>
              <a:cs typeface="Times New Roman"/>
            </a:endParaRPr>
          </a:p>
          <a:p>
            <a:pPr marL="1477645">
              <a:lnSpc>
                <a:spcPct val="100000"/>
              </a:lnSpc>
            </a:pPr>
            <a:r>
              <a:rPr sz="2000" b="1">
                <a:latin typeface="Microsoft JhengHei"/>
                <a:cs typeface="Microsoft JhengHei"/>
              </a:rPr>
              <a:t>单价</a:t>
            </a:r>
            <a:r>
              <a:rPr sz="2000" b="1">
                <a:latin typeface="Times New Roman"/>
                <a:cs typeface="Times New Roman"/>
              </a:rPr>
              <a:t>(</a:t>
            </a:r>
            <a:r>
              <a:rPr sz="2000" b="1">
                <a:latin typeface="Microsoft JhengHei"/>
                <a:cs typeface="Microsoft JhengHei"/>
              </a:rPr>
              <a:t>元</a:t>
            </a:r>
            <a:r>
              <a:rPr sz="2000" b="1">
                <a:latin typeface="Times New Roman"/>
                <a:cs typeface="Times New Roman"/>
              </a:rPr>
              <a:t>/</a:t>
            </a:r>
            <a:r>
              <a:rPr sz="2000" b="1">
                <a:latin typeface="Microsoft JhengHei"/>
                <a:cs typeface="Microsoft JhengHei"/>
              </a:rPr>
              <a:t>升</a:t>
            </a:r>
            <a:r>
              <a:rPr sz="2000" b="1" spc="-50">
                <a:latin typeface="Times New Roman"/>
                <a:cs typeface="Times New Roman"/>
              </a:rPr>
              <a:t>)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053601" y="3639760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Microsoft JhengHei"/>
                <a:cs typeface="Microsoft JhengHei"/>
              </a:rPr>
              <a:t>图</a:t>
            </a:r>
            <a:r>
              <a:rPr sz="2400" b="1" spc="-50">
                <a:latin typeface="Times New Roman"/>
                <a:cs typeface="Times New Roman"/>
              </a:rPr>
              <a:t>1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29564" y="2320607"/>
            <a:ext cx="5118100" cy="224218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 marR="296545">
              <a:lnSpc>
                <a:spcPts val="3250"/>
              </a:lnSpc>
              <a:spcBef>
                <a:spcPts val="300"/>
              </a:spcBef>
            </a:pPr>
            <a:r>
              <a:rPr sz="2800" b="1">
                <a:latin typeface="Microsoft JhengHei"/>
                <a:cs typeface="Microsoft JhengHei"/>
              </a:rPr>
              <a:t>设计</a:t>
            </a:r>
            <a:r>
              <a:rPr sz="2800" b="1" spc="-150">
                <a:latin typeface="Microsoft JhengHei"/>
                <a:cs typeface="Microsoft JhengHei"/>
              </a:rPr>
              <a:t>2</a:t>
            </a:r>
            <a:r>
              <a:rPr sz="2800" b="1" spc="-35">
                <a:latin typeface="Microsoft JhengHei"/>
                <a:cs typeface="Microsoft JhengHei"/>
              </a:rPr>
              <a:t>：在此次加油过程中，加</a:t>
            </a:r>
            <a:r>
              <a:rPr sz="2800" b="1" spc="-5">
                <a:latin typeface="Microsoft JhengHei"/>
                <a:cs typeface="Microsoft JhengHei"/>
              </a:rPr>
              <a:t>油量确定时，金额能确定吗？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  <a:spcBef>
                <a:spcPts val="675"/>
              </a:spcBef>
            </a:pPr>
            <a:r>
              <a:rPr sz="2800" b="1">
                <a:latin typeface="Microsoft JhengHei"/>
                <a:cs typeface="Microsoft JhengHei"/>
              </a:rPr>
              <a:t>设计</a:t>
            </a:r>
            <a:r>
              <a:rPr sz="2800" b="1" spc="-150">
                <a:latin typeface="Microsoft JhengHei"/>
                <a:cs typeface="Microsoft JhengHei"/>
              </a:rPr>
              <a:t>3</a:t>
            </a:r>
            <a:r>
              <a:rPr sz="2800" b="1" spc="-35">
                <a:latin typeface="Microsoft JhengHei"/>
                <a:cs typeface="Microsoft JhengHei"/>
              </a:rPr>
              <a:t>：观察加油机为汽车加油</a:t>
            </a:r>
            <a:r>
              <a:rPr sz="2800" b="1">
                <a:latin typeface="Microsoft JhengHei"/>
                <a:cs typeface="Microsoft JhengHei"/>
              </a:rPr>
              <a:t>过程中金额</a:t>
            </a:r>
            <a:r>
              <a:rPr sz="2800" b="1">
                <a:latin typeface="Verdana"/>
                <a:cs typeface="Verdana"/>
              </a:rPr>
              <a:t>y</a:t>
            </a:r>
            <a:r>
              <a:rPr sz="2800" b="1">
                <a:latin typeface="Microsoft JhengHei"/>
                <a:cs typeface="Microsoft JhengHei"/>
              </a:rPr>
              <a:t>（元）和加油量</a:t>
            </a:r>
            <a:r>
              <a:rPr sz="2800" b="1" spc="-25">
                <a:latin typeface="Verdana"/>
                <a:cs typeface="Verdana"/>
              </a:rPr>
              <a:t>x</a:t>
            </a:r>
            <a:r>
              <a:rPr sz="2800" b="1" spc="-25">
                <a:latin typeface="Microsoft JhengHei"/>
                <a:cs typeface="Microsoft JhengHei"/>
              </a:rPr>
              <a:t>（</a:t>
            </a:r>
            <a:r>
              <a:rPr sz="2800" b="1">
                <a:latin typeface="Microsoft JhengHei"/>
                <a:cs typeface="Microsoft JhengHei"/>
              </a:rPr>
              <a:t>升）</a:t>
            </a:r>
            <a:r>
              <a:rPr sz="2800" b="1" spc="-5">
                <a:latin typeface="Microsoft JhengHei"/>
                <a:cs typeface="Microsoft JhengHei"/>
              </a:rPr>
              <a:t>的变化，并填写下表。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459537" y="5170487"/>
            <a:ext cx="1498600" cy="490855"/>
          </a:xfrm>
          <a:prstGeom prst="rect">
            <a:avLst/>
          </a:prstGeom>
          <a:solidFill>
            <a:srgbClr val="006699"/>
          </a:solidFill>
          <a:ln w="12700">
            <a:solidFill>
              <a:srgbClr val="000000"/>
            </a:solidFill>
          </a:ln>
        </p:spPr>
        <p:txBody>
          <a:bodyPr vert="horz" wrap="square" lIns="0" tIns="8382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60"/>
              </a:spcBef>
            </a:pPr>
            <a:r>
              <a:rPr sz="2000" b="1">
                <a:latin typeface="Times New Roman"/>
                <a:cs typeface="Times New Roman"/>
              </a:rPr>
              <a:t>…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68312" y="5170487"/>
            <a:ext cx="1498600" cy="490855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83820" rIns="0" bIns="0" rtlCol="0">
            <a:spAutoFit/>
          </a:bodyPr>
          <a:lstStyle/>
          <a:p>
            <a:pPr marL="219710">
              <a:lnSpc>
                <a:spcPct val="100000"/>
              </a:lnSpc>
              <a:spcBef>
                <a:spcPts val="660"/>
              </a:spcBef>
            </a:pPr>
            <a:r>
              <a:rPr sz="2000" b="1">
                <a:latin typeface="Microsoft JhengHei"/>
                <a:cs typeface="Microsoft JhengHei"/>
              </a:rPr>
              <a:t>金额</a:t>
            </a:r>
            <a:r>
              <a:rPr sz="2000" b="1">
                <a:latin typeface="Times New Roman"/>
                <a:cs typeface="Times New Roman"/>
              </a:rPr>
              <a:t>y(</a:t>
            </a:r>
            <a:r>
              <a:rPr sz="2000" b="1">
                <a:latin typeface="Microsoft JhengHei"/>
                <a:cs typeface="Microsoft JhengHei"/>
              </a:rPr>
              <a:t>元</a:t>
            </a:r>
            <a:r>
              <a:rPr sz="2000" b="1" spc="-50">
                <a:latin typeface="Times New Roman"/>
                <a:cs typeface="Times New Roman"/>
              </a:rPr>
              <a:t>)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59537" y="4652962"/>
            <a:ext cx="1498600" cy="517525"/>
          </a:xfrm>
          <a:prstGeom prst="rect">
            <a:avLst/>
          </a:prstGeom>
          <a:solidFill>
            <a:srgbClr val="006699"/>
          </a:solidFill>
          <a:ln w="12700">
            <a:solidFill>
              <a:srgbClr val="000000"/>
            </a:solidFill>
          </a:ln>
        </p:spPr>
        <p:txBody>
          <a:bodyPr vert="horz" wrap="square" lIns="0" tIns="9715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65"/>
              </a:spcBef>
            </a:pPr>
            <a:r>
              <a:rPr sz="2000" b="1">
                <a:latin typeface="Times New Roman"/>
                <a:cs typeface="Times New Roman"/>
              </a:rPr>
              <a:t>…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962525" y="4652962"/>
            <a:ext cx="1497330" cy="517525"/>
          </a:xfrm>
          <a:prstGeom prst="rect">
            <a:avLst/>
          </a:prstGeom>
          <a:solidFill>
            <a:srgbClr val="006699"/>
          </a:solidFill>
          <a:ln w="12700">
            <a:solidFill>
              <a:srgbClr val="000000"/>
            </a:solidFill>
          </a:ln>
        </p:spPr>
        <p:txBody>
          <a:bodyPr vert="horz" wrap="square" lIns="0" tIns="3302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60"/>
              </a:spcBef>
            </a:pPr>
            <a:r>
              <a:rPr sz="2800" b="1" spc="-25">
                <a:latin typeface="Times New Roman"/>
                <a:cs typeface="Times New Roman"/>
              </a:rPr>
              <a:t>10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463925" y="4652962"/>
            <a:ext cx="1498600" cy="517525"/>
          </a:xfrm>
          <a:prstGeom prst="rect">
            <a:avLst/>
          </a:prstGeom>
          <a:solidFill>
            <a:srgbClr val="006699"/>
          </a:solidFill>
          <a:ln w="12700">
            <a:solidFill>
              <a:srgbClr val="000000"/>
            </a:solidFill>
          </a:ln>
        </p:spPr>
        <p:txBody>
          <a:bodyPr vert="horz" wrap="square" lIns="0" tIns="3302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60"/>
              </a:spcBef>
            </a:pPr>
            <a:r>
              <a:rPr sz="2800" b="1">
                <a:latin typeface="Times New Roman"/>
                <a:cs typeface="Times New Roman"/>
              </a:rPr>
              <a:t>5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966912" y="4652962"/>
            <a:ext cx="1497330" cy="517525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3302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60"/>
              </a:spcBef>
            </a:pPr>
            <a:r>
              <a:rPr sz="2800" b="1">
                <a:latin typeface="Times New Roman"/>
                <a:cs typeface="Times New Roman"/>
              </a:rPr>
              <a:t>2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68312" y="4652962"/>
            <a:ext cx="1498600" cy="517525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97155" rIns="0" bIns="0" rtlCol="0">
            <a:spAutoFit/>
          </a:bodyPr>
          <a:lstStyle/>
          <a:p>
            <a:pPr marL="92710">
              <a:lnSpc>
                <a:spcPct val="100000"/>
              </a:lnSpc>
              <a:spcBef>
                <a:spcPts val="765"/>
              </a:spcBef>
            </a:pPr>
            <a:r>
              <a:rPr sz="2000" b="1">
                <a:latin typeface="Microsoft JhengHei"/>
                <a:cs typeface="Microsoft JhengHei"/>
              </a:rPr>
              <a:t>加油量</a:t>
            </a:r>
            <a:r>
              <a:rPr sz="2000" b="1">
                <a:latin typeface="Times New Roman"/>
                <a:cs typeface="Times New Roman"/>
              </a:rPr>
              <a:t>x(</a:t>
            </a:r>
            <a:r>
              <a:rPr sz="2000" b="1">
                <a:latin typeface="Microsoft JhengHei"/>
                <a:cs typeface="Microsoft JhengHei"/>
              </a:rPr>
              <a:t>升</a:t>
            </a:r>
            <a:r>
              <a:rPr sz="2000" b="1" spc="-50">
                <a:latin typeface="Times New Roman"/>
                <a:cs typeface="Times New Roman"/>
              </a:rPr>
              <a:t>)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468312" y="4652962"/>
            <a:ext cx="7489825" cy="1008380"/>
          </a:xfrm>
          <a:custGeom>
            <a:rect l="l" t="t" r="r" b="b"/>
            <a:pathLst>
              <a:path w="7489825" h="1008378">
                <a:moveTo>
                  <a:pt x="0" y="0"/>
                </a:moveTo>
                <a:lnTo>
                  <a:pt x="7489825" y="0"/>
                </a:lnTo>
              </a:path>
              <a:path w="7489825" h="1008378">
                <a:moveTo>
                  <a:pt x="0" y="1008062"/>
                </a:moveTo>
                <a:lnTo>
                  <a:pt x="7489825" y="1008062"/>
                </a:lnTo>
              </a:path>
              <a:path w="7489825" h="1008378">
                <a:moveTo>
                  <a:pt x="0" y="0"/>
                </a:moveTo>
                <a:lnTo>
                  <a:pt x="0" y="1008062"/>
                </a:lnTo>
              </a:path>
              <a:path w="7489825" h="1008378">
                <a:moveTo>
                  <a:pt x="7489825" y="0"/>
                </a:moveTo>
                <a:lnTo>
                  <a:pt x="7489825" y="1008062"/>
                </a:lnTo>
              </a:path>
              <a:path w="7489825" h="1008378">
                <a:moveTo>
                  <a:pt x="0" y="517525"/>
                </a:moveTo>
                <a:lnTo>
                  <a:pt x="7489825" y="517525"/>
                </a:lnTo>
              </a:path>
              <a:path w="7489825" h="1008378">
                <a:moveTo>
                  <a:pt x="1498600" y="0"/>
                </a:moveTo>
                <a:lnTo>
                  <a:pt x="1498600" y="1008062"/>
                </a:lnTo>
              </a:path>
              <a:path w="7489825" h="1008378">
                <a:moveTo>
                  <a:pt x="2995612" y="0"/>
                </a:moveTo>
                <a:lnTo>
                  <a:pt x="2995612" y="1008062"/>
                </a:lnTo>
              </a:path>
              <a:path w="7489825" h="1008378">
                <a:moveTo>
                  <a:pt x="4494212" y="0"/>
                </a:moveTo>
                <a:lnTo>
                  <a:pt x="4494212" y="1008062"/>
                </a:lnTo>
              </a:path>
              <a:path w="7489825" h="1008378">
                <a:moveTo>
                  <a:pt x="5991225" y="0"/>
                </a:moveTo>
                <a:lnTo>
                  <a:pt x="5991225" y="1008062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329565" y="5980369"/>
            <a:ext cx="70739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Microsoft JhengHei"/>
                <a:cs typeface="Microsoft JhengHei"/>
              </a:rPr>
              <a:t>设计</a:t>
            </a:r>
            <a:r>
              <a:rPr sz="2800" b="1" spc="-150">
                <a:latin typeface="Microsoft JhengHei"/>
                <a:cs typeface="Microsoft JhengHei"/>
              </a:rPr>
              <a:t>4</a:t>
            </a:r>
            <a:r>
              <a:rPr sz="2800" b="1" spc="-35">
                <a:latin typeface="Microsoft JhengHei"/>
                <a:cs typeface="Microsoft JhengHei"/>
              </a:rPr>
              <a:t>：你能用含</a:t>
            </a:r>
            <a:r>
              <a:rPr sz="2800" b="1">
                <a:latin typeface="Verdana"/>
                <a:cs typeface="Verdana"/>
              </a:rPr>
              <a:t>x</a:t>
            </a:r>
            <a:r>
              <a:rPr sz="2800" b="1">
                <a:latin typeface="Microsoft JhengHei"/>
                <a:cs typeface="Microsoft JhengHei"/>
              </a:rPr>
              <a:t>的代数式来表示</a:t>
            </a:r>
            <a:r>
              <a:rPr sz="2800" b="1">
                <a:latin typeface="Verdana"/>
                <a:cs typeface="Verdana"/>
              </a:rPr>
              <a:t>y</a:t>
            </a:r>
            <a:r>
              <a:rPr sz="2800" b="1" spc="-15">
                <a:latin typeface="Microsoft JhengHei"/>
                <a:cs typeface="Microsoft JhengHei"/>
              </a:rPr>
              <a:t>的值吗？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165" y="219332"/>
            <a:ext cx="8509000" cy="17322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 marR="273685">
              <a:lnSpc>
                <a:spcPts val="3470"/>
              </a:lnSpc>
              <a:spcBef>
                <a:spcPts val="125"/>
              </a:spcBef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案例</a:t>
            </a:r>
            <a:r>
              <a:rPr sz="2800" b="1" spc="-285">
                <a:solidFill>
                  <a:srgbClr val="FF0000"/>
                </a:solidFill>
                <a:latin typeface="Microsoft JhengHei"/>
                <a:cs typeface="Microsoft JhengHei"/>
              </a:rPr>
              <a:t>2</a:t>
            </a:r>
            <a:r>
              <a:rPr sz="2800" b="1" spc="22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（</a:t>
            </a:r>
            <a:r>
              <a:rPr sz="2800" b="1" spc="-10">
                <a:solidFill>
                  <a:srgbClr val="FF0000"/>
                </a:solidFill>
                <a:latin typeface="Verdana"/>
                <a:cs typeface="Verdana"/>
              </a:rPr>
              <a:t>2019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年校本培训</a:t>
            </a:r>
            <a:r>
              <a:rPr sz="2800" b="1" spc="-15">
                <a:solidFill>
                  <a:srgbClr val="FF0000"/>
                </a:solidFill>
                <a:latin typeface="Verdana"/>
                <a:cs typeface="Verdana"/>
              </a:rPr>
              <a:t>—— </a:t>
            </a: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华师大版八年级上《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代数恒等式》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 marL="38100" marR="30480" indent="711200">
              <a:lnSpc>
                <a:spcPts val="3250"/>
              </a:lnSpc>
              <a:spcBef>
                <a:spcPts val="60"/>
              </a:spcBef>
            </a:pPr>
            <a:r>
              <a:rPr sz="2800" b="1">
                <a:solidFill>
                  <a:srgbClr val="000000"/>
                </a:solidFill>
                <a:latin typeface="Microsoft JhengHei"/>
                <a:cs typeface="Microsoft JhengHei"/>
              </a:rPr>
              <a:t>给你足够多的纸片，形状如图所示（</a:t>
            </a:r>
            <a:r>
              <a:rPr sz="2800" b="1" spc="-10">
                <a:solidFill>
                  <a:srgbClr val="000000"/>
                </a:solidFill>
                <a:latin typeface="Microsoft JhengHei"/>
                <a:cs typeface="Microsoft JhengHei"/>
              </a:rPr>
              <a:t>教师先示范</a:t>
            </a:r>
            <a:r>
              <a:rPr sz="2800" b="1">
                <a:solidFill>
                  <a:srgbClr val="000000"/>
                </a:solidFill>
                <a:latin typeface="Microsoft JhengHei"/>
                <a:cs typeface="Microsoft JhengHei"/>
              </a:rPr>
              <a:t>解释</a:t>
            </a:r>
            <a:r>
              <a:rPr sz="2800" b="1" spc="-10">
                <a:solidFill>
                  <a:srgbClr val="000000"/>
                </a:solidFill>
                <a:latin typeface="Verdana"/>
                <a:cs typeface="Verdana"/>
              </a:rPr>
              <a:t>(2b)</a:t>
            </a:r>
            <a:r>
              <a:rPr sz="2775" b="1" spc="-15" baseline="25525">
                <a:solidFill>
                  <a:srgbClr val="000000"/>
                </a:solidFill>
                <a:latin typeface="Verdana"/>
                <a:cs typeface="Verdana"/>
              </a:rPr>
              <a:t>2</a:t>
            </a:r>
            <a:r>
              <a:rPr sz="2800" b="1" spc="-10">
                <a:solidFill>
                  <a:srgbClr val="000000"/>
                </a:solidFill>
                <a:latin typeface="Verdana"/>
                <a:cs typeface="Verdana"/>
              </a:rPr>
              <a:t>=4b</a:t>
            </a:r>
            <a:r>
              <a:rPr sz="2775" b="1" spc="-15" baseline="25525">
                <a:solidFill>
                  <a:srgbClr val="000000"/>
                </a:solidFill>
                <a:latin typeface="Verdana"/>
                <a:cs typeface="Verdana"/>
              </a:rPr>
              <a:t>2</a:t>
            </a:r>
            <a:r>
              <a:rPr sz="2800" b="1" spc="-10">
                <a:solidFill>
                  <a:srgbClr val="000000"/>
                </a:solidFill>
                <a:latin typeface="Microsoft JhengHei"/>
                <a:cs typeface="Microsoft JhengHei"/>
              </a:rPr>
              <a:t>），</a:t>
            </a:r>
            <a:r>
              <a:rPr sz="2800" b="1" spc="-5">
                <a:solidFill>
                  <a:srgbClr val="000000"/>
                </a:solidFill>
                <a:latin typeface="Microsoft JhengHei"/>
                <a:cs typeface="Microsoft JhengHei"/>
              </a:rPr>
              <a:t>问：你还可以用图形面积来解释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29565" y="1939925"/>
            <a:ext cx="2870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Microsoft JhengHei"/>
                <a:cs typeface="Microsoft JhengHei"/>
              </a:rPr>
              <a:t>哪些代数恒等式？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729989" y="3107588"/>
            <a:ext cx="578485" cy="574675"/>
            <a:chOff x="4729989" y="3107588"/>
            <a:chExt cx="578485" cy="574675"/>
          </a:xfrm>
        </p:grpSpPr>
        <p:sp>
          <p:nvSpPr>
            <p:cNvPr id="5" name="object 5"/>
            <p:cNvSpPr/>
            <p:nvPr/>
          </p:nvSpPr>
          <p:spPr>
            <a:xfrm>
              <a:off x="4734752" y="3112350"/>
              <a:ext cx="568960" cy="565150"/>
            </a:xfrm>
            <a:custGeom>
              <a:rect l="l" t="t" r="r" b="b"/>
              <a:pathLst>
                <a:path w="568960" h="565150">
                  <a:moveTo>
                    <a:pt x="568661" y="564993"/>
                  </a:moveTo>
                  <a:lnTo>
                    <a:pt x="0" y="564993"/>
                  </a:lnTo>
                  <a:lnTo>
                    <a:pt x="0" y="0"/>
                  </a:lnTo>
                  <a:lnTo>
                    <a:pt x="568661" y="0"/>
                  </a:lnTo>
                  <a:lnTo>
                    <a:pt x="568661" y="56499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34752" y="3112350"/>
              <a:ext cx="568960" cy="565150"/>
            </a:xfrm>
            <a:custGeom>
              <a:rect l="l" t="t" r="r" b="b"/>
              <a:pathLst>
                <a:path w="568960" h="565150">
                  <a:moveTo>
                    <a:pt x="0" y="0"/>
                  </a:moveTo>
                  <a:lnTo>
                    <a:pt x="568661" y="0"/>
                  </a:lnTo>
                  <a:lnTo>
                    <a:pt x="568661" y="564993"/>
                  </a:lnTo>
                  <a:lnTo>
                    <a:pt x="0" y="564993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4884854" y="2762187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57799" y="3179840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331400" y="2401900"/>
            <a:ext cx="1274445" cy="1266190"/>
            <a:chOff x="1331400" y="2401900"/>
            <a:chExt cx="1274445" cy="1266190"/>
          </a:xfrm>
        </p:grpSpPr>
        <p:sp>
          <p:nvSpPr>
            <p:cNvPr id="10" name="object 10"/>
            <p:cNvSpPr/>
            <p:nvPr/>
          </p:nvSpPr>
          <p:spPr>
            <a:xfrm>
              <a:off x="1336162" y="2406662"/>
              <a:ext cx="1264920" cy="1256665"/>
            </a:xfrm>
            <a:custGeom>
              <a:rect l="l" t="t" r="r" b="b"/>
              <a:pathLst>
                <a:path w="1264920" h="1256664">
                  <a:moveTo>
                    <a:pt x="1264436" y="1256279"/>
                  </a:moveTo>
                  <a:lnTo>
                    <a:pt x="0" y="1256279"/>
                  </a:lnTo>
                  <a:lnTo>
                    <a:pt x="0" y="0"/>
                  </a:lnTo>
                  <a:lnTo>
                    <a:pt x="1264436" y="0"/>
                  </a:lnTo>
                  <a:lnTo>
                    <a:pt x="1264436" y="125627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336162" y="2406662"/>
              <a:ext cx="1264920" cy="1256665"/>
            </a:xfrm>
            <a:custGeom>
              <a:rect l="l" t="t" r="r" b="b"/>
              <a:pathLst>
                <a:path w="1264920" h="1256664">
                  <a:moveTo>
                    <a:pt x="0" y="0"/>
                  </a:moveTo>
                  <a:lnTo>
                    <a:pt x="1264436" y="0"/>
                  </a:lnTo>
                  <a:lnTo>
                    <a:pt x="1264436" y="1256279"/>
                  </a:lnTo>
                  <a:lnTo>
                    <a:pt x="0" y="125627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1050289" y="2776590"/>
            <a:ext cx="152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782860" y="3511082"/>
            <a:ext cx="152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988324" y="3107588"/>
            <a:ext cx="1274445" cy="574675"/>
            <a:chOff x="2988324" y="3107588"/>
            <a:chExt cx="1274445" cy="574675"/>
          </a:xfrm>
        </p:grpSpPr>
        <p:sp>
          <p:nvSpPr>
            <p:cNvPr id="15" name="object 15"/>
            <p:cNvSpPr/>
            <p:nvPr/>
          </p:nvSpPr>
          <p:spPr>
            <a:xfrm>
              <a:off x="2993086" y="3112350"/>
              <a:ext cx="1264920" cy="565150"/>
            </a:xfrm>
            <a:custGeom>
              <a:rect l="l" t="t" r="r" b="b"/>
              <a:pathLst>
                <a:path w="1264920" h="565150">
                  <a:moveTo>
                    <a:pt x="1264435" y="564993"/>
                  </a:moveTo>
                  <a:lnTo>
                    <a:pt x="0" y="564993"/>
                  </a:lnTo>
                  <a:lnTo>
                    <a:pt x="0" y="0"/>
                  </a:lnTo>
                  <a:lnTo>
                    <a:pt x="1264435" y="0"/>
                  </a:lnTo>
                  <a:lnTo>
                    <a:pt x="1264435" y="56499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2993086" y="3112350"/>
              <a:ext cx="1264920" cy="565150"/>
            </a:xfrm>
            <a:custGeom>
              <a:rect l="l" t="t" r="r" b="b"/>
              <a:pathLst>
                <a:path w="1264920" h="565150">
                  <a:moveTo>
                    <a:pt x="0" y="0"/>
                  </a:moveTo>
                  <a:lnTo>
                    <a:pt x="1264435" y="0"/>
                  </a:lnTo>
                  <a:lnTo>
                    <a:pt x="1264435" y="564993"/>
                  </a:lnTo>
                  <a:lnTo>
                    <a:pt x="0" y="564993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3467660" y="2762187"/>
            <a:ext cx="152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719479" y="3179840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graphicFrame>
        <p:nvGraphicFramePr>
          <p:cNvPr id="19" name="object 19"/>
          <p:cNvGraphicFramePr>
            <a:graphicFrameLocks noGrp="1"/>
          </p:cNvGraphicFramePr>
          <p:nvPr/>
        </p:nvGraphicFramePr>
        <p:xfrm>
          <a:off x="6031222" y="2560320"/>
          <a:ext cx="1138555" cy="11264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64515"/>
                <a:gridCol w="564515"/>
              </a:tblGrid>
              <a:tr h="56324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56324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20" name="object 20"/>
          <p:cNvSpPr txBox="1"/>
          <p:nvPr/>
        </p:nvSpPr>
        <p:spPr>
          <a:xfrm>
            <a:off x="6226226" y="2229323"/>
            <a:ext cx="7524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98170"/>
              </a:tabLst>
            </a:pPr>
            <a:r>
              <a:rPr sz="2000" b="1" spc="-50">
                <a:latin typeface="Times New Roman"/>
                <a:cs typeface="Times New Roman"/>
              </a:rPr>
              <a:t>b</a:t>
            </a:r>
            <a:r>
              <a:rPr sz="2000" b="1">
                <a:latin typeface="Times New Roman"/>
                <a:cs typeface="Times New Roman"/>
              </a:rPr>
              <a:t>	</a:t>
            </a:r>
            <a:r>
              <a:rPr sz="2000" b="1" spc="-50"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724466" y="2677994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724466" y="3287594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350982" y="4132070"/>
            <a:ext cx="152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239982" y="4132070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18489" y="4753660"/>
            <a:ext cx="152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18489" y="5668060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327597" y="4771332"/>
            <a:ext cx="63500" cy="1409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90"/>
              </a:lnSpc>
            </a:pPr>
            <a:r>
              <a:rPr sz="1000" i="1">
                <a:latin typeface="Times New Roman"/>
                <a:cs typeface="Times New Roman"/>
              </a:rPr>
              <a:t>b</a:t>
            </a:r>
            <a:endParaRPr sz="1000">
              <a:latin typeface="Times New Roman"/>
              <a:cs typeface="Times New Roman"/>
            </a:endParaRPr>
          </a:p>
        </p:txBody>
      </p:sp>
      <p:graphicFrame>
        <p:nvGraphicFramePr>
          <p:cNvPr id="28" name="object 28"/>
          <p:cNvGraphicFramePr>
            <a:graphicFrameLocks noGrp="1"/>
          </p:cNvGraphicFramePr>
          <p:nvPr/>
        </p:nvGraphicFramePr>
        <p:xfrm>
          <a:off x="901750" y="4473331"/>
          <a:ext cx="1732914" cy="16687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9670"/>
                <a:gridCol w="553719"/>
              </a:tblGrid>
              <a:tr h="115189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51689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29" name="object 29"/>
          <p:cNvSpPr txBox="1"/>
          <p:nvPr/>
        </p:nvSpPr>
        <p:spPr>
          <a:xfrm>
            <a:off x="3655906" y="4197180"/>
            <a:ext cx="152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735406" y="4197180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076467" y="4709716"/>
            <a:ext cx="152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076467" y="5624116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3355445" y="4511991"/>
            <a:ext cx="1737995" cy="1652905"/>
            <a:chOff x="3355445" y="4511991"/>
            <a:chExt cx="1737995" cy="1652905"/>
          </a:xfrm>
        </p:grpSpPr>
        <p:sp>
          <p:nvSpPr>
            <p:cNvPr id="34" name="object 34"/>
            <p:cNvSpPr/>
            <p:nvPr/>
          </p:nvSpPr>
          <p:spPr>
            <a:xfrm>
              <a:off x="3903637" y="5032541"/>
              <a:ext cx="1083945" cy="1082040"/>
            </a:xfrm>
            <a:custGeom>
              <a:rect l="l" t="t" r="r" b="b"/>
              <a:pathLst>
                <a:path w="1083945" h="1082039">
                  <a:moveTo>
                    <a:pt x="1083758" y="1081424"/>
                  </a:moveTo>
                  <a:lnTo>
                    <a:pt x="0" y="1081424"/>
                  </a:lnTo>
                  <a:lnTo>
                    <a:pt x="0" y="0"/>
                  </a:lnTo>
                  <a:lnTo>
                    <a:pt x="1083758" y="0"/>
                  </a:lnTo>
                  <a:lnTo>
                    <a:pt x="1083758" y="108142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3903637" y="5032541"/>
              <a:ext cx="1083945" cy="1082040"/>
            </a:xfrm>
            <a:custGeom>
              <a:rect l="l" t="t" r="r" b="b"/>
              <a:pathLst>
                <a:path w="1083945" h="1082039">
                  <a:moveTo>
                    <a:pt x="0" y="0"/>
                  </a:moveTo>
                  <a:lnTo>
                    <a:pt x="1083758" y="0"/>
                  </a:lnTo>
                  <a:lnTo>
                    <a:pt x="1083758" y="1081424"/>
                  </a:lnTo>
                  <a:lnTo>
                    <a:pt x="0" y="1081424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4532816" y="4516754"/>
              <a:ext cx="556260" cy="1153795"/>
            </a:xfrm>
            <a:custGeom>
              <a:rect l="l" t="t" r="r" b="b"/>
              <a:pathLst>
                <a:path w="556260" h="1153795">
                  <a:moveTo>
                    <a:pt x="555826" y="1153655"/>
                  </a:moveTo>
                  <a:lnTo>
                    <a:pt x="0" y="1153655"/>
                  </a:lnTo>
                  <a:lnTo>
                    <a:pt x="0" y="0"/>
                  </a:lnTo>
                  <a:lnTo>
                    <a:pt x="555826" y="0"/>
                  </a:lnTo>
                  <a:lnTo>
                    <a:pt x="555826" y="11536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4532816" y="4516754"/>
              <a:ext cx="556260" cy="1153795"/>
            </a:xfrm>
            <a:custGeom>
              <a:rect l="l" t="t" r="r" b="b"/>
              <a:pathLst>
                <a:path w="556260" h="1153795">
                  <a:moveTo>
                    <a:pt x="0" y="0"/>
                  </a:moveTo>
                  <a:lnTo>
                    <a:pt x="555826" y="0"/>
                  </a:lnTo>
                  <a:lnTo>
                    <a:pt x="555826" y="1153655"/>
                  </a:lnTo>
                  <a:lnTo>
                    <a:pt x="0" y="115365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3915001" y="5637854"/>
              <a:ext cx="1171575" cy="519430"/>
            </a:xfrm>
            <a:custGeom>
              <a:rect l="l" t="t" r="r" b="b"/>
              <a:pathLst>
                <a:path w="1171575" h="519429">
                  <a:moveTo>
                    <a:pt x="1171575" y="518839"/>
                  </a:moveTo>
                  <a:lnTo>
                    <a:pt x="0" y="518839"/>
                  </a:lnTo>
                  <a:lnTo>
                    <a:pt x="0" y="0"/>
                  </a:lnTo>
                  <a:lnTo>
                    <a:pt x="1171575" y="0"/>
                  </a:lnTo>
                  <a:lnTo>
                    <a:pt x="1171575" y="5188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3915001" y="5637854"/>
              <a:ext cx="1171575" cy="519430"/>
            </a:xfrm>
            <a:custGeom>
              <a:rect l="l" t="t" r="r" b="b"/>
              <a:pathLst>
                <a:path w="1171575" h="519429">
                  <a:moveTo>
                    <a:pt x="0" y="0"/>
                  </a:moveTo>
                  <a:lnTo>
                    <a:pt x="1171575" y="0"/>
                  </a:lnTo>
                  <a:lnTo>
                    <a:pt x="1171575" y="518839"/>
                  </a:lnTo>
                  <a:lnTo>
                    <a:pt x="0" y="51883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3360208" y="5006090"/>
              <a:ext cx="556260" cy="1153795"/>
            </a:xfrm>
            <a:custGeom>
              <a:rect l="l" t="t" r="r" b="b"/>
              <a:pathLst>
                <a:path w="556260" h="1153795">
                  <a:moveTo>
                    <a:pt x="555826" y="1153655"/>
                  </a:moveTo>
                  <a:lnTo>
                    <a:pt x="0" y="1153655"/>
                  </a:lnTo>
                  <a:lnTo>
                    <a:pt x="0" y="0"/>
                  </a:lnTo>
                  <a:lnTo>
                    <a:pt x="555826" y="0"/>
                  </a:lnTo>
                  <a:lnTo>
                    <a:pt x="555826" y="11536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3360208" y="5006090"/>
              <a:ext cx="556260" cy="1153795"/>
            </a:xfrm>
            <a:custGeom>
              <a:rect l="l" t="t" r="r" b="b"/>
              <a:pathLst>
                <a:path w="556260" h="1153795">
                  <a:moveTo>
                    <a:pt x="0" y="0"/>
                  </a:moveTo>
                  <a:lnTo>
                    <a:pt x="555826" y="0"/>
                  </a:lnTo>
                  <a:lnTo>
                    <a:pt x="555826" y="1153655"/>
                  </a:lnTo>
                  <a:lnTo>
                    <a:pt x="0" y="1153655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3360208" y="4516754"/>
              <a:ext cx="1171575" cy="519430"/>
            </a:xfrm>
            <a:custGeom>
              <a:rect l="l" t="t" r="r" b="b"/>
              <a:pathLst>
                <a:path w="1171575" h="519429">
                  <a:moveTo>
                    <a:pt x="1171575" y="518839"/>
                  </a:moveTo>
                  <a:lnTo>
                    <a:pt x="0" y="518839"/>
                  </a:lnTo>
                  <a:lnTo>
                    <a:pt x="0" y="0"/>
                  </a:lnTo>
                  <a:lnTo>
                    <a:pt x="1171575" y="0"/>
                  </a:lnTo>
                  <a:lnTo>
                    <a:pt x="1171575" y="5188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3360208" y="4516754"/>
              <a:ext cx="1171575" cy="519430"/>
            </a:xfrm>
            <a:custGeom>
              <a:rect l="l" t="t" r="r" b="b"/>
              <a:pathLst>
                <a:path w="1171575" h="519429">
                  <a:moveTo>
                    <a:pt x="0" y="0"/>
                  </a:moveTo>
                  <a:lnTo>
                    <a:pt x="1171575" y="0"/>
                  </a:lnTo>
                  <a:lnTo>
                    <a:pt x="1171575" y="518839"/>
                  </a:lnTo>
                  <a:lnTo>
                    <a:pt x="0" y="51883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4" name="object 44"/>
          <p:cNvSpPr txBox="1"/>
          <p:nvPr/>
        </p:nvSpPr>
        <p:spPr>
          <a:xfrm>
            <a:off x="7089014" y="3669184"/>
            <a:ext cx="152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7914514" y="3669184"/>
            <a:ext cx="167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6259407" y="4304000"/>
            <a:ext cx="2940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latin typeface="Times New Roman"/>
                <a:cs typeface="Times New Roman"/>
              </a:rPr>
              <a:t>2b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259407" y="5218400"/>
            <a:ext cx="152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graphicFrame>
        <p:nvGraphicFramePr>
          <p:cNvPr id="48" name="object 48"/>
          <p:cNvGraphicFramePr>
            <a:graphicFrameLocks noGrp="1"/>
          </p:cNvGraphicFramePr>
          <p:nvPr/>
        </p:nvGraphicFramePr>
        <p:xfrm>
          <a:off x="6653729" y="3981960"/>
          <a:ext cx="1705610" cy="21774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70305"/>
                <a:gridCol w="525144"/>
              </a:tblGrid>
              <a:tr h="51308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51180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11525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9" name="object 49"/>
          <p:cNvSpPr txBox="1"/>
          <p:nvPr/>
        </p:nvSpPr>
        <p:spPr>
          <a:xfrm>
            <a:off x="304164" y="6370234"/>
            <a:ext cx="25412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Verdana"/>
                <a:cs typeface="Verdana"/>
              </a:rPr>
              <a:t>(a+b)</a:t>
            </a:r>
            <a:r>
              <a:rPr sz="1725" b="1" spc="-15" baseline="26570">
                <a:latin typeface="Verdana"/>
                <a:cs typeface="Verdana"/>
              </a:rPr>
              <a:t>2</a:t>
            </a:r>
            <a:r>
              <a:rPr sz="1800" b="1" spc="-10">
                <a:latin typeface="Verdana"/>
                <a:cs typeface="Verdana"/>
              </a:rPr>
              <a:t>=a</a:t>
            </a:r>
            <a:r>
              <a:rPr sz="1725" b="1" spc="-15" baseline="26570">
                <a:latin typeface="Verdana"/>
                <a:cs typeface="Verdana"/>
              </a:rPr>
              <a:t>2</a:t>
            </a:r>
            <a:r>
              <a:rPr sz="1800" b="1" spc="-10">
                <a:latin typeface="Verdana"/>
                <a:cs typeface="Verdana"/>
              </a:rPr>
              <a:t>+2ab+b</a:t>
            </a:r>
            <a:r>
              <a:rPr sz="1725" b="1" spc="-15" baseline="26570">
                <a:latin typeface="Verdana"/>
                <a:cs typeface="Verdana"/>
              </a:rPr>
              <a:t>2</a:t>
            </a:r>
            <a:endParaRPr sz="1725" baseline="26570">
              <a:latin typeface="Verdana"/>
              <a:cs typeface="Verdana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2969577" y="6340073"/>
            <a:ext cx="27425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Verdana"/>
                <a:cs typeface="Verdana"/>
              </a:rPr>
              <a:t>(a+b)</a:t>
            </a:r>
            <a:r>
              <a:rPr sz="1725" b="1" spc="-15" baseline="26570">
                <a:latin typeface="Verdana"/>
                <a:cs typeface="Verdana"/>
              </a:rPr>
              <a:t>2</a:t>
            </a:r>
            <a:r>
              <a:rPr sz="1800" b="1" spc="-10">
                <a:latin typeface="Microsoft JhengHei"/>
                <a:cs typeface="Microsoft JhengHei"/>
              </a:rPr>
              <a:t>－</a:t>
            </a:r>
            <a:r>
              <a:rPr sz="1800" b="1" spc="-10">
                <a:latin typeface="Verdana"/>
                <a:cs typeface="Verdana"/>
              </a:rPr>
              <a:t>(a</a:t>
            </a:r>
            <a:r>
              <a:rPr sz="1800" b="1" spc="-10">
                <a:latin typeface="Microsoft JhengHei"/>
                <a:cs typeface="Microsoft JhengHei"/>
              </a:rPr>
              <a:t>－</a:t>
            </a:r>
            <a:r>
              <a:rPr sz="1800" b="1" spc="-10">
                <a:latin typeface="Verdana"/>
                <a:cs typeface="Verdana"/>
              </a:rPr>
              <a:t>b)</a:t>
            </a:r>
            <a:r>
              <a:rPr sz="1725" b="1" spc="-15" baseline="26570">
                <a:latin typeface="Verdana"/>
                <a:cs typeface="Verdana"/>
              </a:rPr>
              <a:t>2</a:t>
            </a:r>
            <a:r>
              <a:rPr sz="1800" b="1" spc="-10">
                <a:latin typeface="Verdana"/>
                <a:cs typeface="Verdana"/>
              </a:rPr>
              <a:t>=4ab</a:t>
            </a:r>
            <a:endParaRPr sz="1800">
              <a:latin typeface="Verdana"/>
              <a:cs typeface="Verdana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5902880" y="6348669"/>
            <a:ext cx="313436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600" b="1" spc="-10">
                <a:latin typeface="Verdana"/>
                <a:cs typeface="Verdana"/>
              </a:rPr>
              <a:t>(a+b)(a+2b)=a</a:t>
            </a:r>
            <a:r>
              <a:rPr sz="1575" b="1" spc="-15" baseline="26455">
                <a:latin typeface="Verdana"/>
                <a:cs typeface="Verdana"/>
              </a:rPr>
              <a:t>2</a:t>
            </a:r>
            <a:r>
              <a:rPr sz="1600" b="1" spc="-10">
                <a:latin typeface="Verdana"/>
                <a:cs typeface="Verdana"/>
              </a:rPr>
              <a:t>+3ab+2b</a:t>
            </a:r>
            <a:r>
              <a:rPr sz="1575" b="1" spc="-15" baseline="26455">
                <a:latin typeface="Verdana"/>
                <a:cs typeface="Verdana"/>
              </a:rPr>
              <a:t>2</a:t>
            </a:r>
            <a:endParaRPr sz="1575" baseline="26455">
              <a:latin typeface="Verdana"/>
              <a:cs typeface="Verdan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5427" y="290398"/>
            <a:ext cx="8730615" cy="1504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 marR="1778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原题（一部分）：</a:t>
            </a:r>
            <a:r>
              <a:rPr sz="3200" b="1">
                <a:solidFill>
                  <a:srgbClr val="000000"/>
                </a:solidFill>
                <a:latin typeface="Microsoft JhengHei"/>
                <a:cs typeface="Microsoft JhengHei"/>
              </a:rPr>
              <a:t>一个正方形的边长增加</a:t>
            </a:r>
            <a:r>
              <a:rPr sz="3200" b="1" spc="-20">
                <a:solidFill>
                  <a:srgbClr val="000000"/>
                </a:solidFill>
                <a:latin typeface="Verdana"/>
                <a:cs typeface="Verdana"/>
              </a:rPr>
              <a:t>3cm</a:t>
            </a:r>
            <a:r>
              <a:rPr sz="3200" b="1" spc="-20">
                <a:solidFill>
                  <a:srgbClr val="000000"/>
                </a:solidFill>
                <a:latin typeface="Microsoft JhengHei"/>
                <a:cs typeface="Microsoft JhengHei"/>
              </a:rPr>
              <a:t>，</a:t>
            </a:r>
            <a:r>
              <a:rPr sz="3200" b="1">
                <a:solidFill>
                  <a:srgbClr val="000000"/>
                </a:solidFill>
                <a:latin typeface="Microsoft JhengHei"/>
                <a:cs typeface="Microsoft JhengHei"/>
              </a:rPr>
              <a:t>它的面积增加了</a:t>
            </a:r>
            <a:r>
              <a:rPr sz="3200" b="1" spc="-10">
                <a:solidFill>
                  <a:srgbClr val="000000"/>
                </a:solidFill>
                <a:latin typeface="Verdana"/>
                <a:cs typeface="Verdana"/>
              </a:rPr>
              <a:t>45cm</a:t>
            </a:r>
            <a:r>
              <a:rPr sz="3150" b="1" spc="-15" baseline="25132">
                <a:solidFill>
                  <a:srgbClr val="000000"/>
                </a:solidFill>
                <a:latin typeface="Verdana"/>
                <a:cs typeface="Verdana"/>
              </a:rPr>
              <a:t>2</a:t>
            </a:r>
            <a:r>
              <a:rPr sz="3200" b="1" spc="-10">
                <a:solidFill>
                  <a:srgbClr val="000000"/>
                </a:solidFill>
                <a:latin typeface="Microsoft JhengHei"/>
                <a:cs typeface="Microsoft JhengHei"/>
              </a:rPr>
              <a:t>，求这个正方形原来</a:t>
            </a:r>
            <a:endParaRPr sz="3200">
              <a:latin typeface="Microsoft JhengHei"/>
              <a:cs typeface="Microsoft JhengHei"/>
            </a:endParaRPr>
          </a:p>
          <a:p>
            <a:pPr marL="25400">
              <a:lnSpc>
                <a:spcPct val="100000"/>
              </a:lnSpc>
              <a:spcBef>
                <a:spcPts val="120"/>
              </a:spcBef>
            </a:pPr>
            <a:r>
              <a:rPr sz="3200" b="1" spc="-15">
                <a:solidFill>
                  <a:srgbClr val="000000"/>
                </a:solidFill>
                <a:latin typeface="Microsoft JhengHei"/>
                <a:cs typeface="Microsoft JhengHei"/>
              </a:rPr>
              <a:t>的边长。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5427" y="1753438"/>
            <a:ext cx="8199755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 marR="17780" indent="833119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latin typeface="Microsoft JhengHei"/>
                <a:cs typeface="Microsoft JhengHei"/>
              </a:rPr>
              <a:t>此题以前做过，当时的解法是：设原边长</a:t>
            </a:r>
            <a:r>
              <a:rPr sz="3200" b="1">
                <a:latin typeface="Microsoft JhengHei"/>
                <a:cs typeface="Microsoft JhengHei"/>
              </a:rPr>
              <a:t>为</a:t>
            </a:r>
            <a:r>
              <a:rPr sz="3200" b="1" spc="-10">
                <a:latin typeface="Verdana"/>
                <a:cs typeface="Verdana"/>
              </a:rPr>
              <a:t>xcm</a:t>
            </a:r>
            <a:r>
              <a:rPr sz="3200" b="1" spc="-5">
                <a:latin typeface="Microsoft JhengHei"/>
                <a:cs typeface="Microsoft JhengHei"/>
              </a:rPr>
              <a:t>，则</a:t>
            </a:r>
            <a:r>
              <a:rPr sz="3200" b="1" spc="-10">
                <a:latin typeface="Verdana"/>
                <a:cs typeface="Verdana"/>
              </a:rPr>
              <a:t>(x+3)</a:t>
            </a:r>
            <a:r>
              <a:rPr sz="3150" b="1" spc="-15" baseline="25132">
                <a:latin typeface="Verdana"/>
                <a:cs typeface="Verdana"/>
              </a:rPr>
              <a:t>2</a:t>
            </a:r>
            <a:r>
              <a:rPr sz="3200" b="1" spc="-10">
                <a:latin typeface="Verdana"/>
                <a:cs typeface="Verdana"/>
              </a:rPr>
              <a:t>=x</a:t>
            </a:r>
            <a:r>
              <a:rPr sz="3150" b="1" spc="-15" baseline="25132">
                <a:latin typeface="Verdana"/>
                <a:cs typeface="Verdana"/>
              </a:rPr>
              <a:t>2</a:t>
            </a:r>
            <a:r>
              <a:rPr sz="3200" b="1" spc="-10">
                <a:latin typeface="Verdana"/>
                <a:cs typeface="Verdana"/>
              </a:rPr>
              <a:t>+45</a:t>
            </a:r>
            <a:endParaRPr sz="3200">
              <a:latin typeface="Verdana"/>
              <a:cs typeface="Verdana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FF0000"/>
                </a:solidFill>
              </a:rPr>
              <a:t>生</a:t>
            </a:r>
            <a:r>
              <a:rPr>
                <a:solidFill>
                  <a:srgbClr val="FF0000"/>
                </a:solidFill>
                <a:latin typeface="Verdana"/>
                <a:cs typeface="Verdana"/>
              </a:rPr>
              <a:t>1</a:t>
            </a:r>
            <a:r>
              <a:rPr>
                <a:solidFill>
                  <a:srgbClr val="FF0000"/>
                </a:solidFill>
              </a:rPr>
              <a:t>：</a:t>
            </a:r>
            <a:r>
              <a:rPr spc="-10"/>
              <a:t>题意可理解为边长</a:t>
            </a:r>
            <a:r>
              <a:rPr/>
              <a:t>为</a:t>
            </a:r>
            <a:r>
              <a:rPr>
                <a:latin typeface="Verdana"/>
                <a:cs typeface="Verdana"/>
              </a:rPr>
              <a:t>x</a:t>
            </a:r>
            <a:r>
              <a:rPr/>
              <a:t>的小正方形外面拼上</a:t>
            </a:r>
            <a:r>
              <a:rPr spc="-50">
                <a:latin typeface="Verdana"/>
                <a:cs typeface="Verdana"/>
              </a:rPr>
              <a:t>4</a:t>
            </a:r>
            <a:r>
              <a:rPr/>
              <a:t>个长为</a:t>
            </a:r>
            <a:r>
              <a:rPr spc="-10"/>
              <a:t>（</a:t>
            </a:r>
            <a:r>
              <a:rPr spc="-10">
                <a:latin typeface="Verdana"/>
                <a:cs typeface="Verdana"/>
              </a:rPr>
              <a:t>x+1.5</a:t>
            </a:r>
            <a:r>
              <a:rPr spc="-10"/>
              <a:t>），</a:t>
            </a:r>
            <a:r>
              <a:rPr spc="-25"/>
              <a:t>宽为</a:t>
            </a:r>
            <a:r>
              <a:rPr spc="-50"/>
              <a:t> </a:t>
            </a:r>
            <a:r>
              <a:rPr spc="-10">
                <a:latin typeface="Verdana"/>
                <a:cs typeface="Verdana"/>
              </a:rPr>
              <a:t>1.5</a:t>
            </a:r>
            <a:r>
              <a:rPr spc="-10"/>
              <a:t>的长方形，所以我列</a:t>
            </a:r>
            <a:r>
              <a:rPr spc="-15"/>
              <a:t>出等式：</a:t>
            </a:r>
            <a:r>
              <a:rPr spc="-50"/>
              <a:t> </a:t>
            </a:r>
            <a:r>
              <a:rPr spc="-10">
                <a:latin typeface="Verdana"/>
                <a:cs typeface="Verdana"/>
              </a:rPr>
              <a:t>4×1.5×(x+1.5)=45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77232" y="3091174"/>
            <a:ext cx="1799589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05255"/>
              </a:tabLst>
            </a:pPr>
            <a:r>
              <a:rPr sz="2400" b="1" spc="-10">
                <a:latin typeface="Times New Roman"/>
                <a:cs typeface="Times New Roman"/>
              </a:rPr>
              <a:t>x+1.5</a:t>
            </a:r>
            <a:r>
              <a:rPr sz="2400" b="1">
                <a:latin typeface="Times New Roman"/>
                <a:cs typeface="Times New Roman"/>
              </a:rPr>
              <a:t>	</a:t>
            </a:r>
            <a:r>
              <a:rPr sz="2400" b="1" spc="-25">
                <a:latin typeface="Times New Roman"/>
                <a:cs typeface="Times New Roman"/>
              </a:rPr>
              <a:t>1.5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127167" y="4332475"/>
            <a:ext cx="7327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Times New Roman"/>
                <a:cs typeface="Times New Roman"/>
              </a:rPr>
              <a:t>x+1.5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27167" y="5429755"/>
            <a:ext cx="406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Times New Roman"/>
                <a:cs typeface="Times New Roman"/>
              </a:rPr>
              <a:t>1.5</a:t>
            </a:r>
            <a:endParaRPr sz="2400">
              <a:latin typeface="Times New Roman"/>
              <a:cs typeface="Times New Roman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5211762" y="3482276"/>
          <a:ext cx="2766695" cy="268795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77545"/>
                <a:gridCol w="1391920"/>
                <a:gridCol w="677544"/>
              </a:tblGrid>
              <a:tr h="634365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1419225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6360" algn="ctr">
                        <a:lnSpc>
                          <a:spcPts val="1885"/>
                        </a:lnSpc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x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938530" algn="ctr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x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63436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9565" y="505926"/>
            <a:ext cx="7842250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案例</a:t>
            </a:r>
            <a:r>
              <a:rPr sz="3600" b="1" spc="-365">
                <a:solidFill>
                  <a:srgbClr val="FF0000"/>
                </a:solidFill>
                <a:latin typeface="Microsoft JhengHei"/>
                <a:cs typeface="Microsoft JhengHei"/>
              </a:rPr>
              <a:t>3</a:t>
            </a:r>
            <a:r>
              <a:rPr sz="3600" b="1" spc="345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（</a:t>
            </a:r>
            <a:r>
              <a:rPr sz="3600" b="1" spc="345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3600" b="1" spc="-10">
                <a:solidFill>
                  <a:srgbClr val="FF0000"/>
                </a:solidFill>
                <a:latin typeface="Verdana"/>
                <a:cs typeface="Verdana"/>
              </a:rPr>
              <a:t>2019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年嵊州市学区片公开课</a:t>
            </a:r>
            <a:endParaRPr sz="3600">
              <a:latin typeface="Microsoft JhengHei"/>
              <a:cs typeface="Microsoft JhengHei"/>
            </a:endParaRPr>
          </a:p>
          <a:p>
            <a:pPr marL="12700" marR="48895">
              <a:lnSpc>
                <a:spcPts val="4460"/>
              </a:lnSpc>
              <a:spcBef>
                <a:spcPts val="30"/>
              </a:spcBef>
            </a:pPr>
            <a:r>
              <a:rPr sz="3600" b="1">
                <a:solidFill>
                  <a:srgbClr val="FF0000"/>
                </a:solidFill>
                <a:latin typeface="Verdana"/>
                <a:cs typeface="Verdana"/>
              </a:rPr>
              <a:t>——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浙教版八年级上册《探索确定位置</a:t>
            </a: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的方法》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）</a:t>
            </a:r>
            <a:endParaRPr sz="3600">
              <a:latin typeface="Microsoft JhengHei"/>
              <a:cs typeface="Microsoft JhengHei"/>
            </a:endParaRPr>
          </a:p>
          <a:p>
            <a:pPr marL="927100">
              <a:lnSpc>
                <a:spcPts val="4145"/>
              </a:lnSpc>
            </a:pPr>
            <a:r>
              <a:rPr sz="3600" b="1" spc="-5">
                <a:latin typeface="Microsoft JhengHei"/>
                <a:cs typeface="Microsoft JhengHei"/>
              </a:rPr>
              <a:t>播映每个初中生都熟悉的黑猫警长</a:t>
            </a:r>
            <a:endParaRPr sz="360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98400"/>
              </a:lnSpc>
              <a:spcBef>
                <a:spcPts val="70"/>
              </a:spcBef>
            </a:pPr>
            <a:r>
              <a:rPr sz="3600" b="1" spc="-5">
                <a:latin typeface="Microsoft JhengHei"/>
                <a:cs typeface="Microsoft JhengHei"/>
              </a:rPr>
              <a:t>的故事：白鸽在侦察怪影巢穴时不幸被击伤，黑猫警长迅速发出带有具体方位</a:t>
            </a:r>
            <a:r>
              <a:rPr sz="3600" b="1">
                <a:latin typeface="Microsoft JhengHei"/>
                <a:cs typeface="Microsoft JhengHei"/>
              </a:rPr>
              <a:t>的命令，与怪影展开了激烈的战斗</a:t>
            </a:r>
            <a:r>
              <a:rPr sz="3600" b="1" spc="-25">
                <a:latin typeface="Verdana"/>
                <a:cs typeface="Verdana"/>
              </a:rPr>
              <a:t>……</a:t>
            </a:r>
            <a:endParaRPr sz="3600">
              <a:latin typeface="Verdana"/>
              <a:cs typeface="Verdan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https://d.book118.com/836004104220010032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宋体</vt:lpstr>
      <vt:lpstr>Microsoft JhengHei</vt:lpstr>
      <vt:lpstr>黑体</vt:lpstr>
      <vt:lpstr>Verdana</vt:lpstr>
      <vt:lpstr>Times New Roman</vt:lpstr>
      <vt:lpstr>Office Theme</vt:lpstr>
      <vt:lpstr>情境创设的可行
性思考</vt:lpstr>
      <vt:lpstr>PowerPoint Presentation</vt:lpstr>
      <vt:lpstr>一、对数学情境的认识</vt:lpstr>
      <vt:lpstr>PowerPoint Presentation</vt:lpstr>
      <vt:lpstr>与学生的生活环境、知识背景密切相关，并且是学生感兴趣的，有利于学生发现数学知识和通过自主探究的活动来学习数学的“数学情境”。</vt:lpstr>
      <vt:lpstr>案例1（2019年嵊州市公开课——浙教版八年级上册
《认识函数》）</vt:lpstr>
      <vt:lpstr>案例2 （2019年校本培训—— 华师大版八年级上《代数恒等式》）
给你足够多的纸片，形状如图所示（教师先示范解释(2b)2=4b2），问：你还可以用图形面积来解释</vt:lpstr>
      <vt:lpstr>原题（一部分）：一个正方形的边长增加3cm，它的面积增加了45cm2，求这个正方形原来
的边长。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2024-09-01T04:03:40.442</cp:lastPrinted>
  <dcterms:created xsi:type="dcterms:W3CDTF">2024-08-31T20:03:40Z</dcterms:created>
  <dcterms:modified xsi:type="dcterms:W3CDTF">2024-08-31T20:03:41Z</dcterms:modified>
</cp:coreProperties>
</file>