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3407B69-B4AF-4331-8FD2-2C46C7E96C3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4" name="PlaceHolder 1"/>
          <p:cNvSpPr>
            <a:spLocks noGrp="1"/>
          </p:cNvSpPr>
          <p:nvPr>
            <p:ph type="sldImg"/>
          </p:nvPr>
        </p:nvSpPr>
        <p:spPr>
          <a:xfrm>
            <a:off x="685800" y="1143000"/>
            <a:ext cx="5486040" cy="3085920"/>
          </a:xfrm>
          <a:prstGeom prst="rect">
            <a:avLst/>
          </a:prstGeom>
          <a:ln w="0">
            <a:noFill/>
          </a:ln>
        </p:spPr>
      </p:sp>
      <p:sp>
        <p:nvSpPr>
          <p:cNvPr id="32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 name="PlaceHolder 1"/>
          <p:cNvSpPr>
            <a:spLocks noGrp="1"/>
          </p:cNvSpPr>
          <p:nvPr>
            <p:ph type="sldImg"/>
          </p:nvPr>
        </p:nvSpPr>
        <p:spPr>
          <a:xfrm>
            <a:off x="685800" y="1143000"/>
            <a:ext cx="5486040" cy="3085920"/>
          </a:xfrm>
          <a:prstGeom prst="rect">
            <a:avLst/>
          </a:prstGeom>
          <a:ln w="0">
            <a:noFill/>
          </a:ln>
        </p:spPr>
      </p:sp>
      <p:sp>
        <p:nvSpPr>
          <p:cNvPr id="32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1585FC-04A4-4713-823C-643CC0E076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F6A972-E288-40C8-9A72-1BE6690DDB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05EC89-298C-4C33-AB6E-8C98209940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86544E-31CA-4927-AEDE-B41F87820A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D12157-9F2D-4EFE-9E6F-F09D5B2457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718FD0-D833-44D8-A0AE-5C4DD38190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60E487-4D59-4946-A087-E54DC92593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A4EB36-89D3-492F-BF24-45BE52E4DA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1E90FA-FAE7-4FEF-9DB7-58D61B953E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CB48C6-3BDB-449A-9191-BB4E24E225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79C2AE-B889-446F-B1C0-66B4AC3020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84E89B32-6F71-49C8-AA7A-5D7AF1083D6F}"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1A1C0E2-D69F-4752-9422-404C24200DAE}"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6005205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焊接实践技术实验指导班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焊接工艺概述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焊接设备介绍</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焊接工艺参数控制</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焊接缺陷及预防</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焊接实践技术</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焊接技术展望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焊接工艺概述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焊接工艺的定义</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焊接是一种通过加热或压力使两个或多个工件连接在一起的加工方法，是金属加工领域中常用的一种连接工艺。</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焊接的分类</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利用热源使工件局部熔化并连接</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热力焊接</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利用压力将工件连接在一起</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压力焊接</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在低温下进行的焊接过程</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冷焊接</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焊接的应用领域</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汽车制造</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船舶制造</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建筑结构</a:t>
            </a:r>
            <a:endParaRPr lang="en-US" sz="3000" b="0" strike="noStrike" spc="-1">
              <a:solidFill>
                <a:srgbClr val="000000"/>
              </a:solidFill>
              <a:latin typeface="Arial"/>
            </a:endParaRPr>
          </a:p>
        </p:txBody>
      </p:sp>
      <p:sp>
        <p:nvSpPr>
          <p:cNvPr id="10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焊接的发展趋势</a:t>
            </a:r>
            <a:endParaRPr lang="en-US" sz="3600" b="0" strike="noStrike" spc="-1">
              <a:solidFill>
                <a:schemeClr val="dk1"/>
              </a:solidFill>
              <a:latin typeface="Arial"/>
            </a:endParaRPr>
          </a:p>
        </p:txBody>
      </p:sp>
      <p:sp>
        <p:nvSpPr>
          <p:cNvPr id="10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应用数字技术进行焊接控制和监测</a:t>
            </a:r>
            <a:endParaRPr lang="en-US" sz="1500" b="0" strike="noStrike" spc="-1">
              <a:solidFill>
                <a:srgbClr val="000000"/>
              </a:solidFill>
              <a:latin typeface="Arial"/>
            </a:endParaRPr>
          </a:p>
        </p:txBody>
      </p:sp>
      <p:sp>
        <p:nvSpPr>
          <p:cNvPr id="10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数字化焊接技术</a:t>
            </a:r>
            <a:endParaRPr lang="en-US" sz="2200" b="0" strike="noStrike" spc="-1">
              <a:solidFill>
                <a:srgbClr val="000000"/>
              </a:solidFill>
              <a:latin typeface="Arial"/>
            </a:endParaRPr>
          </a:p>
        </p:txBody>
      </p:sp>
      <p:sp>
        <p:nvSpPr>
          <p:cNvPr id="10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利用激光进行高精度焊接</a:t>
            </a:r>
            <a:endParaRPr lang="en-US" sz="1500" b="0" strike="noStrike" spc="-1">
              <a:solidFill>
                <a:srgbClr val="000000"/>
              </a:solidFill>
              <a:latin typeface="Arial"/>
            </a:endParaRPr>
          </a:p>
        </p:txBody>
      </p:sp>
      <p:sp>
        <p:nvSpPr>
          <p:cNvPr id="10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激光焊接技术</a:t>
            </a:r>
            <a:endParaRPr lang="en-US" sz="2200" b="0" strike="noStrike" spc="-1">
              <a:solidFill>
                <a:srgbClr val="000000"/>
              </a:solidFill>
              <a:latin typeface="Arial"/>
            </a:endParaRPr>
          </a:p>
        </p:txBody>
      </p:sp>
      <p:sp>
        <p:nvSpPr>
          <p:cNvPr id="10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自动化焊接生产线的发展</a:t>
            </a:r>
            <a:endParaRPr lang="en-US" sz="1500" b="0" strike="noStrike" spc="-1">
              <a:solidFill>
                <a:srgbClr val="000000"/>
              </a:solidFill>
              <a:latin typeface="Arial"/>
            </a:endParaRPr>
          </a:p>
        </p:txBody>
      </p:sp>
      <p:sp>
        <p:nvSpPr>
          <p:cNvPr id="10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机器人焊接技术</a:t>
            </a:r>
            <a:endParaRPr lang="en-US" sz="2200" b="0" strike="noStrike" spc="-1">
              <a:solidFill>
                <a:srgbClr val="000000"/>
              </a:solidFill>
              <a:latin typeface="Arial"/>
            </a:endParaRPr>
          </a:p>
        </p:txBody>
      </p:sp>
      <p:sp>
        <p:nvSpPr>
          <p:cNvPr id="11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开发环保友好的焊接材料</a:t>
            </a:r>
            <a:endParaRPr lang="en-US" sz="1500" b="0" strike="noStrike" spc="-1">
              <a:solidFill>
                <a:srgbClr val="000000"/>
              </a:solidFill>
              <a:latin typeface="Arial"/>
            </a:endParaRPr>
          </a:p>
        </p:txBody>
      </p:sp>
      <p:sp>
        <p:nvSpPr>
          <p:cNvPr id="11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焊接材料的绿色环保</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未来焊接技术的发展</a:t>
            </a:r>
            <a:endParaRPr lang="en-US" sz="3600" b="0" strike="noStrike" spc="-1">
              <a:solidFill>
                <a:schemeClr val="dk1"/>
              </a:solidFill>
              <a:latin typeface="Arial"/>
            </a:endParaRPr>
          </a:p>
        </p:txBody>
      </p:sp>
      <p:sp>
        <p:nvSpPr>
          <p:cNvPr id="11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随着科技的不断进步，焊接技术也在不断创新发展。未来焊接领域将更加注重数字化、智能化和绿色环保，提高焊接质量和效率，满足不断变化的市场需求。</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焊接设备介绍</a:t>
            </a:r>
            <a:endParaRPr lang="en-US" sz="3600" b="0" strike="noStrike" spc="-1">
              <a:solidFill>
                <a:schemeClr val="dk1"/>
              </a:solidFill>
              <a:latin typeface="Arial"/>
            </a:endParaRPr>
          </a:p>
        </p:txBody>
      </p:sp>
      <p:sp>
        <p:nvSpPr>
          <p:cNvPr id="1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电弧焊设备</a:t>
            </a:r>
            <a:endParaRPr lang="en-US" sz="3500" b="0" strike="noStrike" spc="-1">
              <a:solidFill>
                <a:srgbClr val="000000"/>
              </a:solidFill>
              <a:latin typeface="Arial"/>
            </a:endParaRPr>
          </a:p>
        </p:txBody>
      </p:sp>
      <p:sp>
        <p:nvSpPr>
          <p:cNvPr id="11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电弧焊设备包括焊接机、电源设备和辅助设备。焊接机用于产生电弧，电源设备提供电流，辅助设备如焊接钳、焊接丝等用于辅助焊接过程。这些设备是进行电弧焊接必不可少的工具。</a:t>
            </a:r>
            <a:endParaRPr lang="en-US" sz="2500" b="0" strike="noStrike" spc="-1">
              <a:solidFill>
                <a:srgbClr val="000000"/>
              </a:solidFill>
              <a:latin typeface="Arial"/>
            </a:endParaRPr>
          </a:p>
        </p:txBody>
      </p:sp>
      <p:sp>
        <p:nvSpPr>
          <p:cNvPr id="1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气体保护焊设备</a:t>
            </a:r>
            <a:endParaRPr lang="en-US" sz="3600" b="0" strike="noStrike" spc="-1">
              <a:solidFill>
                <a:schemeClr val="dk1"/>
              </a:solidFill>
              <a:latin typeface="Arial"/>
            </a:endParaRPr>
          </a:p>
        </p:txBody>
      </p:sp>
      <p:sp>
        <p:nvSpPr>
          <p:cNvPr id="12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用于提供保护气体和焊接电源</a:t>
            </a:r>
            <a:endParaRPr lang="en-US" sz="1500" b="0" strike="noStrike" spc="-1">
              <a:solidFill>
                <a:srgbClr val="000000"/>
              </a:solidFill>
              <a:latin typeface="Arial"/>
            </a:endParaRPr>
          </a:p>
        </p:txBody>
      </p:sp>
      <p:sp>
        <p:nvSpPr>
          <p:cNvPr id="12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气体保护焊机</a:t>
            </a:r>
            <a:endParaRPr lang="en-US" sz="2200" b="0" strike="noStrike" spc="-1">
              <a:solidFill>
                <a:srgbClr val="000000"/>
              </a:solidFill>
              <a:latin typeface="Arial"/>
            </a:endParaRPr>
          </a:p>
        </p:txBody>
      </p:sp>
      <p:sp>
        <p:nvSpPr>
          <p:cNvPr id="12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装载保护气体，保障焊接质量</a:t>
            </a:r>
            <a:endParaRPr lang="en-US" sz="1500" b="0" strike="noStrike" spc="-1">
              <a:solidFill>
                <a:srgbClr val="000000"/>
              </a:solidFill>
              <a:latin typeface="Arial"/>
            </a:endParaRPr>
          </a:p>
        </p:txBody>
      </p:sp>
      <p:sp>
        <p:nvSpPr>
          <p:cNvPr id="12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气体瓶</a:t>
            </a:r>
            <a:endParaRPr lang="en-US" sz="2200" b="0" strike="noStrike" spc="-1">
              <a:solidFill>
                <a:srgbClr val="000000"/>
              </a:solidFill>
              <a:latin typeface="Arial"/>
            </a:endParaRPr>
          </a:p>
        </p:txBody>
      </p:sp>
      <p:sp>
        <p:nvSpPr>
          <p:cNvPr id="12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控制保护气体流量</a:t>
            </a:r>
            <a:endParaRPr lang="en-US" sz="1500" b="0" strike="noStrike" spc="-1">
              <a:solidFill>
                <a:srgbClr val="000000"/>
              </a:solidFill>
              <a:latin typeface="Arial"/>
            </a:endParaRPr>
          </a:p>
        </p:txBody>
      </p:sp>
      <p:sp>
        <p:nvSpPr>
          <p:cNvPr id="12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流量计</a:t>
            </a:r>
            <a:endParaRPr lang="en-US" sz="2200" b="0" strike="noStrike" spc="-1">
              <a:solidFill>
                <a:srgbClr val="000000"/>
              </a:solidFill>
              <a:latin typeface="Arial"/>
            </a:endParaRPr>
          </a:p>
        </p:txBody>
      </p:sp>
      <p:sp>
        <p:nvSpPr>
          <p:cNvPr id="12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激光焊设备</a:t>
            </a:r>
            <a:endParaRPr lang="en-US" sz="3600" b="0" strike="noStrike" spc="-1">
              <a:solidFill>
                <a:schemeClr val="dk1"/>
              </a:solidFill>
              <a:latin typeface="Arial"/>
            </a:endParaRPr>
          </a:p>
        </p:txBody>
      </p:sp>
      <p:sp>
        <p:nvSpPr>
          <p:cNvPr id="13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产生激光束</a:t>
            </a:r>
            <a:endParaRPr lang="en-US" sz="2000" b="0" strike="noStrike" spc="-1">
              <a:solidFill>
                <a:srgbClr val="000000"/>
              </a:solidFill>
              <a:latin typeface="Arial"/>
            </a:endParaRPr>
          </a:p>
        </p:txBody>
      </p:sp>
      <p:sp>
        <p:nvSpPr>
          <p:cNvPr id="13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激光源</a:t>
            </a:r>
            <a:endParaRPr lang="en-US" sz="3000" b="0" strike="noStrike" spc="-1">
              <a:solidFill>
                <a:srgbClr val="000000"/>
              </a:solidFill>
              <a:latin typeface="Arial"/>
            </a:endParaRPr>
          </a:p>
        </p:txBody>
      </p:sp>
      <p:sp>
        <p:nvSpPr>
          <p:cNvPr id="13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控制焊接过程</a:t>
            </a:r>
            <a:endParaRPr lang="en-US" sz="2000" b="0" strike="noStrike" spc="-1">
              <a:solidFill>
                <a:srgbClr val="000000"/>
              </a:solidFill>
              <a:latin typeface="Arial"/>
            </a:endParaRPr>
          </a:p>
        </p:txBody>
      </p:sp>
      <p:sp>
        <p:nvSpPr>
          <p:cNvPr id="13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控制系统</a:t>
            </a:r>
            <a:endParaRPr lang="en-US" sz="3000" b="0" strike="noStrike" spc="-1">
              <a:solidFill>
                <a:srgbClr val="000000"/>
              </a:solidFill>
              <a:latin typeface="Arial"/>
            </a:endParaRPr>
          </a:p>
        </p:txBody>
      </p:sp>
      <p:sp>
        <p:nvSpPr>
          <p:cNvPr id="13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将激光束传输到工件焊接处</a:t>
            </a:r>
            <a:endParaRPr lang="en-US" sz="2000" b="0" strike="noStrike" spc="-1">
              <a:solidFill>
                <a:srgbClr val="000000"/>
              </a:solidFill>
              <a:latin typeface="Arial"/>
            </a:endParaRPr>
          </a:p>
        </p:txBody>
      </p:sp>
      <p:sp>
        <p:nvSpPr>
          <p:cNvPr id="13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光束传输系统</a:t>
            </a:r>
            <a:endParaRPr lang="en-US" sz="3000" b="0" strike="noStrike" spc="-1">
              <a:solidFill>
                <a:srgbClr val="000000"/>
              </a:solidFill>
              <a:latin typeface="Arial"/>
            </a:endParaRPr>
          </a:p>
        </p:txBody>
      </p:sp>
      <p:sp>
        <p:nvSpPr>
          <p:cNvPr id="139"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电极</a:t>
            </a:r>
            <a:endParaRPr lang="en-US" sz="2200" b="0" strike="noStrike" spc="-1">
              <a:solidFill>
                <a:srgbClr val="000000"/>
              </a:solidFill>
              <a:latin typeface="Arial"/>
            </a:endParaRPr>
          </a:p>
        </p:txBody>
      </p:sp>
      <p:sp>
        <p:nvSpPr>
          <p:cNvPr id="14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传递焊接电流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有不同形状和材质的电极可选</a:t>
            </a:r>
            <a:endParaRPr lang="en-US" sz="1500" b="0" strike="noStrike" spc="-1">
              <a:solidFill>
                <a:srgbClr val="000000"/>
              </a:solidFill>
              <a:latin typeface="Arial"/>
            </a:endParaRPr>
          </a:p>
        </p:txBody>
      </p:sp>
      <p:sp>
        <p:nvSpPr>
          <p:cNvPr id="14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控制系统</a:t>
            </a:r>
            <a:endParaRPr lang="en-US" sz="2200" b="0" strike="noStrike" spc="-1">
              <a:solidFill>
                <a:srgbClr val="000000"/>
              </a:solidFill>
              <a:latin typeface="Arial"/>
            </a:endParaRPr>
          </a:p>
        </p:txBody>
      </p:sp>
      <p:sp>
        <p:nvSpPr>
          <p:cNvPr id="14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监控焊接过程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调节焊接参数</a:t>
            </a:r>
            <a:endParaRPr lang="en-US" sz="1500" b="0" strike="noStrike" spc="-1">
              <a:solidFill>
                <a:srgbClr val="000000"/>
              </a:solidFill>
              <a:latin typeface="Arial"/>
            </a:endParaRPr>
          </a:p>
        </p:txBody>
      </p:sp>
      <p:sp>
        <p:nvSpPr>
          <p:cNvPr id="14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电阻焊设备</a:t>
            </a:r>
            <a:endParaRPr lang="en-US" sz="3600" b="0" strike="noStrike" spc="-1">
              <a:solidFill>
                <a:schemeClr val="dk1"/>
              </a:solidFill>
              <a:latin typeface="Arial"/>
            </a:endParaRPr>
          </a:p>
        </p:txBody>
      </p:sp>
      <p:sp>
        <p:nvSpPr>
          <p:cNvPr id="15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电阻焊机</a:t>
            </a:r>
            <a:endParaRPr lang="en-US" sz="2200" b="0" strike="noStrike" spc="-1">
              <a:solidFill>
                <a:srgbClr val="000000"/>
              </a:solidFill>
              <a:latin typeface="Arial"/>
            </a:endParaRPr>
          </a:p>
        </p:txBody>
      </p:sp>
      <p:sp>
        <p:nvSpPr>
          <p:cNvPr id="15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用于通过电阻加热工件实现焊接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常用于金属零件的连接</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焊接设备是进行焊接工作的基础，不同类型的焊接设备在焊接过程中发挥着不同的作用。熟悉和掌握各种焊接设备的特点和使用方法对提高焊接质量至关重要。</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焊接工艺参数控制</a:t>
            </a:r>
            <a:endParaRPr lang="en-US" sz="3600" b="0" strike="noStrike" spc="-1">
              <a:solidFill>
                <a:schemeClr val="dk1"/>
              </a:solidFill>
              <a:latin typeface="Arial"/>
            </a:endParaRPr>
          </a:p>
        </p:txBody>
      </p:sp>
      <p:sp>
        <p:nvSpPr>
          <p:cNvPr id="15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电弧焊的电流控制</a:t>
            </a:r>
            <a:endParaRPr lang="en-US" sz="3600" b="0" strike="noStrike" spc="-1">
              <a:solidFill>
                <a:schemeClr val="dk1"/>
              </a:solidFill>
              <a:latin typeface="Arial"/>
            </a:endParaRPr>
          </a:p>
        </p:txBody>
      </p:sp>
      <p:sp>
        <p:nvSpPr>
          <p:cNvPr id="15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电弧焊中，电流大小的选择是至关重要的，它直接影响着焊接质量和效果。另外，电流波形的控制也是焊接过程中需要重点关注的因素之一。此外，还要注意电弧长度的控制，保持合适的电弧长度有助于焊接稳定、均匀。</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气体流量选择</a:t>
            </a:r>
            <a:endParaRPr lang="en-US" sz="2200" b="0" strike="noStrike" spc="-1">
              <a:solidFill>
                <a:srgbClr val="000000"/>
              </a:solidFill>
              <a:latin typeface="Arial"/>
            </a:endParaRPr>
          </a:p>
        </p:txBody>
      </p:sp>
      <p:sp>
        <p:nvSpPr>
          <p:cNvPr id="16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气体流向控制</a:t>
            </a:r>
            <a:endParaRPr lang="en-US" sz="2200" b="0" strike="noStrike" spc="-1">
              <a:solidFill>
                <a:srgbClr val="000000"/>
              </a:solidFill>
              <a:latin typeface="Arial"/>
            </a:endParaRPr>
          </a:p>
        </p:txBody>
      </p:sp>
      <p:sp>
        <p:nvSpPr>
          <p:cNvPr id="16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6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气体保护焊的气体流量控制</a:t>
            </a:r>
            <a:endParaRPr lang="en-US" sz="3600" b="0" strike="noStrike" spc="-1">
              <a:solidFill>
                <a:schemeClr val="dk1"/>
              </a:solidFill>
              <a:latin typeface="Arial"/>
            </a:endParaRPr>
          </a:p>
        </p:txBody>
      </p:sp>
      <p:sp>
        <p:nvSpPr>
          <p:cNvPr id="17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气体纯度要求</a:t>
            </a:r>
            <a:endParaRPr lang="en-US" sz="2200" b="0" strike="noStrike" spc="-1">
              <a:solidFill>
                <a:srgbClr val="000000"/>
              </a:solidFill>
              <a:latin typeface="Arial"/>
            </a:endParaRPr>
          </a:p>
        </p:txBody>
      </p:sp>
      <p:sp>
        <p:nvSpPr>
          <p:cNvPr id="17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激光焊的功率控制</a:t>
            </a:r>
            <a:endParaRPr lang="en-US" sz="3500" b="0" strike="noStrike" spc="-1">
              <a:solidFill>
                <a:srgbClr val="000000"/>
              </a:solidFill>
              <a:latin typeface="Arial"/>
            </a:endParaRPr>
          </a:p>
        </p:txBody>
      </p:sp>
      <p:sp>
        <p:nvSpPr>
          <p:cNvPr id="17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激光焊中，选择合适的激光功率大小至关重要，过高或过低的功率都会影响焊接效果。此外，需要注意激光焦距的控制，保持合适的焦距有助于焊接质量的提升。同时，要控制激光的聚焦，确保焊接点的精准度和稳定性。</a:t>
            </a:r>
            <a:endParaRPr lang="en-US" sz="2500" b="0" strike="noStrike" spc="-1">
              <a:solidFill>
                <a:srgbClr val="000000"/>
              </a:solidFill>
              <a:latin typeface="Arial"/>
            </a:endParaRPr>
          </a:p>
        </p:txBody>
      </p:sp>
      <p:sp>
        <p:nvSpPr>
          <p:cNvPr id="17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电阻焊的压力控制</a:t>
            </a:r>
            <a:endParaRPr lang="en-US" sz="3600" b="0" strike="noStrike" spc="-1">
              <a:solidFill>
                <a:schemeClr val="dk1"/>
              </a:solidFill>
              <a:latin typeface="Arial"/>
            </a:endParaRPr>
          </a:p>
        </p:txBody>
      </p:sp>
      <p:sp>
        <p:nvSpPr>
          <p:cNvPr id="17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根据焊接材料和要求</a:t>
            </a:r>
            <a:endParaRPr lang="en-US" sz="1500" b="0" strike="noStrike" spc="-1">
              <a:solidFill>
                <a:srgbClr val="000000"/>
              </a:solidFill>
              <a:latin typeface="Arial"/>
            </a:endParaRPr>
          </a:p>
        </p:txBody>
      </p:sp>
      <p:sp>
        <p:nvSpPr>
          <p:cNvPr id="17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压力大小选择</a:t>
            </a:r>
            <a:endParaRPr lang="en-US" sz="2200" b="0" strike="noStrike" spc="-1">
              <a:solidFill>
                <a:srgbClr val="000000"/>
              </a:solidFill>
              <a:latin typeface="Arial"/>
            </a:endParaRPr>
          </a:p>
        </p:txBody>
      </p:sp>
      <p:sp>
        <p:nvSpPr>
          <p:cNvPr id="18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影响焊接均匀性</a:t>
            </a:r>
            <a:endParaRPr lang="en-US" sz="1500" b="0" strike="noStrike" spc="-1">
              <a:solidFill>
                <a:srgbClr val="000000"/>
              </a:solidFill>
              <a:latin typeface="Arial"/>
            </a:endParaRPr>
          </a:p>
        </p:txBody>
      </p:sp>
      <p:sp>
        <p:nvSpPr>
          <p:cNvPr id="18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压力保持时间控制</a:t>
            </a:r>
            <a:endParaRPr lang="en-US" sz="2200" b="0" strike="noStrike" spc="-1">
              <a:solidFill>
                <a:srgbClr val="000000"/>
              </a:solidFill>
              <a:latin typeface="Arial"/>
            </a:endParaRPr>
          </a:p>
        </p:txBody>
      </p:sp>
      <p:sp>
        <p:nvSpPr>
          <p:cNvPr id="18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保证焊接质量</a:t>
            </a:r>
            <a:endParaRPr lang="en-US" sz="1500" b="0" strike="noStrike" spc="-1">
              <a:solidFill>
                <a:srgbClr val="000000"/>
              </a:solidFill>
              <a:latin typeface="Arial"/>
            </a:endParaRPr>
          </a:p>
        </p:txBody>
      </p:sp>
      <p:sp>
        <p:nvSpPr>
          <p:cNvPr id="18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压力传递均匀性控制</a:t>
            </a:r>
            <a:endParaRPr lang="en-US" sz="2200" b="0" strike="noStrike" spc="-1">
              <a:solidFill>
                <a:srgbClr val="000000"/>
              </a:solidFill>
              <a:latin typeface="Arial"/>
            </a:endParaRPr>
          </a:p>
        </p:txBody>
      </p:sp>
      <p:sp>
        <p:nvSpPr>
          <p:cNvPr id="18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https://d.book118.com/836005205012010104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20</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焊接实践技术实验指导班</vt:lpstr>
      <vt:lpstr>目录</vt:lpstr>
      <vt:lpstr>第1章 焊接工艺概述</vt:lpstr>
      <vt:lpstr> </vt:lpstr>
      <vt:lpstr>焊接的分类</vt:lpstr>
      <vt:lpstr>焊接的应用领域</vt:lpstr>
      <vt:lpstr>焊接的发展趋势</vt:lpstr>
      <vt:lpstr>未来焊接技术的发展</vt:lpstr>
      <vt:lpstr>第2章 焊接设备介绍</vt:lpstr>
      <vt:lpstr> </vt:lpstr>
      <vt:lpstr>气体保护焊设备</vt:lpstr>
      <vt:lpstr>激光焊设备</vt:lpstr>
      <vt:lpstr>电阻焊设备</vt:lpstr>
      <vt:lpstr>总结</vt:lpstr>
      <vt:lpstr>第3章 焊接工艺参数控制</vt:lpstr>
      <vt:lpstr>电弧焊的电流控制</vt:lpstr>
      <vt:lpstr>气体保护焊的气体流量控制</vt:lpstr>
      <vt:lpstr> </vt:lpstr>
      <vt:lpstr>电阻焊的压力控制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2024-09-29T13:59:22.318</cp:lastPrinted>
  <dcterms:created xsi:type="dcterms:W3CDTF">2024-09-29T05:59:22Z</dcterms:created>
  <dcterms:modified xsi:type="dcterms:W3CDTF">2024-09-29T05:59:24Z</dcterms:modified>
</cp:coreProperties>
</file>