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A9EF77-A7EE-4617-B9FE-AC9F7B4DB6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409724-CDCA-4162-98FD-099A26B4CE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30735A-0F3E-4D7D-9A7E-7ED0541B38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B7DF5B-E7E5-4E46-9C61-065F4C833D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73EBF96-14D0-4346-9F2F-6C18E7BDD6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6D13E07-36AB-45DE-BD21-563D861E6C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C116BED-1321-4BE1-9DDD-48F494C9A4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B83577-26A2-42CC-A65D-DA69288C7D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DAB600-CBA4-48FC-9C6D-CB857DE982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F2FD91-AF9C-4F7A-B065-5173A71FC8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99C181-8CDE-45DC-97DC-17D0F54B44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8.jpeg" /><Relationship Id="rId7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6013220042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肝科病人的护理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肝科疾病概述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肝科病人的日常护理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特殊肝科病人的护理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肝科病人的康复与预防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肝科病人护理的注意事项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肝科疾病概述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7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75049" y="1273064"/>
            <a:ext cx="4450080" cy="1086838"/>
            <a:chOff x="575049" y="1273064"/>
            <a:chExt cx="4450080" cy="1086838"/>
          </a:xfrm>
        </p:grpSpPr>
        <p:sp>
          <p:nvSpPr>
            <p:cNvPr id="3" name="AutoShape 3"/>
            <p:cNvSpPr/>
            <p:nvPr/>
          </p:nvSpPr>
          <p:spPr>
            <a:xfrm>
              <a:off x="575049" y="1453229"/>
              <a:ext cx="133350" cy="1349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708399" y="1677912"/>
              <a:ext cx="4316730" cy="6819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ts val="375"/>
                </a:spcBef>
              </a:pPr>
              <a:r>
                <a:rPr lang="en-US" sz="1425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包括病毒性肝炎、药物性肝炎等，是肝脏炎症性疾病。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06725" y="1273064"/>
              <a:ext cx="4229100" cy="495300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肝炎</a:t>
              </a:r>
            </a:p>
          </p:txBody>
        </p:sp>
      </p:grpSp>
      <p:sp>
        <p:nvSpPr>
          <p:cNvPr id="6" name="AutoShape 6"/>
          <p:cNvSpPr/>
          <p:nvPr/>
        </p:nvSpPr>
        <p:spPr>
          <a:xfrm rot="2718682">
            <a:off x="6657308" y="2564511"/>
            <a:ext cx="966502" cy="968597"/>
          </a:xfrm>
          <a:prstGeom prst="rect">
            <a:avLst/>
          </a:prstGeom>
          <a:solidFill>
            <a:schemeClr val="accent5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18682">
            <a:off x="8185309" y="4114705"/>
            <a:ext cx="968121" cy="968597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18682">
            <a:off x="5877877" y="3334417"/>
            <a:ext cx="968121" cy="967073"/>
          </a:xfrm>
          <a:prstGeom prst="rect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2718682">
            <a:off x="8972645" y="3339941"/>
            <a:ext cx="966502" cy="96707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718682">
            <a:off x="9759315" y="2575560"/>
            <a:ext cx="966502" cy="968597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 rot="2718000">
            <a:off x="7460402" y="1786432"/>
            <a:ext cx="966788" cy="96678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718000">
            <a:off x="7460402" y="3324906"/>
            <a:ext cx="966788" cy="96678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718000">
            <a:off x="8209432" y="2555802"/>
            <a:ext cx="966788" cy="966788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5"/>
          <a:srcRect l="16667" r="16667"/>
          <a:stretch>
            <a:fillRect/>
          </a:stretch>
        </p:blipFill>
        <p:spPr>
          <a:xfrm rot="2718000">
            <a:off x="9764148" y="4124470"/>
            <a:ext cx="966788" cy="966788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/>
          <a:srcRect l="21208" r="21208"/>
          <a:stretch>
            <a:fillRect/>
          </a:stretch>
        </p:blipFill>
        <p:spPr>
          <a:xfrm rot="2718000">
            <a:off x="10560803" y="3348060"/>
            <a:ext cx="966788" cy="966788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常见肝科疾病类型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5049" y="2612719"/>
            <a:ext cx="4450080" cy="1086838"/>
            <a:chOff x="575049" y="2612719"/>
            <a:chExt cx="4450080" cy="1086838"/>
          </a:xfrm>
        </p:grpSpPr>
        <p:sp>
          <p:nvSpPr>
            <p:cNvPr id="39" name="AutoShape 39"/>
            <p:cNvSpPr/>
            <p:nvPr/>
          </p:nvSpPr>
          <p:spPr>
            <a:xfrm>
              <a:off x="575049" y="2792885"/>
              <a:ext cx="133350" cy="1349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708399" y="3017567"/>
              <a:ext cx="4316730" cy="6819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ts val="375"/>
                </a:spcBef>
              </a:pPr>
              <a:r>
                <a:rPr lang="en-US" sz="1425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由于慢性肝炎、脂肪肝等长期发展导致肝脏结构改变。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06725" y="2612719"/>
              <a:ext cx="4229100" cy="495300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肝硬化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575049" y="3982164"/>
            <a:ext cx="4450080" cy="1086838"/>
            <a:chOff x="575049" y="3982164"/>
            <a:chExt cx="4450080" cy="1086838"/>
          </a:xfrm>
        </p:grpSpPr>
        <p:sp>
          <p:nvSpPr>
            <p:cNvPr id="43" name="AutoShape 43"/>
            <p:cNvSpPr/>
            <p:nvPr/>
          </p:nvSpPr>
          <p:spPr>
            <a:xfrm>
              <a:off x="575049" y="4162329"/>
              <a:ext cx="133350" cy="1349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708399" y="4387012"/>
              <a:ext cx="4316730" cy="6819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ts val="375"/>
                </a:spcBef>
              </a:pPr>
              <a:r>
                <a:rPr lang="en-US" sz="1425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肝脏的恶性肿瘤，可由肝炎、肝硬化等发展而来。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706725" y="3982164"/>
              <a:ext cx="4229100" cy="495300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肝癌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575049" y="5276005"/>
            <a:ext cx="4450080" cy="1086838"/>
            <a:chOff x="575049" y="5276005"/>
            <a:chExt cx="4450080" cy="1086838"/>
          </a:xfrm>
        </p:grpSpPr>
        <p:sp>
          <p:nvSpPr>
            <p:cNvPr id="47" name="AutoShape 47"/>
            <p:cNvSpPr/>
            <p:nvPr/>
          </p:nvSpPr>
          <p:spPr>
            <a:xfrm>
              <a:off x="575049" y="5456170"/>
              <a:ext cx="133350" cy="1349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708399" y="5680853"/>
              <a:ext cx="4316730" cy="6819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ts val="375"/>
                </a:spcBef>
              </a:pPr>
              <a:r>
                <a:rPr lang="en-US" sz="1425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肝脏的良性肿瘤，通常无症状。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706725" y="5276005"/>
              <a:ext cx="4229100" cy="495300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肝囊肿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855" r="20855"/>
          <a:stretch>
            <a:fillRect/>
          </a:stretch>
        </p:blipFill>
        <p:spPr>
          <a:xfrm>
            <a:off x="6913630" y="790094"/>
            <a:ext cx="4562665" cy="566833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2470150" y="1725613"/>
            <a:ext cx="1614488" cy="46672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606925" y="1597025"/>
            <a:ext cx="3244850" cy="72548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06925" y="2544763"/>
            <a:ext cx="3244850" cy="72707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606925" y="3494088"/>
            <a:ext cx="3244850" cy="725487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606925" y="4443413"/>
            <a:ext cx="3244850" cy="725487"/>
          </a:xfrm>
          <a:prstGeom prst="rect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06925" y="5392738"/>
            <a:ext cx="3244850" cy="725487"/>
          </a:xfrm>
          <a:prstGeom prst="rect">
            <a:avLst/>
          </a:prstGeom>
          <a:solidFill>
            <a:schemeClr val="accent5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16200000">
            <a:off x="3984625" y="1700213"/>
            <a:ext cx="722313" cy="522287"/>
          </a:xfrm>
          <a:prstGeom prst="trapezoid">
            <a:avLst>
              <a:gd name="adj" fmla="val 25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159000" y="2676525"/>
            <a:ext cx="1925638" cy="46672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16200000">
            <a:off x="3984625" y="2649538"/>
            <a:ext cx="722313" cy="522287"/>
          </a:xfrm>
          <a:prstGeom prst="trapezoid">
            <a:avLst>
              <a:gd name="adj" fmla="val 25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852613" y="3624263"/>
            <a:ext cx="2232025" cy="466725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16200000">
            <a:off x="3984625" y="3598863"/>
            <a:ext cx="722313" cy="522287"/>
          </a:xfrm>
          <a:prstGeom prst="trapezoid">
            <a:avLst>
              <a:gd name="adj" fmla="val 25000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550988" y="4573588"/>
            <a:ext cx="2533650" cy="466725"/>
          </a:xfrm>
          <a:prstGeom prst="rect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 rot="16200000">
            <a:off x="3984626" y="4546600"/>
            <a:ext cx="722312" cy="522287"/>
          </a:xfrm>
          <a:prstGeom prst="trapezoid">
            <a:avLst>
              <a:gd name="adj" fmla="val 25000"/>
            </a:avLst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11250" y="5529263"/>
            <a:ext cx="2973388" cy="466725"/>
          </a:xfrm>
          <a:prstGeom prst="rect">
            <a:avLst/>
          </a:prstGeom>
          <a:solidFill>
            <a:schemeClr val="accent5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 rot="16200000">
            <a:off x="3984625" y="5491163"/>
            <a:ext cx="722313" cy="522287"/>
          </a:xfrm>
          <a:prstGeom prst="trapezoid">
            <a:avLst>
              <a:gd name="adj" fmla="val 25000"/>
            </a:avLst>
          </a:prstGeom>
          <a:solidFill>
            <a:schemeClr val="accent5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355440" y="118708"/>
            <a:ext cx="8413466" cy="619125"/>
            <a:chOff x="355440" y="118708"/>
            <a:chExt cx="8413466" cy="619125"/>
          </a:xfrm>
        </p:grpSpPr>
        <p:sp>
          <p:nvSpPr>
            <p:cNvPr id="19" name="TextBox 19"/>
            <p:cNvSpPr txBox="1"/>
            <p:nvPr/>
          </p:nvSpPr>
          <p:spPr>
            <a:xfrm>
              <a:off x="948881" y="118708"/>
              <a:ext cx="7820025" cy="619125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2000"/>
                </a:lnSpc>
              </a:pPr>
              <a:r>
                <a:rPr lang="en-US" sz="2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肝科疾病的病因</a:t>
              </a:r>
            </a:p>
          </p:txBody>
        </p:sp>
        <p:sp>
          <p:nvSpPr>
            <p:cNvPr id="20" name="AutoShape 20"/>
            <p:cNvSpPr/>
            <p:nvPr/>
          </p:nvSpPr>
          <p:spPr>
            <a:xfrm>
              <a:off x="355440" y="277586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49257" y="275282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38379" y="276623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24819" y="28363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06988" y="280402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355440" y="369597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49257" y="367292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38379" y="368633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24819" y="375641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06988" y="372412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355440" y="461608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49257" y="459303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38379" y="460644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24819" y="467652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06988" y="464423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355440" y="553618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49257" y="551314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38379" y="552655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24819" y="559663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06988" y="556434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0" name="TextBox 40"/>
          <p:cNvSpPr txBox="1"/>
          <p:nvPr/>
        </p:nvSpPr>
        <p:spPr>
          <a:xfrm>
            <a:off x="2370277" y="1725613"/>
            <a:ext cx="1923592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肝炎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2232063" y="2674938"/>
            <a:ext cx="1923592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肝硬化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006830" y="3623469"/>
            <a:ext cx="1923592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肝癌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852613" y="4572794"/>
            <a:ext cx="1923592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肝囊肿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684494" y="5522119"/>
            <a:ext cx="1923592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脂肪肝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693239" y="1627505"/>
            <a:ext cx="3158536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病毒感染、药物、酒精等是常见病因。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693239" y="2573655"/>
            <a:ext cx="3158536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慢性肝炎、长期大量饮酒、遗传因素等。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4693239" y="3522345"/>
            <a:ext cx="3158536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慢性肝炎、肝硬化、黄曲霉素等环境因素。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693239" y="4471988"/>
            <a:ext cx="3158536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先天性因素、炎症、创伤等。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693239" y="5421630"/>
            <a:ext cx="3158536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肥胖、糖尿病、高血脂等。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肝科疾病的临床表现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肝硬化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肝囊肿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门静脉高压、腹水、脾大、黄疸等。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通常无症状，可在体检时发现。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肝炎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肝癌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脂肪肝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乏力、食欲不振、黄疸、肝区疼痛等。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肝区疼痛、食欲不振、消瘦、黄疸等。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轻度无症状，严重时可能出现乏力、右上腹不适等。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肝科病人的日常护理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282" r="1428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合理饮食对于肝病患者的康复至关重要，需注意营养均衡、适量摄入。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肝病患者应遵循高蛋白、低脂肪、高维生素的饮食原则，适量摄入优质蛋白质如鱼、瘦肉、豆类等，控制脂肪摄入，多食用新鲜蔬菜和水果。同时，避免食用过于辛辣、刺激的食物，禁止饮酒。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合理休息与适量运动对肝病患者的康复有益，应保持规律作息，避免过度劳累。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肝病患者应保证充足的休息时间，避免熬夜和过度劳累。根据病情轻重，可进行适量运动，如散步、太极拳等，以增强体质，但应避免剧烈运动。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休息与运动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心理状态对肝病患者的康复具有重要影响，应关注患者情绪变化，提供心理支持。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医护人员和家属应关注肝病患者的心理状态，及时发现和疏导不良情绪。通过沟通、安慰、鼓励等方式，帮助患者树立战胜疾病的信心，保持良好的心态。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7500" r="17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定期监测病情变化并及时记录，有助于了解治疗效果和调整治疗方案。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肝病患者应定期进行肝功能检查、B超等检查，监测病情变化。同时，应记录病情状况、症状表现、用药情况等，以便及时发现异常并采取相应措施。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病情监测与记录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特殊肝科病人的护理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https://d.book118.com/836013220042010043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2024-09-11T02:35:28.093</cp:lastPrinted>
  <dcterms:created xsi:type="dcterms:W3CDTF">2024-09-10T18:35:28Z</dcterms:created>
  <dcterms:modified xsi:type="dcterms:W3CDTF">2024-09-10T18:35:29Z</dcterms:modified>
</cp:coreProperties>
</file>