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1BE2C-DD6C-4B0A-B125-6D2C21E0B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BE171-31C6-476A-AEBF-998E1146A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8E97E-4736-4E49-BEC5-856600455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D32EC7-2570-45CE-84D5-08D27CAD1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910327-F4CB-4188-849B-940579756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00461C-720E-4FDA-BA0B-FF4FFF254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DF3BB0-0DD0-4503-8CDC-7E6A26BC4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D2ADA4-93A1-4999-BF9C-7058E95A6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54774-574E-434E-8EF1-18A870873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8E30C-6D3C-4DF6-A3FB-65A542563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6A81C-CB98-4BF7-A42A-81AE031EE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 indent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 indent="-34290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32211205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9" name="标题 1"/>
          <p:cNvSpPr>
            <a:spLocks noGrp="1"/>
          </p:cNvSpPr>
          <p:nvPr>
            <p:ph type="title"/>
          </p:nvPr>
        </p:nvSpPr>
        <p:spPr>
          <a:xfrm>
            <a:off x="327025" y="1695450"/>
            <a:ext cx="8229600" cy="1143000"/>
          </a:xfrm>
        </p:spPr>
        <p:txBody>
          <a:bodyPr anchor="ctr" anchorCtr="0"/>
          <a:lstStyle/>
          <a:p>
            <a:r>
              <a:rPr lang="en-US" altLang="zh-CN" sz="3600">
                <a:latin typeface="Calibri"/>
                <a:ea typeface="微软雅黑" panose="020b0503020204020204" charset="-122"/>
                <a:sym typeface="Calibri"/>
              </a:rPr>
              <a:t>2023</a:t>
            </a:r>
            <a:r>
              <a:rPr lang="zh-CN" altLang="en-US" sz="3600">
                <a:latin typeface="Calibri"/>
                <a:ea typeface="微软雅黑" panose="020b0503020204020204" charset="-122"/>
                <a:sym typeface="Calibri"/>
              </a:rPr>
              <a:t>年</a:t>
            </a:r>
            <a:r>
              <a:rPr lang="en-US" altLang="zh-CN" sz="3600">
                <a:latin typeface="Calibri"/>
                <a:ea typeface="微软雅黑" panose="020b0503020204020204" charset="-122"/>
                <a:sym typeface="Calibri"/>
              </a:rPr>
              <a:t>8</a:t>
            </a:r>
            <a:r>
              <a:rPr lang="zh-CN" altLang="en-US" sz="3600">
                <a:latin typeface="Calibri"/>
                <a:ea typeface="微软雅黑" panose="020b0503020204020204" charset="-122"/>
                <a:sym typeface="Calibri"/>
              </a:rPr>
              <a:t>月眼耳鼻咽喉科护理教学查房</a:t>
            </a:r>
            <a:br>
              <a:rPr lang="zh-CN" altLang="en-US" sz="3600">
                <a:latin typeface="Calibri"/>
                <a:ea typeface="微软雅黑" panose="020b0503020204020204" charset="-122"/>
                <a:sym typeface="Calibri"/>
              </a:rPr>
            </a:br>
            <a:endParaRPr lang="zh-CN" altLang="en-US" sz="3600" b="1">
              <a:latin typeface="Calibri"/>
              <a:ea typeface="微软雅黑" panose="020b0503020204020204" charset="-122"/>
              <a:sym typeface="Calibri"/>
            </a:endParaRPr>
          </a:p>
        </p:txBody>
      </p:sp>
      <p:sp>
        <p:nvSpPr>
          <p:cNvPr id="2050" name="内容占位符 2"/>
          <p:cNvSpPr>
            <a:spLocks noGrp="1"/>
          </p:cNvSpPr>
          <p:nvPr>
            <p:ph idx="1"/>
          </p:nvPr>
        </p:nvSpPr>
        <p:spPr>
          <a:xfrm>
            <a:off x="457200" y="2463800"/>
            <a:ext cx="8229600" cy="2963863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en-US" altLang="zh-CN"/>
              <a:t>                               </a:t>
            </a:r>
            <a:endParaRPr lang="en-US" altLang="zh-CN"/>
          </a:p>
          <a:p>
            <a:pPr marL="0" indent="0" algn="ctr">
              <a:buNone/>
            </a:pPr>
            <a:r>
              <a:rPr lang="en-US" altLang="zh-CN"/>
              <a:t>   </a:t>
            </a:r>
            <a:r>
              <a:rPr lang="en-US" altLang="zh-CN" b="1"/>
              <a:t> </a:t>
            </a:r>
            <a:r>
              <a:rPr lang="zh-CN" altLang="en-US" b="1"/>
              <a:t>分泌性中耳炎</a:t>
            </a:r>
            <a:r>
              <a:rPr lang="en-US" altLang="zh-CN" b="1"/>
              <a:t>       </a:t>
            </a:r>
            <a:r>
              <a:rPr lang="en-US" altLang="zh-CN"/>
              <a:t>                    </a:t>
            </a:r>
            <a:endParaRPr lang="en-US" altLang="zh-CN"/>
          </a:p>
          <a:p>
            <a:pPr marL="0" indent="0" algn="l" defTabSz="914400">
              <a:buClrTx/>
              <a:buSzTx/>
              <a:buFontTx/>
              <a:buNone/>
            </a:pPr>
            <a:endParaRPr lang="zh-CN" altLang="en-US" sz="2000" b="1"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1" name="标题 1"/>
          <p:cNvSpPr>
            <a:spLocks noGrp="1"/>
          </p:cNvSpPr>
          <p:nvPr>
            <p:ph type="title"/>
          </p:nvPr>
        </p:nvSpPr>
        <p:spPr>
          <a:xfrm>
            <a:off x="457200" y="377825"/>
            <a:ext cx="8229600" cy="1143000"/>
          </a:xfrm>
        </p:spPr>
        <p:txBody>
          <a:bodyPr anchor="ctr" anchorCtr="0"/>
          <a:lstStyle/>
          <a:p>
            <a:br>
              <a:rPr lang="zh-CN" altLang="en-US"/>
            </a:br>
            <a:r>
              <a:rPr lang="zh-CN" altLang="en-US"/>
              <a:t>病史汇报</a:t>
            </a:r>
            <a:endParaRPr lang="zh-CN" altLang="en-US"/>
          </a:p>
        </p:txBody>
      </p:sp>
      <p:sp>
        <p:nvSpPr>
          <p:cNvPr id="5122" name="内容占位符 2"/>
          <p:cNvSpPr>
            <a:spLocks noGrp="1"/>
          </p:cNvSpPr>
          <p:nvPr>
            <p:ph idx="1"/>
          </p:nvPr>
        </p:nvSpPr>
        <p:spPr>
          <a:xfrm>
            <a:off x="457200" y="1520825"/>
            <a:ext cx="8229600" cy="5159375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 sz="2000" b="1"/>
              <a:t>床号：</a:t>
            </a:r>
            <a:r>
              <a:rPr lang="en-US" altLang="zh-CN" sz="2000" b="1"/>
              <a:t>5</a:t>
            </a:r>
            <a:r>
              <a:rPr lang="zh-CN" altLang="en-US" sz="2000" b="1"/>
              <a:t>床</a:t>
            </a:r>
            <a:endParaRPr lang="zh-CN" altLang="en-US" sz="2000" b="1"/>
          </a:p>
          <a:p>
            <a:pPr marL="0" indent="0">
              <a:buNone/>
            </a:pPr>
            <a:r>
              <a:rPr lang="zh-CN" altLang="en-US" sz="2000" b="1"/>
              <a:t>姓名：</a:t>
            </a:r>
            <a:endParaRPr lang="zh-CN" altLang="en-US" sz="2000" b="1"/>
          </a:p>
          <a:p>
            <a:pPr marL="0" indent="0">
              <a:buNone/>
            </a:pPr>
            <a:r>
              <a:rPr lang="zh-CN" altLang="en-US" sz="2000" b="1"/>
              <a:t>性别：女</a:t>
            </a:r>
            <a:endParaRPr lang="zh-CN" altLang="en-US" sz="2000" b="1"/>
          </a:p>
          <a:p>
            <a:pPr marL="0" indent="0">
              <a:buNone/>
            </a:pPr>
            <a:r>
              <a:rPr lang="zh-CN" altLang="en-US" sz="2000" b="1"/>
              <a:t>年龄：</a:t>
            </a:r>
            <a:r>
              <a:rPr lang="en-US" altLang="zh-CN" sz="2000" b="1"/>
              <a:t>38</a:t>
            </a:r>
            <a:r>
              <a:rPr lang="zh-CN" altLang="en-US" sz="2000" b="1"/>
              <a:t>岁</a:t>
            </a:r>
            <a:endParaRPr lang="zh-CN" altLang="en-US" sz="2000" b="1"/>
          </a:p>
          <a:p>
            <a:pPr marL="0" indent="0">
              <a:buNone/>
            </a:pPr>
            <a:r>
              <a:rPr lang="zh-CN" altLang="en-US" sz="2000" b="1"/>
              <a:t>学历：小学</a:t>
            </a:r>
            <a:endParaRPr lang="zh-CN" altLang="en-US" sz="2000" b="1"/>
          </a:p>
          <a:p>
            <a:pPr marL="0" indent="0">
              <a:buNone/>
            </a:pPr>
            <a:r>
              <a:rPr lang="zh-CN" altLang="en-US" sz="2000" b="1"/>
              <a:t>职业：农民</a:t>
            </a:r>
            <a:endParaRPr lang="zh-CN" altLang="en-US" sz="2000" b="1"/>
          </a:p>
          <a:p>
            <a:pPr marL="0" indent="0">
              <a:buNone/>
            </a:pPr>
            <a:r>
              <a:rPr lang="zh-CN" altLang="en-US" sz="2000" b="1"/>
              <a:t>初步诊断：</a:t>
            </a:r>
            <a:r>
              <a:rPr lang="zh-CN" altLang="en-US" sz="2000" b="1">
                <a:sym typeface="+mn-ea"/>
              </a:rPr>
              <a:t>1.鼻窦炎</a:t>
            </a:r>
            <a:endParaRPr lang="zh-CN" altLang="en-US" sz="2000" b="1"/>
          </a:p>
          <a:p>
            <a:pPr marL="0" indent="0">
              <a:buNone/>
            </a:pPr>
            <a:r>
              <a:rPr lang="en-US" altLang="zh-CN" sz="2000" b="1">
                <a:sym typeface="+mn-ea"/>
              </a:rPr>
              <a:t>                   </a:t>
            </a:r>
            <a:r>
              <a:rPr lang="zh-CN" altLang="en-US" sz="2000" b="1">
                <a:sym typeface="+mn-ea"/>
              </a:rPr>
              <a:t>2.分泌性中耳炎(双)</a:t>
            </a:r>
            <a:endParaRPr lang="zh-CN" altLang="en-US" sz="2000" b="1"/>
          </a:p>
          <a:p>
            <a:pPr marL="0" indent="0">
              <a:buNone/>
            </a:pPr>
            <a:r>
              <a:rPr lang="zh-CN" altLang="en-US" sz="2000" b="1"/>
              <a:t>)</a:t>
            </a:r>
            <a:endParaRPr lang="zh-CN" altLang="en-US" sz="2000" b="1"/>
          </a:p>
        </p:txBody>
      </p:sp>
    </p:spTree>
  </p:cSld>
  <p:clrMapOvr>
    <a:masterClrMapping/>
  </p:clrMapOvr>
  <p:transition>
    <p:wipe dir="d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en-US"/>
            </a:br>
            <a:r>
              <a:rPr lang="zh-CN" altLang="en-US" b="1">
                <a:sym typeface="+mn-ea"/>
              </a:rPr>
              <a:t>病史汇报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39750" y="170053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zh-CN" altLang="en-US" sz="2400" b="1"/>
              <a:t>现病史：患者自述1周前，在无诱因下出现右耳听力下降、疼痛，伴右耳耳鸣、鼻塞流涕，未治疗，症状无好转，2天前，出现左耳耳鸣伴听力下降。无鼻出血，无回吸涕中带血，为求进一步诊治，遂来我院就诊，拟诊为“分泌性中耳炎”收住我科。病后患者精神、纳食、睡眠可,大小便正常,近期体重无明显改变。</a:t>
            </a:r>
            <a:endParaRPr lang="zh-CN" altLang="en-US" sz="2400" b="1"/>
          </a:p>
          <a:p>
            <a:pPr marL="0" indent="0">
              <a:buNone/>
            </a:pPr>
            <a:r>
              <a:rPr lang="zh-CN" altLang="en-US" sz="2400" b="1"/>
              <a:t>既往史： 既往体健,否认以往有高血压病、冠心病、糖尿病等慢性疾病史,否认有病毒性肝炎、肺结核、伤寒等传染性疾病史,预防接种史不详,其它系统回顾未见异常。</a:t>
            </a:r>
            <a:endParaRPr lang="zh-CN" altLang="en-US" sz="2400" b="1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标题 1"/>
          <p:cNvSpPr>
            <a:spLocks noGrp="1"/>
          </p:cNvSpPr>
          <p:nvPr>
            <p:ph type="title"/>
          </p:nvPr>
        </p:nvSpPr>
        <p:spPr>
          <a:xfrm>
            <a:off x="611505" y="1340485"/>
            <a:ext cx="8229600" cy="731520"/>
          </a:xfrm>
        </p:spPr>
        <p:txBody>
          <a:bodyPr anchor="ctr" anchorCtr="0"/>
          <a:lstStyle/>
          <a:p>
            <a:r>
              <a:rPr lang="zh-CN" altLang="en-US" b="1">
                <a:sym typeface="+mn-ea"/>
              </a:rPr>
              <a:t>病史汇报</a:t>
            </a:r>
            <a:br>
              <a:rPr lang="zh-CN" altLang="en-US" b="1"/>
            </a:br>
            <a:endParaRPr lang="zh-CN" altLang="en-US"/>
          </a:p>
        </p:txBody>
      </p:sp>
      <p:sp>
        <p:nvSpPr>
          <p:cNvPr id="7170" name="内容占位符 2"/>
          <p:cNvSpPr>
            <a:spLocks noGrp="1"/>
          </p:cNvSpPr>
          <p:nvPr>
            <p:ph idx="1"/>
          </p:nvPr>
        </p:nvSpPr>
        <p:spPr>
          <a:xfrm>
            <a:off x="251460" y="1772920"/>
            <a:ext cx="8229600" cy="4525963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 sz="2400" b="1">
                <a:sym typeface="+mn-ea"/>
              </a:rPr>
              <a:t>专科情况：</a:t>
            </a:r>
            <a:r>
              <a:rPr lang="zh-CN" altLang="en-US" sz="2000" b="1"/>
              <a:t>双耳廓无畸形，双耳外耳道无明显充血，未见明显脓性分泌物，双耳鼓膜呈琥珀色、尚完整、鼓室内可见积液，双耳乳突区无压痛。 鼻外观无畸形，粘膜充血，鼻腔内可见大量脓涕，鼻中隔居中偏曲，双侧下鼻甲明显肥厚，鼻咽部未见明显异常。</a:t>
            </a:r>
            <a:endParaRPr lang="zh-CN" altLang="en-US" sz="2000" b="1"/>
          </a:p>
          <a:p>
            <a:pPr marL="0" indent="0">
              <a:buNone/>
            </a:pPr>
            <a:endParaRPr lang="zh-CN" altLang="en-US" sz="2000" b="1">
              <a:sym typeface="+mn-ea"/>
            </a:endParaRPr>
          </a:p>
          <a:p>
            <a:pPr marL="0" indent="0">
              <a:buNone/>
            </a:pPr>
            <a:r>
              <a:rPr lang="zh-CN" altLang="en-US" sz="2000" b="1">
                <a:sym typeface="+mn-ea"/>
              </a:rPr>
              <a:t>查血：空腹血糖</a:t>
            </a:r>
            <a:r>
              <a:rPr lang="en-US" altLang="zh-CN" sz="2000" b="1">
                <a:sym typeface="+mn-ea"/>
              </a:rPr>
              <a:t> 7.10mmol/L</a:t>
            </a:r>
            <a:r>
              <a:rPr lang="en-US" altLang="zh-CN" sz="2000">
                <a:sym typeface="+mn-ea"/>
              </a:rPr>
              <a:t>↑</a:t>
            </a:r>
            <a:endParaRPr lang="en-US" altLang="zh-CN" sz="2000">
              <a:sym typeface="+mn-ea"/>
            </a:endParaRPr>
          </a:p>
          <a:p>
            <a:pPr marL="0" indent="0">
              <a:buNone/>
            </a:pPr>
            <a:r>
              <a:rPr lang="en-US" altLang="zh-CN" sz="2000" b="1">
                <a:sym typeface="+mn-ea"/>
              </a:rPr>
              <a:t>           </a:t>
            </a:r>
            <a:endParaRPr lang="en-US" altLang="zh-CN" sz="2000" b="1">
              <a:sym typeface="+mn-ea"/>
            </a:endParaRPr>
          </a:p>
          <a:p>
            <a:pPr marL="0" indent="0">
              <a:buNone/>
            </a:pPr>
            <a:r>
              <a:rPr lang="en-US" altLang="zh-CN" sz="2000" b="1">
                <a:sym typeface="+mn-ea"/>
              </a:rPr>
              <a:t>丙氨酸氨基转移酶(ALT) 45.00 U/L</a:t>
            </a:r>
            <a:r>
              <a:rPr lang="en-US" altLang="zh-CN" sz="2000">
                <a:sym typeface="+mn-ea"/>
              </a:rPr>
              <a:t>↑</a:t>
            </a:r>
            <a:endParaRPr lang="en-US" altLang="zh-CN" sz="2000">
              <a:sym typeface="+mn-ea"/>
            </a:endParaRPr>
          </a:p>
          <a:p>
            <a:pPr marL="0" indent="0">
              <a:buNone/>
            </a:pPr>
            <a:endParaRPr lang="en-US" altLang="zh-CN" sz="2000" b="1">
              <a:sym typeface="+mn-ea"/>
            </a:endParaRPr>
          </a:p>
          <a:p>
            <a:pPr marL="0" indent="0">
              <a:buNone/>
            </a:pPr>
            <a:r>
              <a:rPr lang="en-US" altLang="zh-CN" sz="2000" b="1">
                <a:sym typeface="+mn-ea"/>
              </a:rPr>
              <a:t>高密度脂蛋白胆固醇(HDL-C) 2.09mmol/L</a:t>
            </a:r>
            <a:r>
              <a:rPr lang="en-US" altLang="zh-CN" sz="2000">
                <a:sym typeface="+mn-ea"/>
              </a:rPr>
              <a:t>↑</a:t>
            </a:r>
            <a:endParaRPr lang="en-US" altLang="zh-CN" sz="2000">
              <a:sym typeface="+mn-ea"/>
            </a:endParaRPr>
          </a:p>
          <a:p>
            <a:pPr marL="0" indent="0">
              <a:buNone/>
            </a:pPr>
            <a:endParaRPr lang="en-US" altLang="zh-CN" sz="2000" b="1">
              <a:sym typeface="+mn-ea"/>
            </a:endParaRPr>
          </a:p>
          <a:p>
            <a:pPr marL="0" indent="0">
              <a:buNone/>
            </a:pPr>
            <a:r>
              <a:rPr lang="en-US" altLang="zh-CN" sz="2000" b="1">
                <a:sym typeface="+mn-ea"/>
              </a:rPr>
              <a:t>脂蛋白(a)(LPa)636.70mg/L</a:t>
            </a:r>
            <a:r>
              <a:rPr lang="en-US" altLang="zh-CN" sz="2000">
                <a:sym typeface="+mn-ea"/>
              </a:rPr>
              <a:t>↑</a:t>
            </a:r>
            <a:endParaRPr lang="en-US" altLang="zh-CN" sz="2000">
              <a:sym typeface="+mn-ea"/>
            </a:endParaRPr>
          </a:p>
          <a:p>
            <a:pPr marL="0" indent="0">
              <a:buNone/>
            </a:pPr>
            <a:endParaRPr lang="en-US" altLang="zh-CN" sz="2000" b="1"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标题 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br>
              <a:rPr lang="zh-CN" altLang="en-US"/>
            </a:br>
            <a:r>
              <a:rPr lang="zh-CN" altLang="en-US" b="1">
                <a:sym typeface="+mn-ea"/>
              </a:rPr>
              <a:t>病史汇报</a:t>
            </a:r>
            <a:endParaRPr lang="zh-CN" altLang="en-US"/>
          </a:p>
        </p:txBody>
      </p:sp>
      <p:sp>
        <p:nvSpPr>
          <p:cNvPr id="5" name="内容占位符 4"/>
          <p:cNvSpPr/>
          <p:nvPr>
            <p:ph idx="1"/>
          </p:nvPr>
        </p:nvSpPr>
        <p:spPr/>
        <p:txBody>
          <a:bodyPr/>
          <a:lstStyle/>
          <a:p>
            <a:r>
              <a:rPr lang="zh-CN" altLang="en-US" b="1">
                <a:sym typeface="+mn-ea"/>
              </a:rPr>
              <a:t>于</a:t>
            </a:r>
            <a:r>
              <a:rPr lang="en-US" altLang="zh-CN" b="1">
                <a:sym typeface="+mn-ea"/>
              </a:rPr>
              <a:t>2023-8-16-10</a:t>
            </a:r>
            <a:r>
              <a:rPr lang="zh-CN" altLang="en-US" b="1">
                <a:sym typeface="+mn-ea"/>
              </a:rPr>
              <a:t>：</a:t>
            </a:r>
            <a:r>
              <a:rPr lang="en-US" altLang="zh-CN" b="1">
                <a:sym typeface="+mn-ea"/>
              </a:rPr>
              <a:t>19</a:t>
            </a:r>
            <a:r>
              <a:rPr lang="zh-CN" altLang="en-US" b="1">
                <a:sym typeface="+mn-ea"/>
              </a:rPr>
              <a:t>分入院，按耳鼻咽喉科常规护理，二级护理，普食，</a:t>
            </a:r>
            <a:r>
              <a:rPr lang="zh-CN" altLang="en-US" b="1">
                <a:latin typeface="宋体" panose="02010600030101010101" pitchFamily="2" charset="-122"/>
                <a:sym typeface="宋体" panose="02010600030101010101" pitchFamily="2" charset="-122"/>
              </a:rPr>
              <a:t>完善相关检查，予以</a:t>
            </a:r>
            <a:r>
              <a:rPr lang="en-US" altLang="zh-CN" b="1">
                <a:latin typeface="宋体" panose="02010600030101010101" pitchFamily="2" charset="-122"/>
                <a:sym typeface="宋体" panose="02010600030101010101" pitchFamily="2" charset="-122"/>
              </a:rPr>
              <a:t>0.9%NS100ml+</a:t>
            </a:r>
            <a:r>
              <a:rPr lang="zh-CN" altLang="en-US" b="1">
                <a:latin typeface="宋体" panose="02010600030101010101" pitchFamily="2" charset="-122"/>
                <a:sym typeface="宋体" panose="02010600030101010101" pitchFamily="2" charset="-122"/>
              </a:rPr>
              <a:t>头孢替安</a:t>
            </a:r>
            <a:r>
              <a:rPr lang="en-US" altLang="zh-CN" b="1">
                <a:latin typeface="宋体" panose="02010600030101010101" pitchFamily="2" charset="-122"/>
                <a:sym typeface="宋体" panose="02010600030101010101" pitchFamily="2" charset="-122"/>
              </a:rPr>
              <a:t>1.0g,q12h</a:t>
            </a:r>
            <a:r>
              <a:rPr lang="zh-CN" altLang="en-US" b="1">
                <a:latin typeface="宋体" panose="02010600030101010101" pitchFamily="2" charset="-122"/>
                <a:sym typeface="宋体" panose="02010600030101010101" pitchFamily="2" charset="-122"/>
              </a:rPr>
              <a:t>、</a:t>
            </a:r>
            <a:r>
              <a:rPr lang="en-US" altLang="zh-CN" b="1">
                <a:latin typeface="宋体" panose="02010600030101010101" pitchFamily="2" charset="-122"/>
                <a:sym typeface="宋体" panose="02010600030101010101" pitchFamily="2" charset="-122"/>
              </a:rPr>
              <a:t>0.9%NS100ml+</a:t>
            </a:r>
            <a:r>
              <a:rPr lang="zh-CN" altLang="en-US" b="1">
                <a:latin typeface="宋体" panose="02010600030101010101" pitchFamily="2" charset="-122"/>
                <a:sym typeface="宋体" panose="02010600030101010101" pitchFamily="2" charset="-122"/>
              </a:rPr>
              <a:t>地塞米松磷酸钠注射液</a:t>
            </a:r>
            <a:r>
              <a:rPr lang="en-US" altLang="zh-CN" b="1">
                <a:latin typeface="宋体" panose="02010600030101010101" pitchFamily="2" charset="-122"/>
                <a:sym typeface="宋体" panose="02010600030101010101" pitchFamily="2" charset="-122"/>
              </a:rPr>
              <a:t>15mgqd</a:t>
            </a:r>
            <a:r>
              <a:rPr lang="zh-CN" altLang="en-US" b="1">
                <a:latin typeface="宋体" panose="02010600030101010101" pitchFamily="2" charset="-122"/>
                <a:sym typeface="宋体" panose="02010600030101010101" pitchFamily="2" charset="-122"/>
              </a:rPr>
              <a:t>抗感染治疗。</a:t>
            </a:r>
            <a:endParaRPr lang="en-US" altLang="zh-CN" b="1"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标题 1"/>
          <p:cNvSpPr>
            <a:spLocks noGrp="1"/>
          </p:cNvSpPr>
          <p:nvPr>
            <p:ph type="title"/>
          </p:nvPr>
        </p:nvSpPr>
        <p:spPr>
          <a:xfrm>
            <a:off x="457200" y="1195705"/>
            <a:ext cx="8229600" cy="815975"/>
          </a:xfrm>
        </p:spPr>
        <p:txBody>
          <a:bodyPr anchor="ctr" anchorCtr="0"/>
          <a:lstStyle/>
          <a:p>
            <a:br>
              <a:rPr lang="zh-CN" altLang="en-US"/>
            </a:br>
            <a:r>
              <a:rPr lang="zh-CN" altLang="en-US" b="1">
                <a:sym typeface="+mn-ea"/>
              </a:rPr>
              <a:t>病史汇报</a:t>
            </a:r>
            <a:br>
              <a:rPr lang="zh-CN" altLang="en-US" b="1"/>
            </a:br>
            <a:br>
              <a:rPr lang="zh-CN" altLang="en-US"/>
            </a:br>
            <a:endParaRPr lang="zh-CN" altLang="en-US"/>
          </a:p>
        </p:txBody>
      </p:sp>
      <p:sp>
        <p:nvSpPr>
          <p:cNvPr id="9218" name="内容占位符 2"/>
          <p:cNvSpPr>
            <a:spLocks noGrp="1"/>
          </p:cNvSpPr>
          <p:nvPr>
            <p:ph idx="1"/>
          </p:nvPr>
        </p:nvSpPr>
        <p:spPr>
          <a:xfrm>
            <a:off x="547688" y="2012950"/>
            <a:ext cx="8229600" cy="3829050"/>
          </a:xfrm>
        </p:spPr>
        <p:txBody>
          <a:bodyPr anchor="t" anchorCtr="0"/>
          <a:lstStyle/>
          <a:p>
            <a:pPr>
              <a:lnSpc>
                <a:spcPct val="80000"/>
              </a:lnSpc>
              <a:buNone/>
            </a:pPr>
            <a:r>
              <a:rPr lang="zh-CN" altLang="en-US" sz="2400" b="1">
                <a:sym typeface="宋体" panose="02010600030101010101" pitchFamily="2" charset="-122"/>
              </a:rPr>
              <a:t>入院时疼痛：</a:t>
            </a:r>
            <a:r>
              <a:rPr lang="en-US" altLang="zh-CN" sz="2400" b="1">
                <a:sym typeface="宋体" panose="02010600030101010101" pitchFamily="2" charset="-122"/>
              </a:rPr>
              <a:t>2</a:t>
            </a:r>
            <a:r>
              <a:rPr lang="zh-CN" altLang="en-US" sz="2400" b="1">
                <a:sym typeface="宋体" panose="02010600030101010101" pitchFamily="2" charset="-122"/>
              </a:rPr>
              <a:t>分  </a:t>
            </a:r>
            <a:endParaRPr lang="zh-CN" altLang="en-US" sz="2400" b="1"/>
          </a:p>
          <a:p>
            <a:pPr>
              <a:lnSpc>
                <a:spcPct val="80000"/>
              </a:lnSpc>
              <a:buNone/>
            </a:pPr>
            <a:r>
              <a:rPr lang="zh-CN" altLang="en-US" sz="2400" b="1">
                <a:sym typeface="宋体" panose="02010600030101010101" pitchFamily="2" charset="-122"/>
              </a:rPr>
              <a:t>           巴塞尔：</a:t>
            </a:r>
            <a:r>
              <a:rPr lang="en-US" altLang="zh-CN" sz="2400" b="1">
                <a:sym typeface="宋体" panose="02010600030101010101" pitchFamily="2" charset="-122"/>
              </a:rPr>
              <a:t>95</a:t>
            </a:r>
            <a:r>
              <a:rPr lang="zh-CN" altLang="en-US" sz="2400" b="1">
                <a:sym typeface="宋体" panose="02010600030101010101" pitchFamily="2" charset="-122"/>
              </a:rPr>
              <a:t>分</a:t>
            </a:r>
            <a:endParaRPr lang="zh-CN" altLang="en-US" sz="2400" b="1">
              <a:sym typeface="宋体" panose="02010600030101010101" pitchFamily="2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zh-CN" altLang="en-US" sz="2400" b="1">
                <a:sym typeface="宋体" panose="02010600030101010101" pitchFamily="2" charset="-122"/>
              </a:rPr>
              <a:t>           压疮：</a:t>
            </a:r>
            <a:r>
              <a:rPr lang="en-US" altLang="zh-CN" sz="2400" b="1">
                <a:sym typeface="宋体" panose="02010600030101010101" pitchFamily="2" charset="-122"/>
              </a:rPr>
              <a:t>23</a:t>
            </a:r>
            <a:r>
              <a:rPr lang="zh-CN" altLang="en-US" sz="2400" b="1">
                <a:sym typeface="宋体" panose="02010600030101010101" pitchFamily="2" charset="-122"/>
              </a:rPr>
              <a:t>分</a:t>
            </a:r>
            <a:endParaRPr lang="zh-CN" altLang="en-US" sz="2400" b="1">
              <a:sym typeface="宋体" panose="02010600030101010101" pitchFamily="2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zh-CN" altLang="en-US" sz="2400" b="1">
                <a:sym typeface="宋体" panose="02010600030101010101" pitchFamily="2" charset="-122"/>
              </a:rPr>
              <a:t>           跌倒风险等级：Morse（中风险</a:t>
            </a:r>
            <a:r>
              <a:rPr lang="en-US" altLang="zh-CN" sz="2400" b="1">
                <a:sym typeface="宋体" panose="02010600030101010101" pitchFamily="2" charset="-122"/>
              </a:rPr>
              <a:t>)</a:t>
            </a:r>
            <a:r>
              <a:rPr lang="zh-CN" altLang="en-US" sz="2400" b="1">
                <a:sym typeface="宋体" panose="02010600030101010101" pitchFamily="2" charset="-122"/>
              </a:rPr>
              <a:t>          </a:t>
            </a:r>
            <a:endParaRPr lang="zh-CN" altLang="en-US" sz="2400" b="1">
              <a:sym typeface="宋体" panose="02010600030101010101" pitchFamily="2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zh-CN" altLang="en-US" sz="2400" b="1">
                <a:sym typeface="宋体" panose="02010600030101010101" pitchFamily="2" charset="-122"/>
              </a:rPr>
              <a:t> </a:t>
            </a:r>
            <a:r>
              <a:rPr lang="en-US" altLang="zh-CN" sz="2400" b="1">
                <a:sym typeface="宋体" panose="02010600030101010101" pitchFamily="2" charset="-122"/>
              </a:rPr>
              <a:t>         </a:t>
            </a:r>
            <a:r>
              <a:rPr lang="zh-CN" altLang="en-US" sz="2400" b="1">
                <a:sym typeface="宋体" panose="02010600030101010101" pitchFamily="2" charset="-122"/>
              </a:rPr>
              <a:t> 改良早期预警：</a:t>
            </a:r>
            <a:r>
              <a:rPr lang="en-US" altLang="zh-CN" sz="2400" b="1">
                <a:sym typeface="宋体" panose="02010600030101010101" pitchFamily="2" charset="-122"/>
              </a:rPr>
              <a:t>1</a:t>
            </a:r>
            <a:r>
              <a:rPr lang="zh-CN" altLang="en-US" sz="2400" b="1">
                <a:sym typeface="宋体" panose="02010600030101010101" pitchFamily="2" charset="-122"/>
              </a:rPr>
              <a:t>分</a:t>
            </a:r>
            <a:endParaRPr lang="zh-CN" altLang="en-US" sz="2400" b="1">
              <a:sym typeface="宋体" panose="02010600030101010101" pitchFamily="2" charset="-122"/>
            </a:endParaRPr>
          </a:p>
          <a:p>
            <a:pPr marL="0" indent="0">
              <a:buNone/>
            </a:pPr>
            <a:endParaRPr lang="zh-CN" altLang="zh-CN" sz="2400"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984250"/>
            <a:ext cx="7886700" cy="734060"/>
          </a:xfrm>
        </p:spPr>
        <p:txBody>
          <a:bodyPr anchor="b"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fontAlgn="base"/>
            <a:r>
              <a:rPr lang="zh-CN" altLang="zh-CN" b="1" strike="noStrike" noProof="1">
                <a:solidFill>
                  <a:schemeClr val="accent4"/>
                </a:solidFill>
                <a:effectLst/>
              </a:rPr>
              <a:t>护理问题及措施</a:t>
            </a:r>
            <a:endParaRPr lang="zh-CN" altLang="zh-CN" b="1" strike="noStrike" noProof="1">
              <a:solidFill>
                <a:schemeClr val="accent4"/>
              </a:solidFill>
              <a:effectLst/>
            </a:endParaRPr>
          </a:p>
        </p:txBody>
      </p:sp>
      <p:sp>
        <p:nvSpPr>
          <p:cNvPr id="12290" name="文本占位符 2"/>
          <p:cNvSpPr>
            <a:spLocks noGrp="1"/>
          </p:cNvSpPr>
          <p:nvPr>
            <p:ph type="body" idx="1"/>
          </p:nvPr>
        </p:nvSpPr>
        <p:spPr>
          <a:xfrm>
            <a:off x="623888" y="1800225"/>
            <a:ext cx="7886700" cy="4289425"/>
          </a:xfrm>
        </p:spPr>
        <p:txBody>
          <a:bodyPr anchor="t" anchorCtr="0"/>
          <a:lstStyle/>
          <a:p>
            <a:pPr defTabSz="914400" rtl="0"/>
            <a:r>
              <a:rPr lang="zh-CN" altLang="en-US" kern="120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一、感知改变： 与听力下降、耳内积液有关。</a:t>
            </a:r>
            <a:r>
              <a:rPr lang="zh-CN" altLang="en-US">
                <a:solidFill>
                  <a:schemeClr val="tx1"/>
                </a:solidFill>
                <a:sym typeface="+mn-ea"/>
              </a:rPr>
              <a:t>(202</a:t>
            </a:r>
            <a:r>
              <a:rPr lang="en-US" altLang="zh-CN">
                <a:solidFill>
                  <a:schemeClr val="tx1"/>
                </a:solidFill>
                <a:sym typeface="+mn-ea"/>
              </a:rPr>
              <a:t>3</a:t>
            </a:r>
            <a:r>
              <a:rPr lang="zh-CN" altLang="en-US">
                <a:solidFill>
                  <a:schemeClr val="tx1"/>
                </a:solidFill>
                <a:sym typeface="+mn-ea"/>
              </a:rPr>
              <a:t>-</a:t>
            </a:r>
            <a:r>
              <a:rPr lang="en-US" altLang="zh-CN">
                <a:solidFill>
                  <a:schemeClr val="tx1"/>
                </a:solidFill>
                <a:sym typeface="+mn-ea"/>
              </a:rPr>
              <a:t>8</a:t>
            </a:r>
            <a:r>
              <a:rPr lang="zh-CN" altLang="en-US">
                <a:solidFill>
                  <a:schemeClr val="tx1"/>
                </a:solidFill>
                <a:sym typeface="+mn-ea"/>
              </a:rPr>
              <a:t>-</a:t>
            </a:r>
            <a:r>
              <a:rPr lang="en-US" altLang="zh-CN">
                <a:solidFill>
                  <a:schemeClr val="tx1"/>
                </a:solidFill>
                <a:sym typeface="+mn-ea"/>
              </a:rPr>
              <a:t>16</a:t>
            </a:r>
            <a:r>
              <a:rPr lang="zh-CN" altLang="en-US">
                <a:solidFill>
                  <a:schemeClr val="tx1"/>
                </a:solidFill>
                <a:sym typeface="+mn-ea"/>
              </a:rPr>
              <a:t>-</a:t>
            </a:r>
            <a:r>
              <a:rPr lang="en-US" altLang="zh-CN">
                <a:solidFill>
                  <a:schemeClr val="tx1"/>
                </a:solidFill>
                <a:sym typeface="+mn-ea"/>
              </a:rPr>
              <a:t>10</a:t>
            </a:r>
            <a:r>
              <a:rPr lang="zh-CN" altLang="en-US">
                <a:solidFill>
                  <a:schemeClr val="tx1"/>
                </a:solidFill>
                <a:sym typeface="+mn-ea"/>
              </a:rPr>
              <a:t>:</a:t>
            </a:r>
            <a:r>
              <a:rPr lang="en-US" altLang="zh-CN">
                <a:solidFill>
                  <a:schemeClr val="tx1"/>
                </a:solidFill>
                <a:sym typeface="+mn-ea"/>
              </a:rPr>
              <a:t>30</a:t>
            </a:r>
            <a:r>
              <a:rPr lang="zh-CN" altLang="en-US">
                <a:solidFill>
                  <a:schemeClr val="tx1"/>
                </a:solidFill>
                <a:sym typeface="+mn-ea"/>
              </a:rPr>
              <a:t>)</a:t>
            </a:r>
            <a:endParaRPr lang="zh-CN" altLang="en-US" kern="1200" baseline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914400" rtl="0"/>
            <a:r>
              <a:rPr lang="zh-CN" altLang="en-US" kern="120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          </a:t>
            </a:r>
            <a:r>
              <a:rPr lang="en-US" altLang="zh-CN" kern="120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              </a:t>
            </a:r>
            <a:r>
              <a:rPr lang="zh-CN" altLang="en-US" kern="120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endParaRPr lang="zh-CN" altLang="en-US" kern="1200" baseline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914400" rtl="0"/>
            <a:r>
              <a:rPr lang="zh-CN" altLang="en-US" kern="120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护理措施：</a:t>
            </a:r>
            <a:endParaRPr lang="zh-CN" altLang="en-US" kern="1200" baseline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914400" rtl="0"/>
            <a:r>
              <a:rPr lang="zh-CN" altLang="en-US" kern="120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1、遵医嘱给予糖皮质激素类药物喷鼻，以促进积液的吸收。</a:t>
            </a:r>
            <a:endParaRPr lang="zh-CN" altLang="en-US" kern="1200" baseline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l" defTabSz="914400" rtl="0"/>
            <a:r>
              <a:rPr lang="zh-CN" altLang="en-US" kern="120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2、 提供安静舒适的环境，减少外部环境刺激。以减少噪声的干扰                </a:t>
            </a:r>
            <a:endParaRPr lang="zh-CN" altLang="en-US" kern="1200" baseline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l" defTabSz="914400" rtl="0"/>
            <a:r>
              <a:rPr lang="zh-CN" altLang="en-US" kern="120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从而保护听力。 </a:t>
            </a:r>
            <a:endParaRPr lang="zh-CN" altLang="en-US" kern="1200" baseline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914400" rtl="0"/>
            <a:r>
              <a:rPr lang="zh-CN" altLang="en-US" kern="120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3、告知患者非必要勿掏耳朵，经常掏耳容易碰伤耳道。 </a:t>
            </a:r>
            <a:endParaRPr lang="zh-CN" altLang="en-US" kern="1200" baseline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914400" rtl="0"/>
            <a:r>
              <a:rPr lang="zh-CN" altLang="en-US" kern="120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4、多食富含胡萝卜素和维生素A的食物，如胡萝卜、南瓜等，胡萝                      </a:t>
            </a:r>
            <a:endParaRPr lang="zh-CN" altLang="en-US" kern="1200" baseline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914400" rtl="0"/>
            <a:r>
              <a:rPr lang="zh-CN" altLang="en-US" kern="120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卜素和维生素A能给内耳的感觉细胞和中耳上皮细胞提供营养，      </a:t>
            </a:r>
            <a:endParaRPr lang="zh-CN" altLang="en-US" kern="1200" baseline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914400" rtl="0"/>
            <a:r>
              <a:rPr lang="zh-CN" altLang="en-US" kern="120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增强耳细胞活力。        </a:t>
            </a:r>
            <a:endParaRPr lang="zh-CN" altLang="en-US" kern="1200" baseline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914400" rtl="0"/>
            <a:r>
              <a:rPr lang="zh-CN" altLang="en-US" kern="120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护理评价：听力有所提高。(202</a:t>
            </a:r>
            <a:r>
              <a:rPr lang="en-US" altLang="zh-CN" kern="120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3</a:t>
            </a:r>
            <a:r>
              <a:rPr lang="zh-CN" altLang="en-US" kern="120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-</a:t>
            </a:r>
            <a:r>
              <a:rPr lang="en-US" altLang="zh-CN" kern="120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8</a:t>
            </a:r>
            <a:r>
              <a:rPr lang="zh-CN" altLang="en-US" kern="120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-</a:t>
            </a:r>
            <a:r>
              <a:rPr lang="en-US" altLang="zh-CN" kern="120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23</a:t>
            </a:r>
            <a:r>
              <a:rPr lang="zh-CN" altLang="en-US" kern="120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-</a:t>
            </a:r>
            <a:r>
              <a:rPr lang="en-US" altLang="zh-CN" kern="120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08</a:t>
            </a:r>
            <a:r>
              <a:rPr lang="zh-CN" altLang="en-US" kern="120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:00)</a:t>
            </a:r>
            <a:endParaRPr lang="zh-CN" altLang="en-US" kern="1200" baseline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908050" y="1954213"/>
            <a:ext cx="7173913" cy="50774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noProof="1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r>
              <a:rPr lang="zh-CN" altLang="en-US" sz="1800" noProof="1"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二、知识缺乏：缺乏疾病相关知识及自我护理知识。</a:t>
            </a:r>
            <a:r>
              <a:rPr lang="zh-CN" altLang="en-US" sz="1800">
                <a:sym typeface="+mn-ea"/>
              </a:rPr>
              <a:t> (202</a:t>
            </a:r>
            <a:r>
              <a:rPr lang="en-US" altLang="zh-CN" sz="1800">
                <a:sym typeface="+mn-ea"/>
              </a:rPr>
              <a:t>3</a:t>
            </a:r>
            <a:r>
              <a:rPr lang="zh-CN" altLang="en-US" sz="1800">
                <a:sym typeface="+mn-ea"/>
              </a:rPr>
              <a:t>-</a:t>
            </a:r>
            <a:r>
              <a:rPr lang="en-US" altLang="zh-CN" sz="1800">
                <a:sym typeface="+mn-ea"/>
              </a:rPr>
              <a:t>8</a:t>
            </a:r>
            <a:r>
              <a:rPr lang="zh-CN" altLang="en-US" sz="1800">
                <a:sym typeface="+mn-ea"/>
              </a:rPr>
              <a:t>-</a:t>
            </a:r>
            <a:r>
              <a:rPr lang="en-US" altLang="zh-CN" sz="1800">
                <a:sym typeface="+mn-ea"/>
              </a:rPr>
              <a:t>16</a:t>
            </a:r>
            <a:r>
              <a:rPr lang="zh-CN" altLang="en-US" sz="1800">
                <a:sym typeface="+mn-ea"/>
              </a:rPr>
              <a:t>-</a:t>
            </a:r>
            <a:r>
              <a:rPr lang="en-US" altLang="zh-CN" sz="1800">
                <a:sym typeface="+mn-ea"/>
              </a:rPr>
              <a:t>10:30</a:t>
            </a:r>
            <a:r>
              <a:rPr lang="zh-CN" altLang="en-US" sz="1800">
                <a:sym typeface="+mn-ea"/>
              </a:rPr>
              <a:t>)</a:t>
            </a:r>
            <a:endParaRPr lang="zh-CN" altLang="en-US" sz="1800">
              <a:sym typeface="+mn-ea"/>
            </a:endParaRPr>
          </a:p>
          <a:p>
            <a:endParaRPr lang="zh-CN" altLang="en-US" sz="1800" noProof="1">
              <a:latin typeface="Arial" pitchFamily="34" charset="0"/>
              <a:ea typeface="宋体" panose="02010600030101010101" pitchFamily="2" charset="-122"/>
              <a:cs typeface="+mn-cs"/>
              <a:sym typeface="+mn-ea"/>
            </a:endParaRPr>
          </a:p>
          <a:p>
            <a:r>
              <a:rPr lang="zh-CN" altLang="en-US" sz="1800" noProof="1"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  护理措施：</a:t>
            </a:r>
            <a:endParaRPr lang="zh-CN" altLang="en-US" sz="1800" noProof="1"/>
          </a:p>
          <a:p>
            <a:r>
              <a:rPr lang="zh-CN" altLang="en-US" sz="1800" noProof="1"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                  1、关心体贴患者，耐心与患者交谈，通过交谈了解患者对  </a:t>
            </a:r>
            <a:endParaRPr lang="zh-CN" altLang="en-US" sz="1800" noProof="1">
              <a:latin typeface="Arial" pitchFamily="34" charset="0"/>
              <a:ea typeface="宋体" panose="02010600030101010101" pitchFamily="2" charset="-122"/>
              <a:cs typeface="+mn-cs"/>
              <a:sym typeface="+mn-ea"/>
            </a:endParaRPr>
          </a:p>
          <a:p>
            <a:r>
              <a:rPr lang="zh-CN" altLang="en-US" sz="1800" noProof="1"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                  疾病的认识程度。</a:t>
            </a:r>
            <a:endParaRPr lang="zh-CN" altLang="en-US" sz="1800" noProof="1"/>
          </a:p>
          <a:p>
            <a:r>
              <a:rPr lang="zh-CN" altLang="en-US" sz="1800" noProof="1"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                 2、采用健康宣教单向患者及家属进行疾病相关知识的宣教。</a:t>
            </a:r>
            <a:endParaRPr lang="zh-CN" altLang="en-US" sz="1800" noProof="1"/>
          </a:p>
          <a:p>
            <a:r>
              <a:rPr lang="zh-CN" altLang="en-US" sz="1800" noProof="1"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                  3、建立好护患关系，认真倾听患者的述说，并认真解答， </a:t>
            </a:r>
            <a:endParaRPr lang="zh-CN" altLang="en-US" sz="1800" noProof="1">
              <a:latin typeface="Arial" pitchFamily="34" charset="0"/>
              <a:ea typeface="宋体" panose="02010600030101010101" pitchFamily="2" charset="-122"/>
              <a:cs typeface="+mn-cs"/>
              <a:sym typeface="+mn-ea"/>
            </a:endParaRPr>
          </a:p>
          <a:p>
            <a:r>
              <a:rPr lang="zh-CN" altLang="en-US" sz="1800" noProof="1"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                  鼓励患者及家属自学相关疾病的知识。</a:t>
            </a:r>
            <a:endParaRPr lang="zh-CN" altLang="en-US" sz="1800" noProof="1">
              <a:latin typeface="Arial" pitchFamily="34" charset="0"/>
              <a:ea typeface="宋体" panose="02010600030101010101" pitchFamily="2" charset="-122"/>
              <a:cs typeface="+mn-cs"/>
              <a:sym typeface="+mn-ea"/>
            </a:endParaRPr>
          </a:p>
          <a:p>
            <a:r>
              <a:rPr lang="zh-CN" altLang="en-US" sz="1800" noProof="1"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                  </a:t>
            </a:r>
            <a:r>
              <a:rPr lang="en-US" altLang="zh-CN" sz="1800" noProof="1"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4</a:t>
            </a:r>
            <a:r>
              <a:rPr lang="zh-CN" altLang="en-US" sz="1800" noProof="1"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、</a:t>
            </a:r>
            <a:r>
              <a:rPr lang="zh-CN" altLang="en-US" sz="1800">
                <a:latin typeface="+mn-lt"/>
                <a:ea typeface="+mn-ea"/>
                <a:sym typeface="+mn-ea"/>
              </a:rPr>
              <a:t>指导患者正确擤鼻的方法及喷鼻药的正确使用方法。</a:t>
            </a:r>
            <a:endParaRPr lang="zh-CN" altLang="en-US" sz="1800" kern="1200" baseline="0">
              <a:latin typeface="+mn-lt"/>
              <a:ea typeface="+mn-ea"/>
              <a:cs typeface="+mn-cs"/>
              <a:sym typeface="+mn-ea"/>
            </a:endParaRPr>
          </a:p>
          <a:p>
            <a:pPr algn="just" defTabSz="914400">
              <a:buClrTx/>
              <a:buSzTx/>
              <a:buFontTx/>
            </a:pPr>
            <a:r>
              <a:rPr lang="zh-CN" altLang="en-US" sz="1800">
                <a:latin typeface="+mn-lt"/>
                <a:ea typeface="+mn-ea"/>
                <a:sym typeface="+mn-ea"/>
              </a:rPr>
              <a:t>                  </a:t>
            </a:r>
            <a:r>
              <a:rPr lang="en-US" altLang="zh-CN" sz="1800">
                <a:latin typeface="+mn-lt"/>
                <a:ea typeface="+mn-ea"/>
                <a:sym typeface="+mn-ea"/>
              </a:rPr>
              <a:t>5</a:t>
            </a:r>
            <a:r>
              <a:rPr lang="zh-CN" altLang="en-US" sz="1800">
                <a:latin typeface="+mn-lt"/>
                <a:ea typeface="+mn-ea"/>
                <a:sym typeface="+mn-ea"/>
              </a:rPr>
              <a:t>、多食新鲜蔬菜、水果，忌烟、酒、辛辣刺激食物和</a:t>
            </a:r>
            <a:endParaRPr lang="zh-CN" altLang="en-US" sz="1800" kern="1200" baseline="0">
              <a:latin typeface="+mn-lt"/>
              <a:ea typeface="+mn-ea"/>
              <a:cs typeface="+mn-cs"/>
            </a:endParaRPr>
          </a:p>
          <a:p>
            <a:pPr algn="l" defTabSz="914400">
              <a:buClrTx/>
              <a:buSzTx/>
              <a:buFontTx/>
            </a:pPr>
            <a:r>
              <a:rPr lang="zh-CN" altLang="en-US" sz="1800">
                <a:latin typeface="+mn-lt"/>
                <a:ea typeface="+mn-ea"/>
                <a:sym typeface="+mn-ea"/>
              </a:rPr>
              <a:t>                  发物，如：海鲜、牛羊肉、豆类等食物。</a:t>
            </a:r>
            <a:endParaRPr lang="zh-CN" altLang="en-US" sz="1800" kern="1200" baseline="0">
              <a:latin typeface="+mn-lt"/>
              <a:ea typeface="+mn-ea"/>
              <a:cs typeface="+mn-cs"/>
            </a:endParaRPr>
          </a:p>
          <a:p>
            <a:endParaRPr lang="zh-CN" altLang="en-US" sz="1800" noProof="1">
              <a:latin typeface="Arial" pitchFamily="34" charset="0"/>
              <a:ea typeface="宋体" panose="02010600030101010101" pitchFamily="2" charset="-122"/>
              <a:cs typeface="+mn-cs"/>
              <a:sym typeface="+mn-ea"/>
            </a:endParaRPr>
          </a:p>
          <a:p>
            <a:endParaRPr lang="zh-CN" altLang="en-US" sz="1800" noProof="1"/>
          </a:p>
          <a:p>
            <a:r>
              <a:rPr lang="zh-CN" altLang="en-US" sz="1800" noProof="1"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护理评价： 患者对相关疾病知识有所了解 。</a:t>
            </a:r>
            <a:r>
              <a:rPr lang="zh-CN" altLang="en-US" sz="1800">
                <a:sym typeface="+mn-ea"/>
              </a:rPr>
              <a:t> (202</a:t>
            </a:r>
            <a:r>
              <a:rPr lang="en-US" altLang="zh-CN" sz="1800">
                <a:sym typeface="+mn-ea"/>
              </a:rPr>
              <a:t>3</a:t>
            </a:r>
            <a:r>
              <a:rPr lang="zh-CN" altLang="en-US" sz="1800">
                <a:sym typeface="+mn-ea"/>
              </a:rPr>
              <a:t>-</a:t>
            </a:r>
            <a:r>
              <a:rPr lang="en-US" altLang="zh-CN" sz="1800">
                <a:sym typeface="+mn-ea"/>
              </a:rPr>
              <a:t>8</a:t>
            </a:r>
            <a:r>
              <a:rPr lang="zh-CN" altLang="en-US" sz="1800">
                <a:sym typeface="+mn-ea"/>
              </a:rPr>
              <a:t>-</a:t>
            </a:r>
            <a:r>
              <a:rPr lang="en-US" altLang="zh-CN" sz="1800">
                <a:sym typeface="+mn-ea"/>
              </a:rPr>
              <a:t>23</a:t>
            </a:r>
            <a:r>
              <a:rPr lang="zh-CN" altLang="en-US" sz="1800">
                <a:sym typeface="+mn-ea"/>
              </a:rPr>
              <a:t>-</a:t>
            </a:r>
            <a:r>
              <a:rPr lang="en-US" altLang="zh-CN" sz="1800">
                <a:sym typeface="+mn-ea"/>
              </a:rPr>
              <a:t>08</a:t>
            </a:r>
            <a:r>
              <a:rPr lang="zh-CN" altLang="en-US" sz="1800">
                <a:sym typeface="+mn-ea"/>
              </a:rPr>
              <a:t>:00)</a:t>
            </a:r>
            <a:endParaRPr lang="zh-CN" altLang="en-US" sz="1800" noProof="1"/>
          </a:p>
          <a:p>
            <a:endParaRPr lang="zh-CN" altLang="en-US" sz="1800" noProof="1"/>
          </a:p>
          <a:p>
            <a:r>
              <a:rPr lang="zh-CN" altLang="en-US" sz="1800" noProof="1"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                                                               </a:t>
            </a:r>
            <a:endParaRPr lang="zh-CN" altLang="en-US" sz="1800" noProof="1"/>
          </a:p>
        </p:txBody>
      </p:sp>
      <p:sp>
        <p:nvSpPr>
          <p:cNvPr id="6" name="文本框 5"/>
          <p:cNvSpPr txBox="1"/>
          <p:nvPr/>
        </p:nvSpPr>
        <p:spPr>
          <a:xfrm>
            <a:off x="908050" y="1250950"/>
            <a:ext cx="726757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zh-CN" sz="4400" b="1" noProof="1">
                <a:solidFill>
                  <a:schemeClr val="accent4"/>
                </a:solidFill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护理问题及措施</a:t>
            </a:r>
            <a:endParaRPr lang="zh-CN" altLang="zh-CN" sz="4400" b="1" noProof="1">
              <a:solidFill>
                <a:schemeClr val="accent4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标题 1"/>
          <p:cNvSpPr>
            <a:spLocks noGrp="1"/>
          </p:cNvSpPr>
          <p:nvPr>
            <p:ph type="ctrTitle"/>
          </p:nvPr>
        </p:nvSpPr>
        <p:spPr>
          <a:xfrm>
            <a:off x="1143000" y="1135063"/>
            <a:ext cx="6858000" cy="787400"/>
          </a:xfrm>
        </p:spPr>
        <p:txBody>
          <a:bodyPr anchor="b" anchorCtr="0"/>
          <a:lstStyle/>
          <a:p>
            <a:pPr defTabSz="914400">
              <a:buClrTx/>
              <a:buSzTx/>
              <a:buFontTx/>
              <a:buNone/>
            </a:pPr>
            <a:r>
              <a:rPr lang="zh-CN" altLang="zh-CN" b="1" kern="1200" baseline="0">
                <a:latin typeface="+mj-lt"/>
                <a:ea typeface="+mj-ea"/>
                <a:cs typeface="+mj-cs"/>
              </a:rPr>
              <a:t>护理问题及措施</a:t>
            </a:r>
            <a:endParaRPr lang="zh-CN" altLang="zh-CN" b="1" kern="1200" baseline="0">
              <a:latin typeface="+mj-lt"/>
              <a:ea typeface="+mj-ea"/>
              <a:cs typeface="+mj-cs"/>
            </a:endParaRPr>
          </a:p>
        </p:txBody>
      </p:sp>
      <p:sp>
        <p:nvSpPr>
          <p:cNvPr id="14338" name="副标题 2"/>
          <p:cNvSpPr>
            <a:spLocks noGrp="1"/>
          </p:cNvSpPr>
          <p:nvPr>
            <p:ph type="subTitle" idx="1"/>
          </p:nvPr>
        </p:nvSpPr>
        <p:spPr>
          <a:xfrm>
            <a:off x="742950" y="2014538"/>
            <a:ext cx="7064375" cy="4235450"/>
          </a:xfrm>
        </p:spPr>
        <p:txBody>
          <a:bodyPr anchor="t" anchorCtr="0"/>
          <a:lstStyle/>
          <a:p>
            <a:pPr algn="l" defTabSz="914400">
              <a:buClrTx/>
              <a:buSzTx/>
              <a:buFontTx/>
            </a:pPr>
            <a:r>
              <a:rPr lang="zh-CN" altLang="en-US" sz="1600" kern="1200" baseline="0">
                <a:latin typeface="+mn-lt"/>
                <a:ea typeface="+mn-ea"/>
                <a:cs typeface="+mn-cs"/>
              </a:rPr>
              <a:t>三、焦虑：与对自身疾病认识不够，担心治疗效果有关 。</a:t>
            </a:r>
            <a:r>
              <a:rPr lang="zh-CN" altLang="en-US" sz="1600">
                <a:sym typeface="+mn-ea"/>
              </a:rPr>
              <a:t>(202</a:t>
            </a:r>
            <a:r>
              <a:rPr lang="en-US" altLang="zh-CN" sz="1600">
                <a:sym typeface="+mn-ea"/>
              </a:rPr>
              <a:t>3</a:t>
            </a:r>
            <a:r>
              <a:rPr lang="zh-CN" altLang="en-US" sz="1600">
                <a:sym typeface="+mn-ea"/>
              </a:rPr>
              <a:t>-</a:t>
            </a:r>
            <a:r>
              <a:rPr lang="en-US" altLang="zh-CN" sz="1600">
                <a:sym typeface="+mn-ea"/>
              </a:rPr>
              <a:t>8</a:t>
            </a:r>
            <a:r>
              <a:rPr lang="zh-CN" altLang="en-US" sz="1600">
                <a:sym typeface="+mn-ea"/>
              </a:rPr>
              <a:t>-</a:t>
            </a:r>
            <a:r>
              <a:rPr lang="en-US" altLang="zh-CN" sz="1600">
                <a:sym typeface="+mn-ea"/>
              </a:rPr>
              <a:t>16</a:t>
            </a:r>
            <a:r>
              <a:rPr lang="zh-CN" altLang="en-US" sz="1600">
                <a:sym typeface="+mn-ea"/>
              </a:rPr>
              <a:t>-</a:t>
            </a:r>
            <a:r>
              <a:rPr lang="en-US" altLang="zh-CN" sz="1600">
                <a:sym typeface="+mn-ea"/>
              </a:rPr>
              <a:t>10</a:t>
            </a:r>
            <a:r>
              <a:rPr lang="zh-CN" altLang="en-US" sz="1600">
                <a:sym typeface="+mn-ea"/>
              </a:rPr>
              <a:t>:</a:t>
            </a:r>
            <a:r>
              <a:rPr lang="en-US" altLang="zh-CN" sz="1600">
                <a:sym typeface="+mn-ea"/>
              </a:rPr>
              <a:t>30</a:t>
            </a:r>
            <a:r>
              <a:rPr lang="zh-CN" altLang="en-US" sz="1600">
                <a:sym typeface="+mn-ea"/>
              </a:rPr>
              <a:t>)</a:t>
            </a:r>
            <a:endParaRPr lang="zh-CN" altLang="en-US" sz="1600" kern="1200" baseline="0">
              <a:latin typeface="+mn-lt"/>
              <a:ea typeface="+mn-ea"/>
              <a:cs typeface="+mn-cs"/>
            </a:endParaRPr>
          </a:p>
          <a:p>
            <a:pPr algn="l" defTabSz="914400">
              <a:buClrTx/>
              <a:buSzTx/>
              <a:buFontTx/>
            </a:pPr>
            <a:endParaRPr lang="zh-CN" altLang="en-US" sz="1600" kern="1200" baseline="0">
              <a:latin typeface="+mn-lt"/>
              <a:ea typeface="+mn-ea"/>
              <a:cs typeface="+mn-cs"/>
            </a:endParaRPr>
          </a:p>
          <a:p>
            <a:pPr algn="l" defTabSz="914400">
              <a:buClrTx/>
              <a:buSzTx/>
              <a:buFontTx/>
            </a:pPr>
            <a:r>
              <a:rPr lang="zh-CN" altLang="en-US" sz="1600" kern="1200" baseline="0">
                <a:latin typeface="+mn-lt"/>
                <a:ea typeface="+mn-ea"/>
                <a:cs typeface="+mn-cs"/>
              </a:rPr>
              <a:t>护理措施：</a:t>
            </a:r>
            <a:endParaRPr lang="zh-CN" altLang="en-US" sz="1600" kern="1200" baseline="0">
              <a:latin typeface="+mn-lt"/>
              <a:ea typeface="+mn-ea"/>
              <a:cs typeface="+mn-cs"/>
            </a:endParaRPr>
          </a:p>
          <a:p>
            <a:pPr algn="l" defTabSz="914400">
              <a:buClrTx/>
              <a:buSzTx/>
              <a:buFontTx/>
            </a:pPr>
            <a:r>
              <a:rPr lang="en-US" altLang="zh-CN" sz="1600" kern="1200" baseline="0">
                <a:latin typeface="+mn-lt"/>
                <a:ea typeface="+mn-ea"/>
                <a:cs typeface="+mn-cs"/>
              </a:rPr>
              <a:t>                   </a:t>
            </a:r>
            <a:r>
              <a:rPr lang="zh-CN" altLang="en-US" sz="1600" kern="1200" baseline="0">
                <a:latin typeface="+mn-lt"/>
                <a:ea typeface="+mn-ea"/>
                <a:cs typeface="+mn-cs"/>
              </a:rPr>
              <a:t>1、与病人亲切交谈，向病人介绍有关疾病的知识，让病人对疾病 </a:t>
            </a:r>
            <a:endParaRPr lang="zh-CN" altLang="en-US" sz="1600" kern="1200" baseline="0">
              <a:latin typeface="+mn-lt"/>
              <a:ea typeface="+mn-ea"/>
              <a:cs typeface="+mn-cs"/>
            </a:endParaRPr>
          </a:p>
          <a:p>
            <a:pPr algn="l" defTabSz="914400">
              <a:buClrTx/>
              <a:buSzTx/>
              <a:buFontTx/>
            </a:pPr>
            <a:r>
              <a:rPr lang="zh-CN" altLang="en-US" sz="1600" kern="1200" baseline="0">
                <a:latin typeface="+mn-lt"/>
                <a:ea typeface="+mn-ea"/>
                <a:cs typeface="+mn-cs"/>
              </a:rPr>
              <a:t>                   有所了解。</a:t>
            </a:r>
            <a:endParaRPr lang="zh-CN" altLang="en-US" sz="1600" kern="1200" baseline="0">
              <a:latin typeface="+mn-lt"/>
              <a:ea typeface="+mn-ea"/>
              <a:cs typeface="+mn-cs"/>
            </a:endParaRPr>
          </a:p>
          <a:p>
            <a:pPr algn="l" defTabSz="914400">
              <a:buClrTx/>
              <a:buSzTx/>
              <a:buFontTx/>
            </a:pPr>
            <a:r>
              <a:rPr lang="zh-CN" altLang="en-US" sz="1600" kern="1200" baseline="0">
                <a:latin typeface="+mn-lt"/>
                <a:ea typeface="+mn-ea"/>
                <a:cs typeface="+mn-cs"/>
              </a:rPr>
              <a:t>                   2、提供安静舒适的环境，减少外部环境刺激。</a:t>
            </a:r>
            <a:endParaRPr lang="zh-CN" altLang="en-US" sz="1600" kern="1200" baseline="0">
              <a:latin typeface="+mn-lt"/>
              <a:ea typeface="+mn-ea"/>
              <a:cs typeface="+mn-cs"/>
            </a:endParaRPr>
          </a:p>
          <a:p>
            <a:pPr algn="l" defTabSz="914400">
              <a:buClrTx/>
              <a:buSzTx/>
              <a:buFontTx/>
            </a:pPr>
            <a:r>
              <a:rPr lang="zh-CN" altLang="en-US" sz="1600" kern="1200" baseline="0">
                <a:latin typeface="+mn-lt"/>
                <a:ea typeface="+mn-ea"/>
                <a:cs typeface="+mn-cs"/>
              </a:rPr>
              <a:t>          </a:t>
            </a:r>
            <a:r>
              <a:rPr lang="en-US" altLang="zh-CN" sz="1600" kern="1200" baseline="0">
                <a:latin typeface="+mn-lt"/>
                <a:ea typeface="+mn-ea"/>
                <a:cs typeface="+mn-cs"/>
              </a:rPr>
              <a:t>        </a:t>
            </a:r>
            <a:r>
              <a:rPr lang="zh-CN" altLang="en-US" sz="1600" kern="1200" baseline="0">
                <a:latin typeface="+mn-lt"/>
                <a:ea typeface="+mn-ea"/>
                <a:cs typeface="+mn-cs"/>
              </a:rPr>
              <a:t>3、向患者讲解情绪稳定的重要性，避免情绪激动，经常处于急躁、   </a:t>
            </a:r>
            <a:endParaRPr lang="zh-CN" altLang="en-US" sz="1600" kern="1200" baseline="0">
              <a:latin typeface="+mn-lt"/>
              <a:ea typeface="+mn-ea"/>
              <a:cs typeface="+mn-cs"/>
            </a:endParaRPr>
          </a:p>
          <a:p>
            <a:pPr algn="l" defTabSz="914400">
              <a:buClrTx/>
              <a:buSzTx/>
              <a:buFontTx/>
            </a:pPr>
            <a:r>
              <a:rPr lang="zh-CN" altLang="en-US" sz="1600" kern="1200" baseline="0">
                <a:latin typeface="+mn-lt"/>
                <a:ea typeface="+mn-ea"/>
                <a:cs typeface="+mn-cs"/>
              </a:rPr>
              <a:t>                  恼怒的状态中，会导致体内植物神经失去正常的调节功能，使耳</a:t>
            </a:r>
            <a:endParaRPr lang="zh-CN" altLang="en-US" sz="1600" kern="1200" baseline="0">
              <a:latin typeface="+mn-lt"/>
              <a:ea typeface="+mn-ea"/>
              <a:cs typeface="+mn-cs"/>
            </a:endParaRPr>
          </a:p>
          <a:p>
            <a:pPr algn="l" defTabSz="914400">
              <a:buClrTx/>
              <a:buSzTx/>
              <a:buFontTx/>
            </a:pPr>
            <a:r>
              <a:rPr lang="zh-CN" altLang="en-US" sz="1600" kern="1200" baseline="0">
                <a:latin typeface="+mn-lt"/>
                <a:ea typeface="+mn-ea"/>
                <a:cs typeface="+mn-cs"/>
              </a:rPr>
              <a:t>                  内器官发生缺血，水肿和听觉障碍，容易出现听力锐减，指导患者多听音乐、散步等。</a:t>
            </a:r>
            <a:endParaRPr lang="zh-CN" altLang="en-US" sz="1600" kern="1200" baseline="0">
              <a:latin typeface="+mn-lt"/>
              <a:ea typeface="+mn-ea"/>
              <a:cs typeface="+mn-cs"/>
            </a:endParaRPr>
          </a:p>
          <a:p>
            <a:pPr algn="l" defTabSz="914400">
              <a:buClrTx/>
              <a:buSzTx/>
              <a:buFontTx/>
            </a:pPr>
            <a:endParaRPr lang="zh-CN" altLang="en-US" sz="1600" kern="1200" baseline="0">
              <a:latin typeface="+mn-lt"/>
              <a:ea typeface="+mn-ea"/>
              <a:cs typeface="+mn-cs"/>
            </a:endParaRPr>
          </a:p>
          <a:p>
            <a:pPr algn="l" defTabSz="914400">
              <a:buClrTx/>
              <a:buSzTx/>
              <a:buFontTx/>
            </a:pPr>
            <a:r>
              <a:rPr lang="zh-CN" altLang="en-US" sz="1600" kern="1200" baseline="0">
                <a:latin typeface="+mn-lt"/>
                <a:ea typeface="+mn-ea"/>
                <a:cs typeface="+mn-cs"/>
              </a:rPr>
              <a:t>护理评价：病人情绪稳定，焦虑程度减轻</a:t>
            </a:r>
            <a:r>
              <a:rPr lang="en-US" altLang="zh-CN" sz="1600" kern="1200" baseline="0">
                <a:latin typeface="+mn-lt"/>
                <a:ea typeface="+mn-ea"/>
                <a:cs typeface="+mn-cs"/>
              </a:rPr>
              <a:t> </a:t>
            </a:r>
            <a:r>
              <a:rPr lang="zh-CN" altLang="en-US" sz="1600" kern="1200" baseline="0">
                <a:latin typeface="+mn-lt"/>
                <a:ea typeface="+mn-ea"/>
                <a:cs typeface="+mn-cs"/>
              </a:rPr>
              <a:t>。</a:t>
            </a:r>
            <a:r>
              <a:rPr lang="zh-CN" altLang="en-US" sz="1600">
                <a:sym typeface="+mn-ea"/>
              </a:rPr>
              <a:t>（202</a:t>
            </a:r>
            <a:r>
              <a:rPr lang="en-US" altLang="zh-CN" sz="1600">
                <a:sym typeface="+mn-ea"/>
              </a:rPr>
              <a:t>3</a:t>
            </a:r>
            <a:r>
              <a:rPr lang="zh-CN" altLang="en-US" sz="1600">
                <a:sym typeface="+mn-ea"/>
              </a:rPr>
              <a:t>-</a:t>
            </a:r>
            <a:r>
              <a:rPr lang="en-US" altLang="zh-CN" sz="1600">
                <a:sym typeface="+mn-ea"/>
              </a:rPr>
              <a:t>8</a:t>
            </a:r>
            <a:r>
              <a:rPr lang="zh-CN" altLang="en-US" sz="1600">
                <a:sym typeface="+mn-ea"/>
              </a:rPr>
              <a:t>-</a:t>
            </a:r>
            <a:r>
              <a:rPr lang="en-US" altLang="zh-CN" sz="1600">
                <a:sym typeface="+mn-ea"/>
              </a:rPr>
              <a:t>23</a:t>
            </a:r>
            <a:r>
              <a:rPr lang="zh-CN" altLang="en-US" sz="1600">
                <a:sym typeface="+mn-ea"/>
              </a:rPr>
              <a:t>-</a:t>
            </a:r>
            <a:r>
              <a:rPr lang="en-US" altLang="zh-CN" sz="1600">
                <a:sym typeface="+mn-ea"/>
              </a:rPr>
              <a:t>08</a:t>
            </a:r>
            <a:r>
              <a:rPr lang="zh-CN" altLang="en-US" sz="1600">
                <a:sym typeface="+mn-ea"/>
              </a:rPr>
              <a:t>:</a:t>
            </a:r>
            <a:r>
              <a:rPr lang="en-US" altLang="zh-CN" sz="1600">
                <a:sym typeface="+mn-ea"/>
              </a:rPr>
              <a:t>0</a:t>
            </a:r>
            <a:r>
              <a:rPr lang="zh-CN" altLang="en-US" sz="1600">
                <a:sym typeface="+mn-ea"/>
              </a:rPr>
              <a:t>0）</a:t>
            </a:r>
            <a:endParaRPr lang="en-US" altLang="zh-CN" sz="1600" kern="1200" baseline="0">
              <a:latin typeface="+mn-lt"/>
              <a:ea typeface="+mn-ea"/>
              <a:cs typeface="+mn-cs"/>
            </a:endParaRPr>
          </a:p>
          <a:p>
            <a:pPr defTabSz="914400">
              <a:buClrTx/>
              <a:buSzTx/>
              <a:buFontTx/>
            </a:pPr>
            <a:r>
              <a:rPr lang="en-US" altLang="zh-CN" sz="1600" kern="1200" baseline="0">
                <a:latin typeface="+mn-lt"/>
                <a:ea typeface="+mn-ea"/>
                <a:cs typeface="+mn-cs"/>
              </a:rPr>
              <a:t>                                                              </a:t>
            </a:r>
            <a:endParaRPr lang="zh-CN" altLang="en-US" sz="1600" kern="1200" baseline="0"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标题 1"/>
          <p:cNvSpPr>
            <a:spLocks noGrp="1"/>
          </p:cNvSpPr>
          <p:nvPr>
            <p:ph type="ctrTitle"/>
          </p:nvPr>
        </p:nvSpPr>
        <p:spPr>
          <a:xfrm>
            <a:off x="1187450" y="908368"/>
            <a:ext cx="6858000" cy="812800"/>
          </a:xfrm>
        </p:spPr>
        <p:txBody>
          <a:bodyPr anchor="b" anchorCtr="0"/>
          <a:lstStyle/>
          <a:p>
            <a:pPr defTabSz="914400">
              <a:buClrTx/>
              <a:buSzTx/>
              <a:buFontTx/>
              <a:buNone/>
            </a:pPr>
            <a:r>
              <a:rPr lang="zh-CN" altLang="en-US" b="1" kern="1200" baseline="0">
                <a:latin typeface="+mj-lt"/>
                <a:ea typeface="+mj-ea"/>
                <a:cs typeface="+mj-cs"/>
              </a:rPr>
              <a:t>护理问题及措施</a:t>
            </a:r>
            <a:endParaRPr lang="zh-CN" altLang="en-US" b="1" kern="1200" baseline="0">
              <a:latin typeface="+mj-lt"/>
              <a:ea typeface="+mj-ea"/>
              <a:cs typeface="+mj-cs"/>
            </a:endParaRPr>
          </a:p>
        </p:txBody>
      </p:sp>
      <p:sp>
        <p:nvSpPr>
          <p:cNvPr id="15362" name="副标题 2"/>
          <p:cNvSpPr>
            <a:spLocks noGrp="1"/>
          </p:cNvSpPr>
          <p:nvPr>
            <p:ph type="subTitle" idx="1"/>
          </p:nvPr>
        </p:nvSpPr>
        <p:spPr>
          <a:xfrm>
            <a:off x="1187450" y="1721485"/>
            <a:ext cx="6858000" cy="4590415"/>
          </a:xfrm>
        </p:spPr>
        <p:txBody>
          <a:bodyPr anchor="t" anchorCtr="0"/>
          <a:lstStyle/>
          <a:p>
            <a:pPr algn="l" defTabSz="914400">
              <a:buClrTx/>
              <a:buSzTx/>
              <a:buFontTx/>
            </a:pPr>
            <a:r>
              <a:rPr lang="zh-CN" altLang="en-US" b="1" kern="1200" baseline="0">
                <a:latin typeface="+mn-lt"/>
                <a:ea typeface="+mn-ea"/>
                <a:cs typeface="+mn-cs"/>
              </a:rPr>
              <a:t>四、潜在并发症：有继发感染的危险。</a:t>
            </a:r>
            <a:r>
              <a:rPr lang="zh-CN" altLang="en-US" b="1">
                <a:sym typeface="+mn-ea"/>
              </a:rPr>
              <a:t>（202</a:t>
            </a:r>
            <a:r>
              <a:rPr lang="en-US" altLang="zh-CN" b="1">
                <a:sym typeface="+mn-ea"/>
              </a:rPr>
              <a:t>23</a:t>
            </a:r>
            <a:r>
              <a:rPr lang="zh-CN" altLang="en-US" b="1">
                <a:sym typeface="+mn-ea"/>
              </a:rPr>
              <a:t>-</a:t>
            </a:r>
            <a:r>
              <a:rPr lang="en-US" altLang="zh-CN" b="1">
                <a:sym typeface="+mn-ea"/>
              </a:rPr>
              <a:t>8</a:t>
            </a:r>
            <a:r>
              <a:rPr lang="zh-CN" altLang="en-US" b="1">
                <a:sym typeface="+mn-ea"/>
              </a:rPr>
              <a:t>-</a:t>
            </a:r>
            <a:r>
              <a:rPr lang="en-US" altLang="zh-CN" b="1">
                <a:sym typeface="+mn-ea"/>
              </a:rPr>
              <a:t>16</a:t>
            </a:r>
            <a:r>
              <a:rPr lang="zh-CN" altLang="en-US" b="1">
                <a:sym typeface="+mn-ea"/>
              </a:rPr>
              <a:t>-</a:t>
            </a:r>
            <a:r>
              <a:rPr lang="en-US" altLang="zh-CN" b="1">
                <a:sym typeface="+mn-ea"/>
              </a:rPr>
              <a:t>10</a:t>
            </a:r>
            <a:r>
              <a:rPr lang="zh-CN" altLang="en-US" b="1">
                <a:sym typeface="+mn-ea"/>
              </a:rPr>
              <a:t>:</a:t>
            </a:r>
            <a:r>
              <a:rPr lang="en-US" altLang="zh-CN" b="1">
                <a:sym typeface="+mn-ea"/>
              </a:rPr>
              <a:t>30</a:t>
            </a:r>
            <a:r>
              <a:rPr lang="zh-CN" altLang="en-US" b="1">
                <a:sym typeface="+mn-ea"/>
              </a:rPr>
              <a:t>）</a:t>
            </a:r>
            <a:r>
              <a:rPr lang="zh-CN" altLang="en-US" b="1" kern="1200" baseline="0">
                <a:latin typeface="+mn-lt"/>
                <a:ea typeface="+mn-ea"/>
                <a:cs typeface="+mn-cs"/>
              </a:rPr>
              <a:t>          </a:t>
            </a:r>
            <a:endParaRPr lang="zh-CN" altLang="en-US" b="1" kern="1200" baseline="0">
              <a:latin typeface="+mn-lt"/>
              <a:ea typeface="+mn-ea"/>
              <a:cs typeface="+mn-cs"/>
            </a:endParaRPr>
          </a:p>
          <a:p>
            <a:pPr algn="l" defTabSz="914400">
              <a:buClrTx/>
              <a:buSzTx/>
              <a:buFontTx/>
            </a:pPr>
            <a:r>
              <a:rPr lang="zh-CN" altLang="en-US" b="1" kern="1200" baseline="0">
                <a:latin typeface="+mn-lt"/>
                <a:ea typeface="+mn-ea"/>
                <a:cs typeface="+mn-cs"/>
              </a:rPr>
              <a:t>护理措施：</a:t>
            </a:r>
            <a:endParaRPr lang="zh-CN" altLang="en-US" b="1" kern="1200" baseline="0">
              <a:latin typeface="+mn-lt"/>
              <a:ea typeface="+mn-ea"/>
              <a:cs typeface="+mn-cs"/>
            </a:endParaRPr>
          </a:p>
          <a:p>
            <a:pPr algn="l" defTabSz="914400">
              <a:buClrTx/>
              <a:buSzTx/>
              <a:buFontTx/>
            </a:pPr>
            <a:r>
              <a:rPr lang="zh-CN" altLang="en-US" b="1" kern="1200" baseline="0">
                <a:latin typeface="+mn-lt"/>
                <a:ea typeface="+mn-ea"/>
                <a:cs typeface="+mn-cs"/>
              </a:rPr>
              <a:t>                  1、遵医嘱用药。</a:t>
            </a:r>
            <a:endParaRPr lang="zh-CN" altLang="en-US" b="1" kern="1200" baseline="0">
              <a:latin typeface="+mn-lt"/>
              <a:ea typeface="+mn-ea"/>
              <a:cs typeface="+mn-cs"/>
            </a:endParaRPr>
          </a:p>
          <a:p>
            <a:pPr algn="l" defTabSz="914400">
              <a:buClrTx/>
              <a:buSzTx/>
              <a:buFontTx/>
            </a:pPr>
            <a:r>
              <a:rPr lang="zh-CN" altLang="en-US" b="1" kern="1200" baseline="0">
                <a:latin typeface="+mn-lt"/>
                <a:ea typeface="+mn-ea"/>
                <a:cs typeface="+mn-cs"/>
              </a:rPr>
              <a:t>                  </a:t>
            </a:r>
            <a:r>
              <a:rPr lang="en-US" altLang="zh-CN" b="1" kern="1200" baseline="0">
                <a:latin typeface="+mn-lt"/>
                <a:ea typeface="+mn-ea"/>
                <a:cs typeface="+mn-cs"/>
              </a:rPr>
              <a:t>2</a:t>
            </a:r>
            <a:r>
              <a:rPr lang="zh-CN" altLang="en-US" b="1" kern="1200" baseline="0">
                <a:latin typeface="+mn-lt"/>
                <a:ea typeface="+mn-ea"/>
                <a:cs typeface="+mn-cs"/>
              </a:rPr>
              <a:t>、</a:t>
            </a:r>
            <a:r>
              <a:rPr lang="zh-CN" altLang="en-US" b="1">
                <a:sym typeface="+mn-ea"/>
              </a:rPr>
              <a:t>监测患者体温。</a:t>
            </a:r>
            <a:endParaRPr lang="zh-CN" altLang="en-US" b="1" kern="1200" baseline="0">
              <a:latin typeface="+mn-lt"/>
              <a:ea typeface="+mn-ea"/>
              <a:cs typeface="+mn-cs"/>
            </a:endParaRPr>
          </a:p>
          <a:p>
            <a:pPr algn="l" defTabSz="914400">
              <a:buClrTx/>
              <a:buSzTx/>
              <a:buFontTx/>
            </a:pPr>
            <a:r>
              <a:rPr lang="zh-CN" altLang="en-US" b="1" kern="1200" baseline="0">
                <a:latin typeface="+mn-lt"/>
                <a:ea typeface="+mn-ea"/>
                <a:cs typeface="+mn-cs"/>
              </a:rPr>
              <a:t>                  </a:t>
            </a:r>
            <a:r>
              <a:rPr lang="en-US" altLang="zh-CN" b="1" kern="1200" baseline="0">
                <a:latin typeface="+mn-lt"/>
                <a:ea typeface="+mn-ea"/>
                <a:cs typeface="+mn-cs"/>
              </a:rPr>
              <a:t>3</a:t>
            </a:r>
            <a:r>
              <a:rPr lang="zh-CN" altLang="en-US" b="1" kern="1200" baseline="0">
                <a:latin typeface="+mn-lt"/>
                <a:ea typeface="+mn-ea"/>
                <a:cs typeface="+mn-cs"/>
              </a:rPr>
              <a:t>、指导患者正确擤鼻的方法及喷鼻药的正确使    </a:t>
            </a:r>
            <a:endParaRPr lang="zh-CN" altLang="en-US" b="1" kern="1200" baseline="0">
              <a:latin typeface="+mn-lt"/>
              <a:ea typeface="+mn-ea"/>
              <a:cs typeface="+mn-cs"/>
            </a:endParaRPr>
          </a:p>
          <a:p>
            <a:pPr algn="l" defTabSz="914400">
              <a:buClrTx/>
              <a:buSzTx/>
              <a:buFontTx/>
            </a:pPr>
            <a:r>
              <a:rPr lang="zh-CN" altLang="en-US" b="1" kern="1200" baseline="0">
                <a:latin typeface="+mn-lt"/>
                <a:ea typeface="+mn-ea"/>
                <a:cs typeface="+mn-cs"/>
              </a:rPr>
              <a:t>                  用方法。</a:t>
            </a:r>
            <a:endParaRPr lang="zh-CN" altLang="en-US" b="1" kern="1200" baseline="0">
              <a:latin typeface="+mn-lt"/>
              <a:ea typeface="+mn-ea"/>
              <a:cs typeface="+mn-cs"/>
            </a:endParaRPr>
          </a:p>
          <a:p>
            <a:pPr algn="just" defTabSz="914400">
              <a:buClrTx/>
              <a:buSzTx/>
              <a:buFontTx/>
            </a:pPr>
            <a:r>
              <a:rPr lang="zh-CN" altLang="en-US" b="1" kern="1200" baseline="0">
                <a:latin typeface="+mn-lt"/>
                <a:ea typeface="+mn-ea"/>
                <a:cs typeface="+mn-cs"/>
              </a:rPr>
              <a:t> </a:t>
            </a:r>
            <a:r>
              <a:rPr lang="en-US" altLang="zh-CN" b="1" kern="1200" baseline="0">
                <a:latin typeface="+mn-lt"/>
                <a:ea typeface="+mn-ea"/>
                <a:cs typeface="+mn-cs"/>
              </a:rPr>
              <a:t>                 4</a:t>
            </a:r>
            <a:r>
              <a:rPr lang="zh-CN" altLang="en-US" b="1" kern="1200" baseline="0">
                <a:latin typeface="+mn-lt"/>
                <a:ea typeface="+mn-ea"/>
                <a:cs typeface="+mn-cs"/>
              </a:rPr>
              <a:t>、告知患者保持耳内干燥，勿进水，</a:t>
            </a:r>
            <a:r>
              <a:rPr lang="zh-CN" altLang="en-US" b="1">
                <a:sym typeface="+mn-ea"/>
              </a:rPr>
              <a:t>洗澡时可在耳  </a:t>
            </a:r>
            <a:endParaRPr lang="zh-CN" altLang="en-US" b="1">
              <a:sym typeface="+mn-ea"/>
            </a:endParaRPr>
          </a:p>
          <a:p>
            <a:pPr algn="just" defTabSz="914400">
              <a:buClrTx/>
              <a:buSzTx/>
              <a:buFontTx/>
            </a:pPr>
            <a:r>
              <a:rPr lang="zh-CN" altLang="en-US" b="1">
                <a:sym typeface="+mn-ea"/>
              </a:rPr>
              <a:t>                  朵塞棉球 或用浴帽遮住耳部，</a:t>
            </a:r>
            <a:r>
              <a:rPr lang="zh-CN" altLang="en-US" b="1" kern="1200" baseline="0">
                <a:latin typeface="+mn-lt"/>
                <a:ea typeface="+mn-ea"/>
                <a:cs typeface="+mn-cs"/>
              </a:rPr>
              <a:t>非必要勿掏耳。</a:t>
            </a:r>
            <a:r>
              <a:rPr lang="zh-CN" altLang="en-US" b="1">
                <a:sym typeface="+mn-ea"/>
              </a:rPr>
              <a:t>当耳内  </a:t>
            </a:r>
            <a:endParaRPr lang="zh-CN" altLang="en-US" b="1">
              <a:sym typeface="+mn-ea"/>
            </a:endParaRPr>
          </a:p>
          <a:p>
            <a:pPr algn="just" defTabSz="914400">
              <a:buClrTx/>
              <a:buSzTx/>
              <a:buFontTx/>
            </a:pPr>
            <a:r>
              <a:rPr lang="zh-CN" altLang="en-US" b="1">
                <a:sym typeface="+mn-ea"/>
              </a:rPr>
              <a:t>                  奇痒时，可以用棉签沾少许酒精或甘油轻轻擦耳道 。 </a:t>
            </a:r>
            <a:endParaRPr lang="zh-CN" altLang="en-US" b="1" kern="1200" baseline="0">
              <a:latin typeface="+mn-lt"/>
              <a:ea typeface="+mn-ea"/>
              <a:cs typeface="+mn-cs"/>
            </a:endParaRPr>
          </a:p>
          <a:p>
            <a:pPr algn="just" defTabSz="914400">
              <a:buClrTx/>
              <a:buSzTx/>
              <a:buFontTx/>
            </a:pPr>
            <a:r>
              <a:rPr lang="zh-CN" altLang="en-US" b="1">
                <a:sym typeface="+mn-ea"/>
              </a:rPr>
              <a:t>                 </a:t>
            </a:r>
            <a:endParaRPr lang="zh-CN" altLang="en-US" b="1" kern="1200" baseline="0">
              <a:latin typeface="+mn-lt"/>
              <a:ea typeface="+mn-ea"/>
              <a:cs typeface="+mn-cs"/>
            </a:endParaRPr>
          </a:p>
          <a:p>
            <a:pPr algn="l" defTabSz="914400">
              <a:buClrTx/>
              <a:buSzTx/>
              <a:buFontTx/>
            </a:pPr>
            <a:r>
              <a:rPr lang="zh-CN" altLang="en-US" b="1" kern="1200" baseline="0">
                <a:latin typeface="+mn-lt"/>
                <a:ea typeface="+mn-ea"/>
                <a:cs typeface="+mn-cs"/>
              </a:rPr>
              <a:t>护理评价：未发生感染、体温正常。（202</a:t>
            </a:r>
            <a:r>
              <a:rPr lang="en-US" altLang="zh-CN" b="1" kern="1200" baseline="0">
                <a:latin typeface="+mn-lt"/>
                <a:ea typeface="+mn-ea"/>
                <a:cs typeface="+mn-cs"/>
              </a:rPr>
              <a:t>3</a:t>
            </a:r>
            <a:r>
              <a:rPr lang="zh-CN" altLang="en-US" b="1" kern="1200" baseline="0">
                <a:latin typeface="+mn-lt"/>
                <a:ea typeface="+mn-ea"/>
                <a:cs typeface="+mn-cs"/>
              </a:rPr>
              <a:t>-</a:t>
            </a:r>
            <a:r>
              <a:rPr lang="en-US" altLang="zh-CN" b="1" kern="1200" baseline="0">
                <a:latin typeface="+mn-lt"/>
                <a:ea typeface="+mn-ea"/>
                <a:cs typeface="+mn-cs"/>
              </a:rPr>
              <a:t>8</a:t>
            </a:r>
            <a:r>
              <a:rPr lang="zh-CN" altLang="en-US" b="1" kern="1200" baseline="0">
                <a:latin typeface="+mn-lt"/>
                <a:ea typeface="+mn-ea"/>
                <a:cs typeface="+mn-cs"/>
              </a:rPr>
              <a:t>-</a:t>
            </a:r>
            <a:r>
              <a:rPr lang="en-US" altLang="zh-CN" b="1" kern="1200" baseline="0">
                <a:latin typeface="+mn-lt"/>
                <a:ea typeface="+mn-ea"/>
                <a:cs typeface="+mn-cs"/>
              </a:rPr>
              <a:t>23</a:t>
            </a:r>
            <a:r>
              <a:rPr lang="zh-CN" altLang="en-US" b="1" kern="1200" baseline="0">
                <a:latin typeface="+mn-lt"/>
                <a:ea typeface="+mn-ea"/>
                <a:cs typeface="+mn-cs"/>
              </a:rPr>
              <a:t>-</a:t>
            </a:r>
            <a:r>
              <a:rPr lang="en-US" altLang="zh-CN" b="1" kern="1200" baseline="0">
                <a:latin typeface="+mn-lt"/>
                <a:ea typeface="+mn-ea"/>
                <a:cs typeface="+mn-cs"/>
              </a:rPr>
              <a:t>08</a:t>
            </a:r>
            <a:r>
              <a:rPr lang="zh-CN" altLang="en-US" b="1" kern="1200" baseline="0">
                <a:latin typeface="+mn-lt"/>
                <a:ea typeface="+mn-ea"/>
                <a:cs typeface="+mn-cs"/>
              </a:rPr>
              <a:t>:00）</a:t>
            </a:r>
            <a:endParaRPr lang="zh-CN" altLang="en-US" b="1" kern="1200" baseline="0"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内容占位符 2"/>
          <p:cNvSpPr>
            <a:spLocks noGrp="1"/>
          </p:cNvSpPr>
          <p:nvPr>
            <p:ph idx="1"/>
          </p:nvPr>
        </p:nvSpPr>
        <p:spPr>
          <a:xfrm>
            <a:off x="467360" y="981075"/>
            <a:ext cx="8229600" cy="4525963"/>
          </a:xfrm>
        </p:spPr>
        <p:txBody>
          <a:bodyPr anchor="t" anchorCtr="0"/>
          <a:lstStyle/>
          <a:p>
            <a:pPr marL="0" indent="0" algn="ctr">
              <a:buNone/>
            </a:pPr>
            <a:r>
              <a:rPr lang="zh-CN" altLang="en-US" sz="4000" b="1">
                <a:latin typeface="+mj-lt"/>
                <a:ea typeface="+mj-ea"/>
                <a:cs typeface="+mj-cs"/>
                <a:sym typeface="+mn-ea"/>
              </a:rPr>
              <a:t>护理问题及措施</a:t>
            </a:r>
            <a:endParaRPr lang="zh-CN" altLang="en-US" sz="4000" b="1" kern="1200" baseline="0">
              <a:latin typeface="+mj-lt"/>
              <a:ea typeface="+mj-ea"/>
              <a:cs typeface="+mj-cs"/>
            </a:endParaRPr>
          </a:p>
          <a:p>
            <a:pPr marL="0" indent="0">
              <a:buNone/>
            </a:pPr>
            <a:r>
              <a:rPr lang="zh-CN" altLang="en-US" b="1"/>
              <a:t> </a:t>
            </a:r>
            <a:r>
              <a:rPr lang="zh-CN" altLang="en-US" sz="2000" b="1"/>
              <a:t>潜在并发症：有出血的危险。 （</a:t>
            </a:r>
            <a:r>
              <a:rPr lang="en-US" altLang="zh-CN" sz="2000" b="1"/>
              <a:t>2023-8-16-10:030</a:t>
            </a:r>
            <a:r>
              <a:rPr lang="zh-CN" altLang="en-US" sz="2000" b="1"/>
              <a:t>）</a:t>
            </a:r>
            <a:endParaRPr lang="zh-CN" altLang="en-US" sz="2000" b="1"/>
          </a:p>
          <a:p>
            <a:pPr marL="0" indent="0">
              <a:buNone/>
            </a:pPr>
            <a:r>
              <a:rPr lang="zh-CN" altLang="en-US" sz="2000" b="1"/>
              <a:t>护理措施：</a:t>
            </a:r>
            <a:r>
              <a:rPr lang="en-US" altLang="zh-CN" sz="2000" b="1"/>
              <a:t>1</a:t>
            </a:r>
            <a:r>
              <a:rPr lang="zh-CN" altLang="en-US" sz="2000" b="1"/>
              <a:t>、观察出血的情况，立即告知医生。    </a:t>
            </a:r>
            <a:r>
              <a:rPr lang="zh-CN" altLang="en-US" b="1"/>
              <a:t> </a:t>
            </a:r>
            <a:endParaRPr lang="zh-CN" altLang="en-US" b="1"/>
          </a:p>
          <a:p>
            <a:pPr marL="0" indent="0">
              <a:buNone/>
            </a:pPr>
            <a:r>
              <a:rPr lang="zh-CN" altLang="en-US" b="1"/>
              <a:t>       </a:t>
            </a:r>
            <a:r>
              <a:rPr lang="zh-CN" altLang="en-US" sz="2000" b="1"/>
              <a:t>       </a:t>
            </a:r>
            <a:r>
              <a:rPr lang="en-US" altLang="zh-CN" sz="2000" b="1"/>
              <a:t>2</a:t>
            </a:r>
            <a:r>
              <a:rPr lang="zh-CN" altLang="en-US" sz="2000" b="1"/>
              <a:t>、 观察听力的变化。</a:t>
            </a:r>
            <a:endParaRPr lang="zh-CN" altLang="en-US" sz="2000" b="1"/>
          </a:p>
          <a:p>
            <a:pPr marL="0" indent="0">
              <a:buNone/>
            </a:pPr>
            <a:r>
              <a:rPr lang="zh-CN" altLang="en-US" sz="2000" b="1"/>
              <a:t>                  </a:t>
            </a:r>
            <a:r>
              <a:rPr lang="en-US" altLang="zh-CN" sz="2000" b="1"/>
              <a:t>3</a:t>
            </a:r>
            <a:r>
              <a:rPr lang="zh-CN" altLang="en-US" sz="2000" b="1"/>
              <a:t>、指导正确的擤鼻方法和喷鼻药的正确使用。</a:t>
            </a:r>
            <a:r>
              <a:rPr lang="zh-CN" altLang="en-US" b="1"/>
              <a:t>  </a:t>
            </a:r>
            <a:endParaRPr lang="zh-CN" altLang="en-US" b="1"/>
          </a:p>
          <a:p>
            <a:pPr marL="0" indent="0">
              <a:buNone/>
            </a:pPr>
            <a:r>
              <a:rPr lang="zh-CN" altLang="en-US" sz="2000" b="1"/>
              <a:t>护理评价：患者未发生出血 。（</a:t>
            </a:r>
            <a:r>
              <a:rPr lang="en-US" altLang="zh-CN" sz="2000" b="1"/>
              <a:t>2023-8-23-08</a:t>
            </a:r>
            <a:r>
              <a:rPr lang="zh-CN" altLang="en-US" sz="2000" b="1"/>
              <a:t>：</a:t>
            </a:r>
            <a:r>
              <a:rPr lang="en-US" altLang="zh-CN" sz="2000" b="1"/>
              <a:t>00</a:t>
            </a:r>
            <a:r>
              <a:rPr lang="zh-CN" altLang="en-US" b="1"/>
              <a:t> </a:t>
            </a:r>
            <a:r>
              <a:rPr lang="zh-CN" altLang="en-US" sz="2000" b="1"/>
              <a:t>）</a:t>
            </a:r>
            <a:r>
              <a:rPr lang="zh-CN" altLang="en-US" b="1"/>
              <a:t>     </a:t>
            </a:r>
            <a:r>
              <a:rPr lang="zh-CN" altLang="en-US"/>
              <a:t> </a:t>
            </a:r>
            <a:endParaRPr lang="en-US" altLang="zh-CN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1214120"/>
            <a:ext cx="8229600" cy="580390"/>
          </a:xfrm>
        </p:spPr>
        <p:txBody>
          <a:bodyPr/>
          <a:lstStyle/>
          <a:p>
            <a:r>
              <a:rPr lang="zh-CN" altLang="en-US" b="1">
                <a:sym typeface="+mn-ea"/>
              </a:rPr>
              <a:t>护理问题及措施</a:t>
            </a:r>
            <a:br>
              <a:rPr lang="zh-CN" altLang="en-US" b="1" kern="1200" baseline="0">
                <a:latin typeface="+mj-lt"/>
                <a:ea typeface="+mj-ea"/>
                <a:cs typeface="+mj-cs"/>
              </a:rPr>
            </a:b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000" b="1"/>
              <a:t>潜在并发症：有鼓膜穿孔的危险。</a:t>
            </a:r>
            <a:r>
              <a:rPr lang="zh-CN" altLang="en-US" sz="2000" b="1">
                <a:sym typeface="+mn-ea"/>
              </a:rPr>
              <a:t>（</a:t>
            </a:r>
            <a:r>
              <a:rPr lang="en-US" altLang="zh-CN" sz="2000" b="1">
                <a:sym typeface="+mn-ea"/>
              </a:rPr>
              <a:t>2023-8-16-10</a:t>
            </a:r>
            <a:r>
              <a:rPr lang="zh-CN" altLang="en-US" sz="2000" b="1">
                <a:sym typeface="+mn-ea"/>
              </a:rPr>
              <a:t>：</a:t>
            </a:r>
            <a:r>
              <a:rPr lang="en-US" altLang="zh-CN" sz="2000" b="1">
                <a:sym typeface="+mn-ea"/>
              </a:rPr>
              <a:t>30</a:t>
            </a:r>
            <a:r>
              <a:rPr lang="zh-CN" altLang="en-US" sz="2000" b="1">
                <a:sym typeface="+mn-ea"/>
              </a:rPr>
              <a:t> ）   </a:t>
            </a:r>
            <a:endParaRPr lang="zh-CN" altLang="en-US" sz="2000" b="1"/>
          </a:p>
          <a:p>
            <a:pPr marL="0" indent="0">
              <a:buNone/>
            </a:pPr>
            <a:endParaRPr lang="zh-CN" altLang="en-US" sz="2000" b="1"/>
          </a:p>
          <a:p>
            <a:pPr marL="0" indent="0">
              <a:buNone/>
            </a:pPr>
            <a:r>
              <a:rPr lang="zh-CN" altLang="en-US" sz="2000" b="1"/>
              <a:t>护理措施：</a:t>
            </a:r>
            <a:r>
              <a:rPr lang="en-US" altLang="zh-CN" sz="2000" b="1"/>
              <a:t>1</a:t>
            </a:r>
            <a:r>
              <a:rPr lang="zh-CN" altLang="en-US" sz="2000" b="1"/>
              <a:t>、</a:t>
            </a:r>
            <a:r>
              <a:rPr lang="zh-CN" altLang="zh-CN" sz="2000" b="1">
                <a:sym typeface="+mn-ea"/>
              </a:rPr>
              <a:t>日常洗头洗澡时注意不要让水进入耳朵，</a:t>
            </a:r>
            <a:r>
              <a:rPr lang="zh-CN" altLang="en-US" sz="2000" b="1">
                <a:sym typeface="+mn-ea"/>
              </a:rPr>
              <a:t>非必要勿掏耳</a:t>
            </a:r>
            <a:r>
              <a:rPr lang="zh-CN" altLang="zh-CN" sz="2000" b="1">
                <a:sym typeface="+mn-ea"/>
              </a:rPr>
              <a:t>。</a:t>
            </a:r>
            <a:endParaRPr lang="zh-CN" altLang="zh-CN" sz="2000" b="1">
              <a:sym typeface="+mn-ea"/>
            </a:endParaRPr>
          </a:p>
          <a:p>
            <a:pPr marL="0" indent="0" algn="l" defTabSz="914400">
              <a:buClrTx/>
              <a:buSzTx/>
              <a:buFontTx/>
              <a:buNone/>
            </a:pPr>
            <a:r>
              <a:rPr lang="zh-CN" altLang="zh-CN" sz="2000" b="1">
                <a:sym typeface="+mn-ea"/>
              </a:rPr>
              <a:t>                  </a:t>
            </a:r>
            <a:r>
              <a:rPr lang="en-US" altLang="zh-CN" sz="2000" b="1">
                <a:sym typeface="+mn-ea"/>
              </a:rPr>
              <a:t>2</a:t>
            </a:r>
            <a:r>
              <a:rPr lang="zh-CN" altLang="en-US" sz="2000" b="1">
                <a:sym typeface="+mn-ea"/>
              </a:rPr>
              <a:t>、</a:t>
            </a:r>
            <a:r>
              <a:rPr lang="zh-CN" altLang="zh-CN" sz="2000" b="1">
                <a:sym typeface="+mn-ea"/>
              </a:rPr>
              <a:t>要注意休息，避免熬夜。</a:t>
            </a:r>
            <a:endParaRPr lang="zh-CN" altLang="zh-CN" sz="2000" b="1" kern="1200" baseline="0">
              <a:latin typeface="+mn-lt"/>
              <a:ea typeface="+mn-ea"/>
              <a:cs typeface="+mn-cs"/>
            </a:endParaRPr>
          </a:p>
          <a:p>
            <a:pPr marL="0" indent="0" algn="l" defTabSz="914400">
              <a:buClrTx/>
              <a:buSzTx/>
              <a:buFontTx/>
              <a:buNone/>
            </a:pPr>
            <a:r>
              <a:rPr lang="zh-CN" altLang="zh-CN" sz="2000" b="1">
                <a:sym typeface="+mn-ea"/>
              </a:rPr>
              <a:t>                  </a:t>
            </a:r>
            <a:r>
              <a:rPr lang="en-US" altLang="zh-CN" sz="2000" b="1">
                <a:sym typeface="+mn-ea"/>
              </a:rPr>
              <a:t>3</a:t>
            </a:r>
            <a:r>
              <a:rPr lang="zh-CN" altLang="zh-CN" sz="2000" b="1">
                <a:sym typeface="+mn-ea"/>
              </a:rPr>
              <a:t> 、加强身体锻炼，预防感冒或上呼吸道感染。</a:t>
            </a:r>
            <a:endParaRPr lang="zh-CN" altLang="zh-CN" sz="2000" b="1" kern="1200" baseline="0">
              <a:latin typeface="+mn-lt"/>
              <a:ea typeface="+mn-ea"/>
              <a:cs typeface="+mn-cs"/>
            </a:endParaRPr>
          </a:p>
          <a:p>
            <a:pPr marL="0" indent="0" algn="l" defTabSz="914400">
              <a:buClrTx/>
              <a:buSzTx/>
              <a:buFontTx/>
              <a:buNone/>
            </a:pPr>
            <a:r>
              <a:rPr lang="en-US" altLang="zh-CN" sz="2000" b="1">
                <a:sym typeface="+mn-ea"/>
              </a:rPr>
              <a:t>                  4</a:t>
            </a:r>
            <a:r>
              <a:rPr lang="zh-CN" altLang="zh-CN" sz="2000" b="1">
                <a:sym typeface="+mn-ea"/>
              </a:rPr>
              <a:t>、指导患者正确的喷鼻、擤鼻方法。</a:t>
            </a:r>
            <a:endParaRPr lang="zh-CN" altLang="zh-CN" sz="2000" b="1" kern="1200" baseline="0"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endParaRPr lang="zh-CN" altLang="zh-CN" sz="2000" b="1">
              <a:sym typeface="+mn-ea"/>
            </a:endParaRPr>
          </a:p>
          <a:p>
            <a:pPr marL="0" indent="0">
              <a:buNone/>
            </a:pPr>
            <a:r>
              <a:rPr lang="zh-CN" altLang="zh-CN" sz="2000" b="1">
                <a:sym typeface="+mn-ea"/>
              </a:rPr>
              <a:t>护理评价：患者未发生穿孔。</a:t>
            </a:r>
            <a:r>
              <a:rPr lang="zh-CN" altLang="en-US" sz="2000" b="1">
                <a:sym typeface="+mn-ea"/>
              </a:rPr>
              <a:t>（</a:t>
            </a:r>
            <a:r>
              <a:rPr lang="en-US" altLang="zh-CN" sz="2000" b="1">
                <a:sym typeface="+mn-ea"/>
              </a:rPr>
              <a:t>2023-8-23-08</a:t>
            </a:r>
            <a:r>
              <a:rPr lang="zh-CN" altLang="en-US" sz="2000" b="1">
                <a:sym typeface="+mn-ea"/>
              </a:rPr>
              <a:t>：</a:t>
            </a:r>
            <a:r>
              <a:rPr lang="en-US" altLang="zh-CN" sz="2000" b="1">
                <a:sym typeface="+mn-ea"/>
              </a:rPr>
              <a:t>00</a:t>
            </a:r>
            <a:r>
              <a:rPr lang="zh-CN" altLang="en-US" sz="2000" b="1">
                <a:sym typeface="+mn-ea"/>
              </a:rPr>
              <a:t> ）</a:t>
            </a:r>
            <a:r>
              <a:rPr lang="zh-CN" altLang="en-US" sz="2000">
                <a:sym typeface="+mn-ea"/>
              </a:rPr>
              <a:t>   </a:t>
            </a:r>
            <a:endParaRPr lang="zh-CN" altLang="zh-CN" sz="2000">
              <a:sym typeface="+mn-ea"/>
            </a:endParaRPr>
          </a:p>
          <a:p>
            <a:pPr marL="0" indent="0">
              <a:buNone/>
            </a:pP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标题 1"/>
          <p:cNvSpPr>
            <a:spLocks noGrp="1"/>
          </p:cNvSpPr>
          <p:nvPr>
            <p:ph type="title"/>
          </p:nvPr>
        </p:nvSpPr>
        <p:spPr>
          <a:xfrm>
            <a:off x="395288" y="836613"/>
            <a:ext cx="8218487" cy="1181100"/>
          </a:xfrm>
        </p:spPr>
        <p:txBody>
          <a:bodyPr anchor="ctr" anchorCtr="0"/>
          <a:lstStyle/>
          <a:p>
            <a:r>
              <a:rPr lang="zh-CN" altLang="en-US" b="1"/>
              <a:t>耳部解剖结构</a:t>
            </a:r>
            <a:endParaRPr lang="zh-CN" altLang="en-US" b="1"/>
          </a:p>
        </p:txBody>
      </p:sp>
      <p:pic>
        <p:nvPicPr>
          <p:cNvPr id="18435" name="内容占位符 3" descr="微信图片_2022060619462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68388" y="2017713"/>
            <a:ext cx="7183437" cy="4037012"/>
          </a:xfr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标题 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pPr algn="l"/>
            <a:br>
              <a:rPr lang="zh-CN" altLang="en-US" b="1"/>
            </a:br>
            <a:br>
              <a:rPr lang="zh-CN" altLang="en-US" b="1"/>
            </a:br>
            <a:br>
              <a:rPr lang="zh-CN" altLang="en-US" b="1"/>
            </a:br>
            <a:endParaRPr lang="zh-CN" altLang="en-US"/>
          </a:p>
        </p:txBody>
      </p:sp>
      <p:sp>
        <p:nvSpPr>
          <p:cNvPr id="19458" name="内容占位符 2"/>
          <p:cNvSpPr>
            <a:spLocks noGrp="1"/>
          </p:cNvSpPr>
          <p:nvPr>
            <p:ph idx="1"/>
          </p:nvPr>
        </p:nvSpPr>
        <p:spPr>
          <a:xfrm>
            <a:off x="457200" y="1250950"/>
            <a:ext cx="8229600" cy="4875213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/>
              <a:t>中耳炎临床分型：</a:t>
            </a:r>
            <a:endParaRPr lang="zh-CN" altLang="en-US"/>
          </a:p>
          <a:p>
            <a:pPr marL="0" indent="0">
              <a:buNone/>
            </a:pPr>
            <a:r>
              <a:rPr lang="zh-CN" altLang="en-US" sz="2400"/>
              <a:t>一、分泌性中耳炎</a:t>
            </a:r>
            <a:endParaRPr lang="zh-CN" altLang="en-US" sz="2400"/>
          </a:p>
          <a:p>
            <a:pPr marL="0" indent="0">
              <a:buNone/>
            </a:pPr>
            <a:r>
              <a:rPr lang="zh-CN" altLang="en-US" sz="2400"/>
              <a:t>二、化脓性中耳炎：</a:t>
            </a:r>
            <a:r>
              <a:rPr lang="en-US" altLang="zh-CN" sz="2400"/>
              <a:t>1</a:t>
            </a:r>
            <a:r>
              <a:rPr lang="zh-CN" altLang="en-US" sz="2400"/>
              <a:t>、急性化脓性中耳炎</a:t>
            </a:r>
            <a:r>
              <a:rPr lang="en-US" altLang="zh-CN" sz="2400"/>
              <a:t>  </a:t>
            </a:r>
            <a:endParaRPr lang="en-US" altLang="zh-CN" sz="2400"/>
          </a:p>
          <a:p>
            <a:pPr marL="0" indent="0">
              <a:buNone/>
            </a:pPr>
            <a:r>
              <a:rPr lang="en-US" altLang="zh-CN" sz="2400"/>
              <a:t>                                 2</a:t>
            </a:r>
            <a:r>
              <a:rPr lang="zh-CN" altLang="en-US" sz="2400"/>
              <a:t>、慢性化脓性中耳炎：</a:t>
            </a:r>
            <a:r>
              <a:rPr lang="en-US" altLang="zh-CN" sz="2400"/>
              <a:t>(1)	</a:t>
            </a:r>
            <a:r>
              <a:rPr lang="zh-CN" altLang="en-US" sz="2400"/>
              <a:t>静止期</a:t>
            </a:r>
            <a:endParaRPr lang="zh-CN" altLang="en-US" sz="2400"/>
          </a:p>
          <a:p>
            <a:pPr marL="0" indent="0">
              <a:buNone/>
            </a:pPr>
            <a:r>
              <a:rPr lang="en-US" altLang="zh-CN" sz="2400"/>
              <a:t>                                                                       (2)</a:t>
            </a:r>
            <a:r>
              <a:rPr lang="zh-CN" altLang="en-US" sz="2400"/>
              <a:t>活动期</a:t>
            </a:r>
            <a:endParaRPr lang="zh-CN" altLang="en-US" sz="2400"/>
          </a:p>
          <a:p>
            <a:pPr marL="0" indent="0">
              <a:buNone/>
            </a:pPr>
            <a:r>
              <a:rPr lang="zh-CN" altLang="en-US" sz="2400"/>
              <a:t>三、中耳胆脂瘤</a:t>
            </a:r>
            <a:r>
              <a:rPr lang="en-US" altLang="zh-CN" sz="2400"/>
              <a:t> </a:t>
            </a:r>
            <a:endParaRPr lang="en-US" altLang="zh-CN" sz="2400"/>
          </a:p>
          <a:p>
            <a:pPr marL="0" indent="0">
              <a:buNone/>
            </a:pPr>
            <a:r>
              <a:rPr lang="zh-CN" altLang="en-US" sz="2400"/>
              <a:t>四、特殊类型中耳炎：</a:t>
            </a:r>
            <a:r>
              <a:rPr lang="en-US" altLang="zh-CN" sz="2400"/>
              <a:t>1</a:t>
            </a:r>
            <a:r>
              <a:rPr lang="zh-CN" altLang="en-US" sz="2400"/>
              <a:t>、结核性中耳炎</a:t>
            </a:r>
            <a:r>
              <a:rPr lang="en-US" altLang="zh-CN" sz="2400"/>
              <a:t>    2</a:t>
            </a:r>
            <a:r>
              <a:rPr lang="zh-CN" altLang="en-US" sz="2400"/>
              <a:t>、</a:t>
            </a:r>
            <a:r>
              <a:rPr lang="en-US" altLang="zh-CN" sz="2400"/>
              <a:t>AIDS</a:t>
            </a:r>
            <a:r>
              <a:rPr lang="zh-CN" altLang="en-US" sz="2400"/>
              <a:t>中耳炎</a:t>
            </a:r>
            <a:endParaRPr lang="zh-CN" altLang="en-US" sz="2400"/>
          </a:p>
          <a:p>
            <a:pPr marL="0" indent="0">
              <a:buNone/>
            </a:pPr>
            <a:r>
              <a:rPr lang="en-US" altLang="zh-CN" sz="2400"/>
              <a:t>                                    3</a:t>
            </a:r>
            <a:r>
              <a:rPr lang="zh-CN" altLang="en-US" sz="2400"/>
              <a:t>、梅毒性中耳炎</a:t>
            </a:r>
            <a:r>
              <a:rPr lang="en-US" altLang="zh-CN" sz="2400"/>
              <a:t>    4</a:t>
            </a:r>
            <a:r>
              <a:rPr lang="zh-CN" altLang="en-US" sz="2400"/>
              <a:t>、真菌性中耳炎</a:t>
            </a:r>
            <a:endParaRPr lang="zh-CN" altLang="en-US" sz="2400"/>
          </a:p>
          <a:p>
            <a:pPr marL="0" indent="0">
              <a:buNone/>
            </a:pPr>
            <a:r>
              <a:rPr lang="en-US" altLang="zh-CN" sz="2400"/>
              <a:t>                                    5</a:t>
            </a:r>
            <a:r>
              <a:rPr lang="zh-CN" altLang="en-US" sz="2400"/>
              <a:t>、坏死性中耳炎</a:t>
            </a:r>
            <a:r>
              <a:rPr lang="en-US" altLang="zh-CN" sz="2400"/>
              <a:t>    6</a:t>
            </a:r>
            <a:r>
              <a:rPr lang="zh-CN" altLang="en-US" sz="2400"/>
              <a:t>、放射性中耳炎</a:t>
            </a:r>
            <a:endParaRPr lang="zh-CN" altLang="en-US" sz="2400"/>
          </a:p>
          <a:p>
            <a:pPr marL="0" indent="0">
              <a:buNone/>
            </a:pPr>
            <a:r>
              <a:rPr lang="en-US" altLang="zh-CN" sz="2400"/>
              <a:t>                                    7</a:t>
            </a:r>
            <a:r>
              <a:rPr lang="zh-CN" altLang="en-US" sz="2400"/>
              <a:t>、气压性中耳炎</a:t>
            </a:r>
            <a:endParaRPr lang="zh-CN" altLang="en-US" sz="2400"/>
          </a:p>
          <a:p>
            <a:pPr marL="0" indent="0">
              <a:buNone/>
            </a:pPr>
            <a:r>
              <a:rPr lang="en-US" altLang="zh-CN" sz="2400"/>
              <a:t>             </a:t>
            </a:r>
            <a:endParaRPr lang="zh-CN" altLang="en-US" sz="24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https://d.book118.com/836032211205010055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宋体</vt:lpstr>
      <vt:lpstr>微软雅黑</vt:lpstr>
      <vt:lpstr>Office Theme</vt:lpstr>
      <vt:lpstr>2023年8月眼耳鼻咽喉科护理教学查房</vt:lpstr>
      <vt:lpstr>病史汇报</vt:lpstr>
      <vt:lpstr>病史汇报</vt:lpstr>
      <vt:lpstr>病史汇报</vt:lpstr>
      <vt:lpstr>病史汇报</vt:lpstr>
      <vt:lpstr>病史汇报</vt:lpstr>
      <vt:lpstr>护理问题及措施</vt:lpstr>
      <vt:lpstr>PowerPoint Presentation</vt:lpstr>
      <vt:lpstr>护理问题及措施</vt:lpstr>
      <vt:lpstr>护理问题及措施</vt:lpstr>
      <vt:lpstr>PowerPoint Presentation</vt:lpstr>
      <vt:lpstr>护理问题及措施</vt:lpstr>
      <vt:lpstr>耳部解剖结构</vt:lpstr>
      <vt:lpstr/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2024-09-23T10:57:31.749</cp:lastPrinted>
  <dcterms:created xsi:type="dcterms:W3CDTF">2024-09-23T02:57:31Z</dcterms:created>
  <dcterms:modified xsi:type="dcterms:W3CDTF">2024-09-23T02:57:32Z</dcterms:modified>
</cp:coreProperties>
</file>