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10E1BC-43BA-410C-9CD9-A95CA37C2627}" type="datetimeFigureOut">
              <a:rPr lang="zh-CN" altLang="en-US" smtClean="0"/>
              <a:t>2024/1/31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B5A9D5E-BDF6-4835-B2BF-9E5E04EA8D21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1246770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B5A9D5E-BDF6-4835-B2BF-9E5E04EA8D21}" type="slidenum">
              <a:rPr lang="zh-CN" altLang="en-US" smtClean="0"/>
              <a:t>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55915814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B5A9D5E-BDF6-4835-B2BF-9E5E04EA8D21}" type="slidenum">
              <a:rPr lang="zh-CN" altLang="en-US" smtClean="0"/>
              <a:t>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50349524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B5A9D5E-BDF6-4835-B2BF-9E5E04EA8D21}" type="slidenum">
              <a:rPr lang="zh-CN" altLang="en-US" smtClean="0"/>
              <a:t>3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86684714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B5A9D5E-BDF6-4835-B2BF-9E5E04EA8D21}" type="slidenum">
              <a:rPr lang="zh-CN" altLang="en-US" smtClean="0"/>
              <a:t>4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42688058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B5A9D5E-BDF6-4835-B2BF-9E5E04EA8D21}" type="slidenum">
              <a:rPr lang="zh-CN" altLang="en-US" smtClean="0"/>
              <a:t>5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07082011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B5A9D5E-BDF6-4835-B2BF-9E5E04EA8D21}" type="slidenum">
              <a:rPr lang="zh-CN" altLang="en-US" smtClean="0"/>
              <a:t>6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40079386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B5A9D5E-BDF6-4835-B2BF-9E5E04EA8D21}" type="slidenum">
              <a:rPr lang="zh-CN" altLang="en-US" smtClean="0"/>
              <a:t>7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58181146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B5A9D5E-BDF6-4835-B2BF-9E5E04EA8D21}" type="slidenum">
              <a:rPr lang="zh-CN" altLang="en-US" smtClean="0"/>
              <a:t>8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76507932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B5A9D5E-BDF6-4835-B2BF-9E5E04EA8D21}" type="slidenum">
              <a:rPr lang="zh-CN" altLang="en-US" smtClean="0"/>
              <a:t>9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35177668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B5A9D5E-BDF6-4835-B2BF-9E5E04EA8D21}" type="slidenum">
              <a:rPr lang="zh-CN" altLang="en-US" smtClean="0"/>
              <a:t>10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44790304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B5A9D5E-BDF6-4835-B2BF-9E5E04EA8D21}" type="slidenum">
              <a:rPr lang="zh-CN" altLang="en-US" smtClean="0"/>
              <a:t>11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94328019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B5A9D5E-BDF6-4835-B2BF-9E5E04EA8D21}" type="slidenum">
              <a:rPr lang="zh-CN" altLang="en-US" smtClean="0"/>
              <a:t>12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36010781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B5A9D5E-BDF6-4835-B2BF-9E5E04EA8D21}" type="slidenum">
              <a:rPr lang="zh-CN" altLang="en-US" smtClean="0"/>
              <a:t>13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34491609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B5A9D5E-BDF6-4835-B2BF-9E5E04EA8D21}" type="slidenum">
              <a:rPr lang="zh-CN" altLang="en-US" smtClean="0"/>
              <a:t>14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220382954"/>
      </p:ext>
    </p:extLst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DB65CC-05DE-4228-8F41-0F47675CE7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8ACC66-C986-4996-AA2D-0CB46C0155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A1F196-B595-445D-9148-80B59A96C3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6DAE33-C0D9-4D96-B438-2BAFE38F72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A8477F0-978D-4BFF-8D19-270B4C6580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E7B48A0-6F31-43CB-BCD5-D3E424B683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8B23F52-165B-4EC6-8F30-18B0C2C4C4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36B0CB-FCF2-4B0F-827C-F50DD9249D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1722C4-217C-4BEE-8EFB-C8C13BB20C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700C48-D6B3-41B4-8498-63B1D03026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0946BF-3FCC-4B14-AAED-17B6834863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1/31/2024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1/31/2024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1/31/2024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1/31/2024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1/31/2024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1/31/2024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1/31/2024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1/31/2024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1/31/2024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1/31/2024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1/31/2024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dpi="0" rotWithShape="1">
          <a:blip r:embed="rId1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1/31/2024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9.xml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0.xml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1.xml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3.xml" /><Relationship Id="rId3" Type="http://schemas.openxmlformats.org/officeDocument/2006/relationships/image" Target="../media/image2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4.xml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27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6043152005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人才招募中，有你才能无限可能</a:t>
            </a:r>
          </a:p>
        </p:txBody>
      </p:sp>
      <p:sp>
        <p:nvSpPr>
          <p:cNvPr id="3" name="AutoShape 3"/>
          <p:cNvSpPr/>
          <p:nvPr/>
        </p:nvSpPr>
        <p:spPr>
          <a:xfrm>
            <a:off x="3491789" y="4425696"/>
            <a:ext cx="2875241" cy="536520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5820461" y="4425696"/>
            <a:ext cx="2820047" cy="536520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2024-01-29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人才招募背景与意义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多元化招募渠道与方法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选拔流程与标准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员工培训与成长机会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福利待遇与激励机制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企业文化与团队建设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人才招募背景与意义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科技创新日新月异，对具备专业技能和创新能力的人才需求迫切。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市场竞争激烈，企业需要具备市场洞察力和营销能力的人才来开拓市场。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r="-4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r="1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5"/>
          <a:srcRect r="-2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全球经济一体化加速，企业需要具备国际化视野和跨文化沟通能力的人才。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当前市场人才需求分析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企业为实现可持续发展，需要招募具备环保意识和社会责任感的人才。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为提升核心竞争力，企业需要招募在行业内具有丰富经验和资源的人才。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为适应市场变化，企业需要招募具备创新思维和快速学习能力的人才。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企业发展战略与人才需求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r="3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rcRect b="-2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rcRect b="-2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人才招募对企业的重要性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优秀人才的加入可以为企业带来新的活力和创新力，推动企业不断发展。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人才是企业最重要的资源之一，招募到合适的人才可以为企业创造更大的价值。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通过人才招募可以优化企业的人力资源结构，提高企业的整体竞争力。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多元化招募渠道与方法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与国内外知名高校建立长期合作关系，定期举办校园招聘活动，吸引优秀毕业生加入。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合作高校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r="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校园宣讲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4"/>
          <a:srcRect r="1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实习生计划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5"/>
          <a:srcRect r="-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组织专业团队前往高校进行宣讲，介绍企业文化、招聘岗位及福利待遇，提高学生对企业的认知度。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为在校大学生提供实习机会，表现优秀者可获得正式录用资格，实现企业与人才的双向选择。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校园招聘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在各大招聘网站发布招聘信息，广泛收集求职者简历，筛选合适人选。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招聘网站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与专业猎头公司合作，寻找中高端人才，满足企业特定岗位的人才需求。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猎头服务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5"/>
          <a:srcRect r="1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积极参加行业交流活动，与业内人士建立联系，发掘潜在人才资源。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行业交流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社会招聘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3"/>
          <a:srcRect r="-3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/>
          <a:srcRect r="3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5"/>
          <a:srcRect r="-3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鼓励员工推荐优秀人才加入企业，对成功推荐者给予奖励，激发员工参与招聘的积极性。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员工推荐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针对部分岗位实行内部竞聘制度，让企业内部人才有更多晋升机会，提高员工满意度和忠诚度。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内部竞聘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内部推荐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利用社交媒体平台发布招聘信息，扩大企业知名度，吸引更多求职者关注。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r="1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5"/>
          <a:srcRect r="-1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通过在线直播形式进行招聘宣讲，让求职者更直观地了解企业和招聘岗位。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在线直播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采用视频面试方式，方便远程求职者参与面试流程，提高招聘效率。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视频面试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网络招聘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选拔流程与标准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我们重视简历的规范性和内容的丰富性，要求包含个人基本信息、教育背景、工作经历、技能特长等。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简历格式与内容要求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我们会根据应聘者的教育背景、工作经验、技能特长等方面进行综合评估，筛选出符合职位要求的优秀人才。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简历评估标准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我们采用人工筛选和智能筛选相结合的方式，确保每一份简历都能得到认真、公正的评估。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简历筛选流程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简历筛选与评估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面试流程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面试流程包括初试、复试等环节，具体流程会根据职位和公司的实际情况进行调整。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面试形式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我们采用线上或线下的面试形式，根据应聘者的实际情况进行灵活安排。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面试准备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我们会提前告知应聘者面试的时间、地点、形式等信息，并提供必要的面试准备指导。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3">
            <a:alphaModFix/>
          </a:blip>
          <a:srcRect r="1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4">
            <a:alphaModFix/>
          </a:blip>
          <a:srcRect r="-1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5">
            <a:alphaModFix/>
          </a:blip>
          <a:srcRect r="1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面试安排与流程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https://d.book118.com/836043152005010103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 panose="020f0302020204030204"/>
        <a:ea typeface="等线 Light" panose="020f0302020204030204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 panose="020f0502020204030204"/>
        <a:ea typeface="等线" panose="020f0502020204030204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15</Slides>
  <Notes>14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Microsoft Yahei</vt:lpstr>
      <vt:lpstr>等线 Light</vt:lpstr>
      <vt:lpstr>等线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2024-09-28T02:49:31.922</cp:lastPrinted>
  <dcterms:created xsi:type="dcterms:W3CDTF">2024-09-27T18:49:31Z</dcterms:created>
  <dcterms:modified xsi:type="dcterms:W3CDTF">2024-09-27T18:49:34Z</dcterms:modified>
</cp:coreProperties>
</file>