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xlsx" ContentType="application/vnd.openxmlformats-officedocument.spreadsheetml.sheet"/>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2" r:id="rId31"/>
  </p:sldIdLst>
  <p:sldSz cx="9144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tags" Target="tags/tag1.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3.e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8B5189-F6BA-4AF1-9101-6EC7D85898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950F71-512A-4567-9E12-5513764709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BDD4BB-D062-438B-A3A5-A789D24926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72E43A-641F-401C-9373-B636F71D76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99A12F-ADA4-4139-983E-C916875187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5B0F8E-5F3B-4B07-9221-B051E51F59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F33824-29A0-482F-BF43-11A05AC9DC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30E71D-3B79-4D85-8847-F5972D5401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91BC0D-0DEE-498C-A668-50FB194764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0ADD7F-D407-443E-80AF-FA128C508C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2083F4-73A4-4A81-BA3E-3E83CC5D03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99" name=""/>
        <p:cNvGrpSpPr/>
        <p:nvPr/>
      </p:nvGrpSpPr>
      <p:grpSpPr>
        <a:xfrm>
          <a:off x="0" y="0"/>
          <a:ext cx="0" cy="0"/>
        </a:xfrm>
      </p:grpSpPr>
      <p:sp>
        <p:nvSpPr>
          <p:cNvPr id="1048625" name="标题 1"/>
          <p:cNvSpPr>
            <a:spLocks noGrp="1"/>
          </p:cNvSpPr>
          <p:nvPr>
            <p:ph type="ctrTitle"/>
          </p:nvPr>
        </p:nvSpPr>
        <p:spPr>
          <a:xfrm>
            <a:off x="1143000" y="1122363"/>
            <a:ext cx="6858000" cy="2387600"/>
          </a:xfrm>
        </p:spPr>
        <p:txBody>
          <a:bodyPr anchor="b"/>
          <a:lstStyle>
            <a:lvl1pPr algn="ctr">
              <a:defRPr sz="6000"/>
            </a:lvl1pPr>
          </a:lstStyle>
          <a:p>
            <a:r>
              <a:rPr lang="zh-CN" altLang="en-US"/>
              <a:t>单击此处编辑母版标题样式</a:t>
            </a:r>
            <a:endParaRPr lang="zh-CN" altLang="en-US"/>
          </a:p>
        </p:txBody>
      </p:sp>
      <p:sp>
        <p:nvSpPr>
          <p:cNvPr id="1048626" name="副标题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27" name="日期占位符 3"/>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1048628" name="页脚占位符 4"/>
          <p:cNvSpPr>
            <a:spLocks noGrp="1"/>
          </p:cNvSpPr>
          <p:nvPr>
            <p:ph type="ftr" sz="quarter" idx="11"/>
          </p:nvPr>
        </p:nvSpPr>
        <p:spPr/>
        <p:txBody>
          <a:bodyPr/>
          <a:lstStyle/>
          <a:p>
            <a:endParaRPr lang="zh-CN" altLang="en-US"/>
          </a:p>
        </p:txBody>
      </p:sp>
      <p:sp>
        <p:nvSpPr>
          <p:cNvPr id="1048629" name="灯片编号占位符 5"/>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210" name=""/>
        <p:cNvGrpSpPr/>
        <p:nvPr/>
      </p:nvGrpSpPr>
      <p:grpSpPr>
        <a:xfrm>
          <a:off x="0" y="0"/>
          <a:ext cx="0" cy="0"/>
        </a:xfrm>
      </p:grpSpPr>
      <p:sp>
        <p:nvSpPr>
          <p:cNvPr id="1048824" name="标题 1"/>
          <p:cNvSpPr>
            <a:spLocks noGrp="1"/>
          </p:cNvSpPr>
          <p:nvPr>
            <p:ph type="title"/>
          </p:nvPr>
        </p:nvSpPr>
        <p:spPr/>
        <p:txBody>
          <a:bodyPr/>
          <a:lstStyle/>
          <a:p>
            <a:r>
              <a:rPr lang="zh-CN" altLang="en-US"/>
              <a:t>单击此处编辑母版标题样式</a:t>
            </a:r>
            <a:endParaRPr lang="zh-CN" altLang="en-US"/>
          </a:p>
        </p:txBody>
      </p:sp>
      <p:sp>
        <p:nvSpPr>
          <p:cNvPr id="1048825"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826" name="日期占位符 3"/>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1048827" name="页脚占位符 4"/>
          <p:cNvSpPr>
            <a:spLocks noGrp="1"/>
          </p:cNvSpPr>
          <p:nvPr>
            <p:ph type="ftr" sz="quarter" idx="11"/>
          </p:nvPr>
        </p:nvSpPr>
        <p:spPr/>
        <p:txBody>
          <a:bodyPr/>
          <a:lstStyle/>
          <a:p>
            <a:endParaRPr lang="zh-CN" altLang="en-US"/>
          </a:p>
        </p:txBody>
      </p:sp>
      <p:sp>
        <p:nvSpPr>
          <p:cNvPr id="1048828" name="灯片编号占位符 5"/>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213" name=""/>
        <p:cNvGrpSpPr/>
        <p:nvPr/>
      </p:nvGrpSpPr>
      <p:grpSpPr>
        <a:xfrm>
          <a:off x="0" y="0"/>
          <a:ext cx="0" cy="0"/>
        </a:xfrm>
      </p:grpSpPr>
      <p:sp>
        <p:nvSpPr>
          <p:cNvPr id="1048838" name="标题 1"/>
          <p:cNvSpPr>
            <a:spLocks noGrp="1"/>
          </p:cNvSpPr>
          <p:nvPr>
            <p:ph type="title"/>
          </p:nvPr>
        </p:nvSpPr>
        <p:spPr>
          <a:xfrm>
            <a:off x="623888" y="1709738"/>
            <a:ext cx="7886700" cy="2852737"/>
          </a:xfrm>
        </p:spPr>
        <p:txBody>
          <a:bodyPr anchor="b"/>
          <a:lstStyle>
            <a:lvl1pPr>
              <a:defRPr sz="6000"/>
            </a:lvl1pPr>
          </a:lstStyle>
          <a:p>
            <a:r>
              <a:rPr lang="zh-CN" altLang="en-US"/>
              <a:t>单击此处编辑母版标题样式</a:t>
            </a:r>
            <a:endParaRPr lang="zh-CN" altLang="en-US"/>
          </a:p>
        </p:txBody>
      </p:sp>
      <p:sp>
        <p:nvSpPr>
          <p:cNvPr id="1048839" name="文本占位符 2"/>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1048840" name="日期占位符 3"/>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1048841" name="页脚占位符 4"/>
          <p:cNvSpPr>
            <a:spLocks noGrp="1"/>
          </p:cNvSpPr>
          <p:nvPr>
            <p:ph type="ftr" sz="quarter" idx="11"/>
          </p:nvPr>
        </p:nvSpPr>
        <p:spPr/>
        <p:txBody>
          <a:bodyPr/>
          <a:lstStyle/>
          <a:p>
            <a:endParaRPr lang="zh-CN" altLang="en-US"/>
          </a:p>
        </p:txBody>
      </p:sp>
      <p:sp>
        <p:nvSpPr>
          <p:cNvPr id="1048842" name="灯片编号占位符 5"/>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214" name=""/>
        <p:cNvGrpSpPr/>
        <p:nvPr/>
      </p:nvGrpSpPr>
      <p:grpSpPr>
        <a:xfrm>
          <a:off x="0" y="0"/>
          <a:ext cx="0" cy="0"/>
        </a:xfrm>
      </p:grpSpPr>
      <p:sp>
        <p:nvSpPr>
          <p:cNvPr id="1048843" name="标题 1"/>
          <p:cNvSpPr>
            <a:spLocks noGrp="1"/>
          </p:cNvSpPr>
          <p:nvPr>
            <p:ph type="title"/>
          </p:nvPr>
        </p:nvSpPr>
        <p:spPr/>
        <p:txBody>
          <a:bodyPr/>
          <a:lstStyle/>
          <a:p>
            <a:r>
              <a:rPr lang="zh-CN" altLang="en-US"/>
              <a:t>单击此处编辑母版标题样式</a:t>
            </a:r>
            <a:endParaRPr lang="zh-CN" altLang="en-US"/>
          </a:p>
        </p:txBody>
      </p:sp>
      <p:sp>
        <p:nvSpPr>
          <p:cNvPr id="1048844" name="内容占位符 2"/>
          <p:cNvSpPr>
            <a:spLocks noGrp="1"/>
          </p:cNvSpPr>
          <p:nvPr>
            <p:ph sz="half" idx="1"/>
          </p:nvPr>
        </p:nvSpPr>
        <p:spPr>
          <a:xfrm>
            <a:off x="628650" y="1825625"/>
            <a:ext cx="38862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845" name="内容占位符 3"/>
          <p:cNvSpPr>
            <a:spLocks noGrp="1"/>
          </p:cNvSpPr>
          <p:nvPr>
            <p:ph sz="half" idx="2"/>
          </p:nvPr>
        </p:nvSpPr>
        <p:spPr>
          <a:xfrm>
            <a:off x="4629150" y="1825625"/>
            <a:ext cx="38862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846" name="日期占位符 4"/>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1048847" name="页脚占位符 5"/>
          <p:cNvSpPr>
            <a:spLocks noGrp="1"/>
          </p:cNvSpPr>
          <p:nvPr>
            <p:ph type="ftr" sz="quarter" idx="11"/>
          </p:nvPr>
        </p:nvSpPr>
        <p:spPr/>
        <p:txBody>
          <a:bodyPr/>
          <a:lstStyle/>
          <a:p>
            <a:endParaRPr lang="zh-CN" altLang="en-US"/>
          </a:p>
        </p:txBody>
      </p:sp>
      <p:sp>
        <p:nvSpPr>
          <p:cNvPr id="1048848" name="灯片编号占位符 6"/>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215" name=""/>
        <p:cNvGrpSpPr/>
        <p:nvPr/>
      </p:nvGrpSpPr>
      <p:grpSpPr>
        <a:xfrm>
          <a:off x="0" y="0"/>
          <a:ext cx="0" cy="0"/>
        </a:xfrm>
      </p:grpSpPr>
      <p:sp>
        <p:nvSpPr>
          <p:cNvPr id="1048849" name="标题 1"/>
          <p:cNvSpPr>
            <a:spLocks noGrp="1"/>
          </p:cNvSpPr>
          <p:nvPr>
            <p:ph type="title"/>
          </p:nvPr>
        </p:nvSpPr>
        <p:spPr>
          <a:xfrm>
            <a:off x="629841" y="365125"/>
            <a:ext cx="7886700" cy="1325563"/>
          </a:xfrm>
        </p:spPr>
        <p:txBody>
          <a:bodyPr/>
          <a:lstStyle/>
          <a:p>
            <a:r>
              <a:rPr lang="zh-CN" altLang="en-US"/>
              <a:t>单击此处编辑母版标题样式</a:t>
            </a:r>
            <a:endParaRPr lang="zh-CN" altLang="en-US"/>
          </a:p>
        </p:txBody>
      </p:sp>
      <p:sp>
        <p:nvSpPr>
          <p:cNvPr id="1048850" name="文本占位符 2"/>
          <p:cNvSpPr>
            <a:spLocks noGrp="1"/>
          </p:cNvSpPr>
          <p:nvPr>
            <p:ph type="body" idx="1"/>
          </p:nvPr>
        </p:nvSpPr>
        <p:spPr>
          <a:xfrm>
            <a:off x="890081" y="1778438"/>
            <a:ext cx="3655181" cy="823912"/>
          </a:xfrm>
        </p:spPr>
        <p:txBody>
          <a:bodyPr anchor="ctr" anchorCtr="0">
            <a:normAutofit lnSpcReduction="20000"/>
          </a:bodyPr>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a:t>单击此处编辑母版文本样式</a:t>
            </a:r>
            <a:endParaRPr lang="zh-CN" altLang="en-US"/>
          </a:p>
        </p:txBody>
      </p:sp>
      <p:sp>
        <p:nvSpPr>
          <p:cNvPr id="1048851" name="内容占位符 3"/>
          <p:cNvSpPr>
            <a:spLocks noGrp="1"/>
          </p:cNvSpPr>
          <p:nvPr>
            <p:ph sz="half" idx="2"/>
          </p:nvPr>
        </p:nvSpPr>
        <p:spPr>
          <a:xfrm>
            <a:off x="890081" y="2665379"/>
            <a:ext cx="3655181" cy="3524284"/>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852" name="文本占位符 4"/>
          <p:cNvSpPr>
            <a:spLocks noGrp="1"/>
          </p:cNvSpPr>
          <p:nvPr>
            <p:ph type="body" sz="quarter" idx="3"/>
          </p:nvPr>
        </p:nvSpPr>
        <p:spPr>
          <a:xfrm>
            <a:off x="4692704" y="1778438"/>
            <a:ext cx="3673182" cy="823912"/>
          </a:xfrm>
        </p:spPr>
        <p:txBody>
          <a:bodyPr anchor="ctr" anchorCtr="0">
            <a:normAutofit lnSpcReduction="20000"/>
          </a:bodyPr>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a:t>单击此处编辑母版文本样式</a:t>
            </a:r>
            <a:endParaRPr lang="zh-CN" altLang="en-US"/>
          </a:p>
        </p:txBody>
      </p:sp>
      <p:sp>
        <p:nvSpPr>
          <p:cNvPr id="1048853" name="内容占位符 5"/>
          <p:cNvSpPr>
            <a:spLocks noGrp="1"/>
          </p:cNvSpPr>
          <p:nvPr>
            <p:ph sz="quarter" idx="4"/>
          </p:nvPr>
        </p:nvSpPr>
        <p:spPr>
          <a:xfrm>
            <a:off x="4692704" y="2665379"/>
            <a:ext cx="3673182" cy="3524284"/>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854" name="日期占位符 6"/>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1048855" name="页脚占位符 7"/>
          <p:cNvSpPr>
            <a:spLocks noGrp="1"/>
          </p:cNvSpPr>
          <p:nvPr>
            <p:ph type="ftr" sz="quarter" idx="11"/>
          </p:nvPr>
        </p:nvSpPr>
        <p:spPr/>
        <p:txBody>
          <a:bodyPr/>
          <a:lstStyle/>
          <a:p>
            <a:endParaRPr lang="zh-CN" altLang="en-US"/>
          </a:p>
        </p:txBody>
      </p:sp>
      <p:sp>
        <p:nvSpPr>
          <p:cNvPr id="1048856" name="灯片编号占位符 8"/>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209" name=""/>
        <p:cNvGrpSpPr/>
        <p:nvPr/>
      </p:nvGrpSpPr>
      <p:grpSpPr>
        <a:xfrm>
          <a:off x="0" y="0"/>
          <a:ext cx="0" cy="0"/>
        </a:xfrm>
      </p:grpSpPr>
      <p:sp>
        <p:nvSpPr>
          <p:cNvPr id="1048820" name="标题 1"/>
          <p:cNvSpPr>
            <a:spLocks noGrp="1"/>
          </p:cNvSpPr>
          <p:nvPr>
            <p:ph type="title"/>
          </p:nvPr>
        </p:nvSpPr>
        <p:spPr/>
        <p:txBody>
          <a:bodyPr/>
          <a:lstStyle/>
          <a:p>
            <a:r>
              <a:rPr lang="zh-CN" altLang="en-US"/>
              <a:t>单击此处编辑母版标题样式</a:t>
            </a:r>
            <a:endParaRPr lang="zh-CN" altLang="en-US"/>
          </a:p>
        </p:txBody>
      </p:sp>
      <p:sp>
        <p:nvSpPr>
          <p:cNvPr id="1048821"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1048822" name="页脚占位符 3"/>
          <p:cNvSpPr>
            <a:spLocks noGrp="1"/>
          </p:cNvSpPr>
          <p:nvPr>
            <p:ph type="ftr" sz="quarter" idx="11"/>
          </p:nvPr>
        </p:nvSpPr>
        <p:spPr/>
        <p:txBody>
          <a:bodyPr/>
          <a:lstStyle/>
          <a:p>
            <a:endParaRPr lang="zh-CN" altLang="en-US"/>
          </a:p>
        </p:txBody>
      </p:sp>
      <p:sp>
        <p:nvSpPr>
          <p:cNvPr id="1048823"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216" name=""/>
        <p:cNvGrpSpPr/>
        <p:nvPr/>
      </p:nvGrpSpPr>
      <p:grpSpPr>
        <a:xfrm>
          <a:off x="0" y="0"/>
          <a:ext cx="0" cy="0"/>
        </a:xfrm>
      </p:grpSpPr>
      <p:sp>
        <p:nvSpPr>
          <p:cNvPr id="1048857" name="日期占位符 1"/>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1048858" name="页脚占位符 2"/>
          <p:cNvSpPr>
            <a:spLocks noGrp="1"/>
          </p:cNvSpPr>
          <p:nvPr>
            <p:ph type="ftr" sz="quarter" idx="11"/>
          </p:nvPr>
        </p:nvSpPr>
        <p:spPr/>
        <p:txBody>
          <a:bodyPr/>
          <a:lstStyle/>
          <a:p>
            <a:endParaRPr lang="zh-CN" altLang="en-US"/>
          </a:p>
        </p:txBody>
      </p:sp>
      <p:sp>
        <p:nvSpPr>
          <p:cNvPr id="1048859" name="灯片编号占位符 3"/>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217" name=""/>
        <p:cNvGrpSpPr/>
        <p:nvPr/>
      </p:nvGrpSpPr>
      <p:grpSpPr>
        <a:xfrm>
          <a:off x="0" y="0"/>
          <a:ext cx="0" cy="0"/>
        </a:xfrm>
      </p:grpSpPr>
      <p:sp>
        <p:nvSpPr>
          <p:cNvPr id="1048860" name="标题 1"/>
          <p:cNvSpPr>
            <a:spLocks noGrp="1"/>
          </p:cNvSpPr>
          <p:nvPr>
            <p:ph type="title"/>
          </p:nvPr>
        </p:nvSpPr>
        <p:spPr>
          <a:xfrm>
            <a:off x="629841" y="457200"/>
            <a:ext cx="3124012" cy="1600200"/>
          </a:xfrm>
        </p:spPr>
        <p:txBody>
          <a:bodyPr anchor="b"/>
          <a:lstStyle>
            <a:lvl1pPr>
              <a:defRPr sz="3200"/>
            </a:lvl1pPr>
          </a:lstStyle>
          <a:p>
            <a:r>
              <a:rPr lang="zh-CN" altLang="en-US"/>
              <a:t>单击此处编辑母版标题样式</a:t>
            </a:r>
            <a:endParaRPr lang="zh-CN" altLang="en-US"/>
          </a:p>
        </p:txBody>
      </p:sp>
      <p:sp>
        <p:nvSpPr>
          <p:cNvPr id="1048861" name="图片占位符 2"/>
          <p:cNvSpPr>
            <a:spLocks noGrp="1"/>
          </p:cNvSpPr>
          <p:nvPr>
            <p:ph type="pic" idx="1"/>
          </p:nvPr>
        </p:nvSpPr>
        <p:spPr>
          <a:xfrm>
            <a:off x="3887391" y="457201"/>
            <a:ext cx="462915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1048862" name="文本占位符 3"/>
          <p:cNvSpPr>
            <a:spLocks noGrp="1"/>
          </p:cNvSpPr>
          <p:nvPr>
            <p:ph type="body" sz="half" idx="2"/>
          </p:nvPr>
        </p:nvSpPr>
        <p:spPr>
          <a:xfrm>
            <a:off x="629841" y="2057400"/>
            <a:ext cx="3124012" cy="3811588"/>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endParaRPr lang="zh-CN" altLang="en-US"/>
          </a:p>
        </p:txBody>
      </p:sp>
      <p:sp>
        <p:nvSpPr>
          <p:cNvPr id="1048863" name="日期占位符 4"/>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1048864" name="页脚占位符 5"/>
          <p:cNvSpPr>
            <a:spLocks noGrp="1"/>
          </p:cNvSpPr>
          <p:nvPr>
            <p:ph type="ftr" sz="quarter" idx="11"/>
          </p:nvPr>
        </p:nvSpPr>
        <p:spPr/>
        <p:txBody>
          <a:bodyPr/>
          <a:lstStyle/>
          <a:p>
            <a:endParaRPr lang="zh-CN" altLang="en-US"/>
          </a:p>
        </p:txBody>
      </p:sp>
      <p:sp>
        <p:nvSpPr>
          <p:cNvPr id="1048865" name="灯片编号占位符 6"/>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211" name=""/>
        <p:cNvGrpSpPr/>
        <p:nvPr/>
      </p:nvGrpSpPr>
      <p:grpSpPr>
        <a:xfrm>
          <a:off x="0" y="0"/>
          <a:ext cx="0" cy="0"/>
        </a:xfrm>
      </p:grpSpPr>
      <p:sp>
        <p:nvSpPr>
          <p:cNvPr id="1048829" name="竖排标题 1"/>
          <p:cNvSpPr>
            <a:spLocks noGrp="1"/>
          </p:cNvSpPr>
          <p:nvPr>
            <p:ph type="title" orient="vert"/>
          </p:nvPr>
        </p:nvSpPr>
        <p:spPr>
          <a:xfrm>
            <a:off x="6543675" y="365125"/>
            <a:ext cx="1971675" cy="5811838"/>
          </a:xfrm>
        </p:spPr>
        <p:txBody>
          <a:bodyPr vert="eaVert"/>
          <a:lstStyle/>
          <a:p>
            <a:r>
              <a:rPr lang="zh-CN" altLang="en-US"/>
              <a:t>单击此处编辑母版标题样式</a:t>
            </a:r>
            <a:endParaRPr lang="zh-CN" altLang="en-US"/>
          </a:p>
        </p:txBody>
      </p:sp>
      <p:sp>
        <p:nvSpPr>
          <p:cNvPr id="1048830" name="竖排文字占位符 2"/>
          <p:cNvSpPr>
            <a:spLocks noGrp="1"/>
          </p:cNvSpPr>
          <p:nvPr>
            <p:ph type="body" orient="vert" idx="1"/>
          </p:nvPr>
        </p:nvSpPr>
        <p:spPr>
          <a:xfrm>
            <a:off x="628650" y="365125"/>
            <a:ext cx="5800725"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831" name="日期占位符 3"/>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1048832" name="页脚占位符 4"/>
          <p:cNvSpPr>
            <a:spLocks noGrp="1"/>
          </p:cNvSpPr>
          <p:nvPr>
            <p:ph type="ftr" sz="quarter" idx="11"/>
          </p:nvPr>
        </p:nvSpPr>
        <p:spPr/>
        <p:txBody>
          <a:bodyPr/>
          <a:lstStyle/>
          <a:p>
            <a:endParaRPr lang="zh-CN" altLang="en-US"/>
          </a:p>
        </p:txBody>
      </p:sp>
      <p:sp>
        <p:nvSpPr>
          <p:cNvPr id="1048833" name="灯片编号占位符 5"/>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reserve="1">
  <p:cSld name="内容">
    <p:spTree>
      <p:nvGrpSpPr>
        <p:cNvPr id="212" name=""/>
        <p:cNvGrpSpPr/>
        <p:nvPr/>
      </p:nvGrpSpPr>
      <p:grpSpPr>
        <a:xfrm>
          <a:off x="0" y="0"/>
          <a:ext cx="0" cy="0"/>
        </a:xfrm>
      </p:grpSpPr>
      <p:sp>
        <p:nvSpPr>
          <p:cNvPr id="1048834" name="内容占位符 1"/>
          <p:cNvSpPr>
            <a:spLocks noGrp="1"/>
          </p:cNvSpPr>
          <p:nvPr>
            <p:ph/>
          </p:nvPr>
        </p:nvSpPr>
        <p:spPr>
          <a:xfrm>
            <a:off x="628650" y="365125"/>
            <a:ext cx="7886700" cy="58118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835" name="日期占位符 2"/>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1048836" name="页脚占位符 3"/>
          <p:cNvSpPr>
            <a:spLocks noGrp="1"/>
          </p:cNvSpPr>
          <p:nvPr>
            <p:ph type="ftr" sz="quarter" idx="11"/>
          </p:nvPr>
        </p:nvSpPr>
        <p:spPr/>
        <p:txBody>
          <a:bodyPr/>
          <a:lstStyle/>
          <a:p>
            <a:endParaRPr lang="zh-CN" altLang="en-US"/>
          </a:p>
        </p:txBody>
      </p:sp>
      <p:sp>
        <p:nvSpPr>
          <p:cNvPr id="1048837" name="灯片编号占位符 4"/>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reserve="1">
  <p:cSld name="标题和文本">
    <p:spTree>
      <p:nvGrpSpPr>
        <p:cNvPr id="73" name=""/>
        <p:cNvGrpSpPr/>
        <p:nvPr/>
      </p:nvGrpSpPr>
      <p:grpSpPr>
        <a:xfrm>
          <a:off x="0" y="0"/>
          <a:ext cx="0" cy="0"/>
        </a:xfrm>
      </p:grpSpPr>
      <p:sp>
        <p:nvSpPr>
          <p:cNvPr id="1048581" name="标题 1"/>
          <p:cNvSpPr>
            <a:spLocks noGrp="1"/>
          </p:cNvSpPr>
          <p:nvPr>
            <p:ph type="title"/>
          </p:nvPr>
        </p:nvSpPr>
        <p:spPr/>
        <p:txBody>
          <a:bodyPr/>
          <a:lstStyle/>
          <a:p>
            <a:r>
              <a:rPr lang="zh-CN" altLang="en-US"/>
              <a:t>单击此处编辑母版标题样式</a:t>
            </a:r>
            <a:endParaRPr lang="zh-CN" altLang="en-US"/>
          </a:p>
        </p:txBody>
      </p:sp>
      <p:sp>
        <p:nvSpPr>
          <p:cNvPr id="1048582" name="文本占位符 2"/>
          <p:cNvSpPr>
            <a:spLocks noGrp="1"/>
          </p:cNvSpPr>
          <p:nvPr>
            <p:ph type="body"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583" name="日期占位符 3"/>
          <p:cNvSpPr>
            <a:spLocks noGrp="1"/>
          </p:cNvSpPr>
          <p:nvPr>
            <p:ph type="dt" sz="half" idx="10"/>
          </p:nvPr>
        </p:nvSpPr>
        <p:spPr/>
        <p:txBody>
          <a:bodyPr/>
          <a:lstStyle/>
          <a:p>
            <a:fld id="{82F288E0-7875-42C4-84C8-98DBBD3BF4D2}" type="datetimeFigureOut">
              <a:rPr lang="zh-CN" altLang="en-US" smtClean="0"/>
              <a:t/>
            </a:fld>
            <a:endParaRPr lang="zh-CN" altLang="en-US"/>
          </a:p>
        </p:txBody>
      </p:sp>
      <p:sp>
        <p:nvSpPr>
          <p:cNvPr id="1048584" name="页脚占位符 4"/>
          <p:cNvSpPr>
            <a:spLocks noGrp="1"/>
          </p:cNvSpPr>
          <p:nvPr>
            <p:ph type="ftr" sz="quarter" idx="11"/>
          </p:nvPr>
        </p:nvSpPr>
        <p:spPr/>
        <p:txBody>
          <a:bodyPr/>
          <a:lstStyle/>
          <a:p>
            <a:endParaRPr lang="zh-CN" altLang="en-US"/>
          </a:p>
        </p:txBody>
      </p:sp>
      <p:sp>
        <p:nvSpPr>
          <p:cNvPr id="1048585" name="灯片编号占位符 5"/>
          <p:cNvSpPr>
            <a:spLocks noGrp="1"/>
          </p:cNvSpPr>
          <p:nvPr>
            <p:ph type="sldNum" sz="quarter" idx="12"/>
          </p:nvPr>
        </p:nvSpPr>
        <p:spPr/>
        <p:txBody>
          <a:bodyPr/>
          <a:lstStyle/>
          <a:p>
            <a:fld id="{7D9BB5D0-35E4-459D-AEF3-FE4D7C45CC19}"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0">
          <a:blip r:embed="rId12"/>
          <a:stretch>
            <a:fillRect/>
          </a:stretch>
        </a:blipFill>
        <a:effectLst/>
      </p:bgPr>
    </p:bg>
    <p:spTree>
      <p:nvGrpSpPr>
        <p:cNvPr id="61" name=""/>
        <p:cNvGrpSpPr/>
        <p:nvPr/>
      </p:nvGrpSpPr>
      <p:grpSpPr>
        <a:xfrm>
          <a:off x="0" y="0"/>
          <a:ext cx="0" cy="0"/>
        </a:xfrm>
      </p:grpSpPr>
      <p:sp>
        <p:nvSpPr>
          <p:cNvPr id="1048576" name="标题占位符 1"/>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1048577" name="文本占位符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578" name="日期占位符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2F288E0-7875-42C4-84C8-98DBBD3BF4D2}" type="datetimeFigureOut">
              <a:rPr lang="zh-CN" altLang="en-US" smtClean="0"/>
              <a:t/>
            </a:fld>
            <a:endParaRPr lang="zh-CN" altLang="en-US"/>
          </a:p>
        </p:txBody>
      </p:sp>
      <p:sp>
        <p:nvSpPr>
          <p:cNvPr id="1048579" name="页脚占位符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580" name="灯片编号占位符 5"/>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D9BB5D0-35E4-459D-AEF3-FE4D7C45CC19}"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package" Target="../embeddings/Workbook1.xlsx" TargetMode="Internal" /><Relationship Id="rId3" Type="http://schemas.openxmlformats.org/officeDocument/2006/relationships/image" Target="../media/image3.emf" /><Relationship Id="rId4" Type="http://schemas.openxmlformats.org/officeDocument/2006/relationships/vmlDrawing" Target="../drawings/vmlDrawing1.v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2.jpe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6044211043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8" name=""/>
        <p:cNvGrpSpPr/>
        <p:nvPr/>
      </p:nvGrpSpPr>
      <p:grpSpPr>
        <a:xfrm>
          <a:off x="0" y="0"/>
          <a:ext cx="0" cy="0"/>
        </a:xfrm>
      </p:grpSpPr>
      <p:sp>
        <p:nvSpPr>
          <p:cNvPr id="1048607" name="Rectangle 2"/>
          <p:cNvSpPr/>
          <p:nvPr/>
        </p:nvSpPr>
        <p:spPr>
          <a:xfrm>
            <a:off x="196850" y="2281555"/>
            <a:ext cx="8783955" cy="1295400"/>
          </a:xfrm>
          <a:prstGeom prst="rect">
            <a:avLst/>
          </a:prstGeom>
        </p:spPr>
        <p:txBody>
          <a:bodyPr vert="horz" wrap="square" lIns="91440" tIns="45720" rIns="91440" bIns="45720" rtlCol="0" anchor="t">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eaLnBrk="1" hangingPunct="1">
              <a:buNone/>
            </a:pPr>
            <a:r>
              <a:rPr lang="zh-CN" altLang="en-US" sz="3200" b="1">
                <a:latin typeface="黑体" panose="02010609060101010101" pitchFamily="2" charset="-122"/>
                <a:ea typeface="黑体" panose="02010609060101010101" pitchFamily="2" charset="-122"/>
              </a:rPr>
              <a:t>企业标准</a:t>
            </a:r>
            <a:r>
              <a:rPr sz="3200" b="1">
                <a:solidFill>
                  <a:schemeClr val="tx2"/>
                </a:solidFill>
                <a:latin typeface="黑体" panose="02010609060101010101" pitchFamily="2" charset="-122"/>
                <a:ea typeface="黑体" panose="02010609060101010101" pitchFamily="2" charset="-122"/>
              </a:rPr>
              <a:t>《</a:t>
            </a:r>
            <a:r>
              <a:rPr sz="3200" b="1" err="1">
                <a:latin typeface="黑体" panose="02010609060101010101" pitchFamily="2" charset="-122"/>
                <a:ea typeface="黑体" panose="02010609060101010101" pitchFamily="2" charset="-122"/>
              </a:rPr>
              <a:t>输变电工程工程量清单计价规范》</a:t>
            </a:r>
            <a:endParaRPr sz="3200" b="1">
              <a:latin typeface="黑体" panose="02010609060101010101" pitchFamily="2" charset="-122"/>
              <a:ea typeface="黑体" panose="02010609060101010101" pitchFamily="2" charset="-122"/>
            </a:endParaRPr>
          </a:p>
          <a:p>
            <a:pPr algn="ctr" eaLnBrk="1" hangingPunct="1">
              <a:buNone/>
            </a:pPr>
            <a:endParaRPr lang="zh-CN" altLang="en-US" sz="3200" b="1">
              <a:latin typeface="黑体" panose="02010609060101010101" pitchFamily="2" charset="-122"/>
              <a:ea typeface="黑体" panose="02010609060101010101" pitchFamily="2" charset="-122"/>
            </a:endParaRPr>
          </a:p>
        </p:txBody>
      </p:sp>
      <p:sp>
        <p:nvSpPr>
          <p:cNvPr id="1048608" name="Text Box 3"/>
          <p:cNvSpPr txBox="1">
            <a:spLocks noChangeArrowheads="1"/>
          </p:cNvSpPr>
          <p:nvPr/>
        </p:nvSpPr>
        <p:spPr bwMode="auto">
          <a:xfrm>
            <a:off x="2645727" y="4366611"/>
            <a:ext cx="4354607" cy="1016000"/>
          </a:xfrm>
          <a:prstGeom prst="rect">
            <a:avLst/>
          </a:prstGeom>
          <a:noFill/>
          <a:ln w="9525">
            <a:no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algn="ctr" defTabSz="914400" eaLnBrk="0" hangingPunct="0">
              <a:spcBef>
                <a:spcPct val="50000"/>
              </a:spcBef>
              <a:buClrTx/>
              <a:buSzTx/>
            </a:pPr>
            <a:endParaRPr kumimoji="0" lang="zh-CN" altLang="en-US" sz="2800" b="1" kern="1200" cap="none" spc="0" normalizeH="0" baseline="0" noProof="0">
              <a:latin typeface="楷体_GB2312" panose="02010609030101010101" pitchFamily="49" charset="-122"/>
              <a:ea typeface="楷体_GB2312" panose="02010609030101010101" pitchFamily="49" charset="-122"/>
              <a:cs typeface="+mn-cs"/>
            </a:endParaRPr>
          </a:p>
          <a:p>
            <a:pPr marR="0" algn="ctr" defTabSz="914400" eaLnBrk="0" hangingPunct="0">
              <a:spcBef>
                <a:spcPct val="50000"/>
              </a:spcBef>
              <a:buClrTx/>
              <a:buSzTx/>
            </a:pPr>
            <a:r>
              <a:rPr kumimoji="0" lang="en-US" altLang="zh-CN" sz="2800" b="1" kern="1200" cap="none" spc="0" normalizeH="0" baseline="0" noProof="0">
                <a:effectLst>
                  <a:outerShdw blurRad="38100" dist="38100" dir="2700000" algn="tl">
                    <a:srgbClr val="C0C0C0"/>
                  </a:outerShdw>
                </a:effectLst>
                <a:latin typeface="楷体_GB2312" panose="02010609030101010101" pitchFamily="49" charset="-122"/>
                <a:ea typeface="楷体_GB2312" panose="02010609030101010101" pitchFamily="49" charset="-122"/>
                <a:cs typeface="+mn-cs"/>
              </a:rPr>
              <a:t>2024</a:t>
            </a:r>
            <a:r>
              <a:rPr kumimoji="0" lang="zh-CN" altLang="en-US" sz="2800" b="1" kern="1200" cap="none" spc="0" normalizeH="0" baseline="0" noProof="0">
                <a:effectLst>
                  <a:outerShdw blurRad="38100" dist="38100" dir="2700000" algn="tl">
                    <a:srgbClr val="C0C0C0"/>
                  </a:outerShdw>
                </a:effectLst>
                <a:latin typeface="楷体_GB2312" panose="02010609030101010101" pitchFamily="49" charset="-122"/>
                <a:ea typeface="楷体_GB2312" panose="02010609030101010101" pitchFamily="49" charset="-122"/>
                <a:cs typeface="+mn-cs"/>
              </a:rPr>
              <a:t>年</a:t>
            </a:r>
            <a:endParaRPr kumimoji="0" lang="zh-CN" altLang="en-US" sz="2800" b="1" kern="1200" cap="none" spc="0" normalizeH="0" baseline="0" noProof="0">
              <a:effectLst>
                <a:outerShdw blurRad="38100" dist="38100" dir="2700000" algn="tl">
                  <a:srgbClr val="C0C0C0"/>
                </a:outerShdw>
              </a:effectLst>
              <a:latin typeface="楷体_GB2312" panose="02010609030101010101" pitchFamily="49" charset="-122"/>
              <a:ea typeface="楷体_GB2312" panose="02010609030101010101" pitchFamily="49" charset="-122"/>
              <a:cs typeface="+mn-cs"/>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609" name="文本占位符 2"/>
          <p:cNvSpPr>
            <a:spLocks noGrp="1"/>
          </p:cNvSpPr>
          <p:nvPr>
            <p:ph type="body" idx="1"/>
          </p:nvPr>
        </p:nvSpPr>
        <p:spPr>
          <a:xfrm>
            <a:off x="184558" y="1926900"/>
            <a:ext cx="4345951" cy="4004117"/>
          </a:xfrm>
        </p:spPr>
        <p:txBody>
          <a:bodyPr>
            <a:noAutofit/>
          </a:bodyPr>
          <a:lstStyle/>
          <a:p>
            <a:pPr algn="just">
              <a:lnSpc>
                <a:spcPct val="150000"/>
              </a:lnSpc>
              <a:spcBef>
                <a:spcPct val="0"/>
              </a:spcBef>
              <a:buClr>
                <a:srgbClr val="FF0000"/>
              </a:buClr>
              <a:buSzPct val="130000"/>
              <a:buFont typeface="Wingdings" panose="05000000000000000000" pitchFamily="2" charset="2"/>
              <a:buChar char="Ø"/>
            </a:pPr>
            <a:r>
              <a:rPr lang="zh-CN" altLang="en-US" sz="1400" b="1"/>
              <a:t>《民法典》</a:t>
            </a:r>
            <a:endParaRPr lang="zh-CN" altLang="en-US" sz="1400" b="1"/>
          </a:p>
          <a:p>
            <a:pPr algn="just">
              <a:lnSpc>
                <a:spcPct val="150000"/>
              </a:lnSpc>
              <a:spcBef>
                <a:spcPct val="0"/>
              </a:spcBef>
              <a:buClr>
                <a:srgbClr val="FF0000"/>
              </a:buClr>
              <a:buSzPct val="130000"/>
              <a:buFont typeface="Wingdings" panose="05000000000000000000" pitchFamily="2" charset="2"/>
              <a:buChar char="Ø"/>
            </a:pPr>
            <a:r>
              <a:rPr lang="zh-CN" altLang="en-US" sz="1400" b="1"/>
              <a:t>《中华人民共和国建筑法》</a:t>
            </a:r>
            <a:endParaRPr lang="zh-CN" altLang="en-US" sz="1400" b="1"/>
          </a:p>
          <a:p>
            <a:pPr algn="just">
              <a:lnSpc>
                <a:spcPct val="150000"/>
              </a:lnSpc>
              <a:spcBef>
                <a:spcPct val="0"/>
              </a:spcBef>
              <a:buClr>
                <a:srgbClr val="FF0000"/>
              </a:buClr>
              <a:buSzPct val="130000"/>
              <a:buFont typeface="Wingdings" panose="05000000000000000000" pitchFamily="2" charset="2"/>
              <a:buChar char="Ø"/>
            </a:pPr>
            <a:r>
              <a:rPr lang="zh-CN" altLang="en-US" sz="1400" b="1"/>
              <a:t>《中华人民共和国招标投标法》</a:t>
            </a:r>
            <a:endParaRPr lang="zh-CN" altLang="en-US" sz="1400" b="1"/>
          </a:p>
          <a:p>
            <a:pPr algn="just">
              <a:lnSpc>
                <a:spcPct val="150000"/>
              </a:lnSpc>
              <a:spcBef>
                <a:spcPct val="0"/>
              </a:spcBef>
              <a:buClr>
                <a:srgbClr val="FF0000"/>
              </a:buClr>
              <a:buSzPct val="130000"/>
              <a:buFont typeface="Wingdings" panose="05000000000000000000" pitchFamily="2" charset="2"/>
              <a:buChar char="Ø"/>
            </a:pPr>
            <a:r>
              <a:rPr lang="zh-CN" altLang="en-US" sz="1400" b="1"/>
              <a:t>《保障农民工工资支付条例》</a:t>
            </a:r>
            <a:endParaRPr lang="zh-CN" altLang="en-US" sz="1400" b="1"/>
          </a:p>
          <a:p>
            <a:pPr algn="just">
              <a:lnSpc>
                <a:spcPct val="150000"/>
              </a:lnSpc>
              <a:spcBef>
                <a:spcPct val="0"/>
              </a:spcBef>
              <a:buClr>
                <a:srgbClr val="FF0000"/>
              </a:buClr>
              <a:buSzPct val="130000"/>
              <a:buFont typeface="Wingdings" panose="05000000000000000000" pitchFamily="2" charset="2"/>
              <a:buChar char="Ø"/>
            </a:pPr>
            <a:r>
              <a:rPr lang="zh-CN" altLang="en-US" sz="1400" b="1"/>
              <a:t>《建设工程工程量清单计价规范》（GB 50500-2013）</a:t>
            </a:r>
            <a:endParaRPr lang="zh-CN" altLang="en-US" sz="1400" b="1"/>
          </a:p>
          <a:p>
            <a:pPr algn="just">
              <a:lnSpc>
                <a:spcPct val="150000"/>
              </a:lnSpc>
              <a:spcBef>
                <a:spcPct val="0"/>
              </a:spcBef>
              <a:buClr>
                <a:srgbClr val="FF0000"/>
              </a:buClr>
              <a:buSzPct val="130000"/>
              <a:buFont typeface="Wingdings" panose="05000000000000000000" pitchFamily="2" charset="2"/>
              <a:buChar char="Ø"/>
            </a:pPr>
            <a:r>
              <a:rPr lang="zh-CN" altLang="en-US" sz="1400" b="1"/>
              <a:t>《电力建设工程工程量清单计价规范》（DL/T 5341-2021）</a:t>
            </a:r>
            <a:endParaRPr lang="zh-CN" altLang="en-US" sz="1400" b="1"/>
          </a:p>
          <a:p>
            <a:pPr algn="just">
              <a:lnSpc>
                <a:spcPct val="150000"/>
              </a:lnSpc>
              <a:spcBef>
                <a:spcPct val="0"/>
              </a:spcBef>
              <a:buClr>
                <a:srgbClr val="FF0000"/>
              </a:buClr>
              <a:buSzPct val="130000"/>
              <a:buFont typeface="Wingdings" panose="05000000000000000000" pitchFamily="2" charset="2"/>
              <a:buChar char="Ø"/>
            </a:pPr>
            <a:r>
              <a:rPr lang="zh-CN" altLang="en-US" sz="1400" b="1"/>
              <a:t>《电网工程建设预算编制与计算规定》（2018年版）</a:t>
            </a:r>
            <a:endParaRPr lang="zh-CN" altLang="en-US" sz="1400" b="1"/>
          </a:p>
          <a:p>
            <a:pPr algn="just">
              <a:lnSpc>
                <a:spcPct val="150000"/>
              </a:lnSpc>
              <a:spcBef>
                <a:spcPct val="0"/>
              </a:spcBef>
              <a:buClr>
                <a:srgbClr val="FF0000"/>
              </a:buClr>
              <a:buSzPct val="130000"/>
              <a:buFont typeface="Wingdings" panose="05000000000000000000" pitchFamily="2" charset="2"/>
              <a:buChar char="Ø"/>
            </a:pPr>
            <a:r>
              <a:rPr lang="zh-CN" altLang="en-US" sz="1400" b="1"/>
              <a:t>《电力建设工程概算定额》（2018年版）</a:t>
            </a:r>
            <a:endParaRPr lang="zh-CN" altLang="en-US" sz="1400" b="1"/>
          </a:p>
          <a:p>
            <a:pPr algn="just">
              <a:lnSpc>
                <a:spcPct val="150000"/>
              </a:lnSpc>
              <a:spcBef>
                <a:spcPct val="0"/>
              </a:spcBef>
              <a:buClr>
                <a:srgbClr val="FF0000"/>
              </a:buClr>
              <a:buSzPct val="130000"/>
              <a:buFont typeface="Wingdings" panose="05000000000000000000" pitchFamily="2" charset="2"/>
              <a:buChar char="Ø"/>
            </a:pPr>
            <a:r>
              <a:rPr lang="zh-CN" altLang="en-US" sz="1400" b="1"/>
              <a:t>《电力建设工程预算定额》（2018年版）</a:t>
            </a:r>
            <a:endParaRPr lang="zh-CN" altLang="en-US" sz="1400" b="1"/>
          </a:p>
          <a:p>
            <a:pPr algn="just">
              <a:lnSpc>
                <a:spcPct val="150000"/>
              </a:lnSpc>
              <a:spcBef>
                <a:spcPct val="0"/>
              </a:spcBef>
              <a:buClr>
                <a:srgbClr val="FF0000"/>
              </a:buClr>
              <a:buSzPct val="130000"/>
              <a:buFont typeface="Wingdings" panose="05000000000000000000" pitchFamily="2" charset="2"/>
              <a:buChar char="Ø"/>
            </a:pPr>
            <a:r>
              <a:rPr lang="zh-CN" altLang="en-US" sz="1400" b="1">
                <a:sym typeface="+mn-ea"/>
              </a:rPr>
              <a:t>《国家电网公司基建技经管理规定》</a:t>
            </a:r>
            <a:endParaRPr lang="zh-CN" altLang="en-US" sz="1400" b="1"/>
          </a:p>
        </p:txBody>
      </p:sp>
      <p:sp>
        <p:nvSpPr>
          <p:cNvPr id="1048610" name="文本占位符 2"/>
          <p:cNvSpPr>
            <a:spLocks noGrp="1"/>
          </p:cNvSpPr>
          <p:nvPr/>
        </p:nvSpPr>
        <p:spPr>
          <a:xfrm>
            <a:off x="4572000" y="2010790"/>
            <a:ext cx="4387442" cy="3727280"/>
          </a:xfrm>
          <a:prstGeom prst="rect">
            <a:avLst/>
          </a:prstGeom>
        </p:spPr>
        <p:txBody>
          <a:bodyPr vert="horz" lIns="68580" tIns="34290" rIns="68580" bIns="3429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214630" lvl="5" indent="-214630" algn="just">
              <a:lnSpc>
                <a:spcPct val="150000"/>
              </a:lnSpc>
              <a:spcBef>
                <a:spcPct val="0"/>
              </a:spcBef>
              <a:buClr>
                <a:srgbClr val="FF0000"/>
              </a:buClr>
              <a:buSzPct val="130000"/>
              <a:buFont typeface="Wingdings" panose="05000000000000000000" pitchFamily="2" charset="2"/>
              <a:buChar char="Ø"/>
            </a:pPr>
            <a:r>
              <a:rPr lang="zh-CN" altLang="en-US" sz="1400" b="1"/>
              <a:t>《输变电工程工程量清单计价规范》（QGDW11337-2014）</a:t>
            </a:r>
            <a:endParaRPr lang="zh-CN" altLang="en-US" sz="1400" b="1"/>
          </a:p>
          <a:p>
            <a:pPr algn="just">
              <a:lnSpc>
                <a:spcPct val="150000"/>
              </a:lnSpc>
              <a:spcBef>
                <a:spcPct val="0"/>
              </a:spcBef>
              <a:buClr>
                <a:srgbClr val="FF0000"/>
              </a:buClr>
              <a:buSzPct val="130000"/>
              <a:buFont typeface="Wingdings" panose="05000000000000000000" pitchFamily="2" charset="2"/>
              <a:buChar char="Ø"/>
            </a:pPr>
            <a:r>
              <a:rPr lang="zh-CN" altLang="en-US" sz="1400" b="1"/>
              <a:t>《输变电工程结算管理办法》</a:t>
            </a:r>
            <a:endParaRPr lang="zh-CN" altLang="en-US" sz="1400" b="1"/>
          </a:p>
          <a:p>
            <a:pPr algn="just">
              <a:lnSpc>
                <a:spcPct val="150000"/>
              </a:lnSpc>
              <a:spcBef>
                <a:spcPct val="0"/>
              </a:spcBef>
              <a:buClr>
                <a:srgbClr val="FF0000"/>
              </a:buClr>
              <a:buSzPct val="130000"/>
              <a:buFont typeface="Wingdings" panose="05000000000000000000" pitchFamily="2" charset="2"/>
              <a:buChar char="Ø"/>
            </a:pPr>
            <a:r>
              <a:rPr lang="zh-CN" altLang="en-US" sz="1400" b="1"/>
              <a:t>《输变电工程施工图预算管理办法》</a:t>
            </a:r>
            <a:endParaRPr lang="zh-CN" altLang="en-US" sz="1400" b="1"/>
          </a:p>
          <a:p>
            <a:pPr algn="just">
              <a:lnSpc>
                <a:spcPct val="150000"/>
              </a:lnSpc>
              <a:spcBef>
                <a:spcPct val="0"/>
              </a:spcBef>
              <a:buClr>
                <a:srgbClr val="FF0000"/>
              </a:buClr>
              <a:buSzPct val="130000"/>
              <a:buFont typeface="Wingdings" panose="05000000000000000000" pitchFamily="2" charset="2"/>
              <a:buChar char="Ø"/>
            </a:pPr>
            <a:r>
              <a:rPr lang="zh-CN" altLang="en-US" sz="1400" b="1"/>
              <a:t>《输变电工程设计变更与现场签证管理办法》</a:t>
            </a:r>
            <a:endParaRPr lang="zh-CN" altLang="en-US" sz="1400" b="1"/>
          </a:p>
          <a:p>
            <a:pPr algn="just">
              <a:lnSpc>
                <a:spcPct val="150000"/>
              </a:lnSpc>
              <a:spcBef>
                <a:spcPct val="0"/>
              </a:spcBef>
              <a:buClr>
                <a:srgbClr val="FF0000"/>
              </a:buClr>
              <a:buSzPct val="130000"/>
              <a:buFont typeface="Wingdings" panose="05000000000000000000" pitchFamily="2" charset="2"/>
              <a:buChar char="Ø"/>
            </a:pPr>
            <a:r>
              <a:rPr lang="zh-CN" altLang="en-US" sz="1400" b="1"/>
              <a:t>《输变电工程施工图预算（综合单价法）编制规定》</a:t>
            </a:r>
            <a:endParaRPr lang="zh-CN" altLang="en-US" sz="1400" b="1"/>
          </a:p>
          <a:p>
            <a:pPr algn="just">
              <a:lnSpc>
                <a:spcPct val="150000"/>
              </a:lnSpc>
              <a:spcBef>
                <a:spcPct val="0"/>
              </a:spcBef>
              <a:buClr>
                <a:srgbClr val="FF0000"/>
              </a:buClr>
              <a:buSzPct val="130000"/>
              <a:buFont typeface="Wingdings" panose="05000000000000000000" pitchFamily="2" charset="2"/>
              <a:buChar char="Ø"/>
            </a:pPr>
            <a:r>
              <a:rPr lang="zh-CN" altLang="en-US" sz="1400" b="1"/>
              <a:t>《输变电工程造价术语》</a:t>
            </a:r>
            <a:endParaRPr lang="zh-CN" altLang="en-US" sz="1400" b="1"/>
          </a:p>
          <a:p>
            <a:pPr algn="just">
              <a:lnSpc>
                <a:spcPct val="150000"/>
              </a:lnSpc>
              <a:spcBef>
                <a:spcPct val="0"/>
              </a:spcBef>
              <a:buClr>
                <a:srgbClr val="FF0000"/>
              </a:buClr>
              <a:buSzPct val="130000"/>
              <a:buFont typeface="Wingdings" panose="05000000000000000000" pitchFamily="2" charset="2"/>
              <a:buChar char="Ø"/>
            </a:pPr>
            <a:r>
              <a:rPr lang="zh-CN" altLang="en-US" sz="1400" b="1"/>
              <a:t>《输变电工程概算、预算、结算计价依据差异条款统一意见》</a:t>
            </a:r>
            <a:endParaRPr lang="zh-CN" altLang="en-US" sz="1400" b="1"/>
          </a:p>
          <a:p>
            <a:pPr algn="just">
              <a:lnSpc>
                <a:spcPct val="150000"/>
              </a:lnSpc>
              <a:spcBef>
                <a:spcPct val="0"/>
              </a:spcBef>
              <a:buClr>
                <a:srgbClr val="FF0000"/>
              </a:buClr>
              <a:buSzPct val="130000"/>
              <a:buFont typeface="Wingdings" panose="05000000000000000000" pitchFamily="2" charset="2"/>
              <a:buChar char="Ø"/>
            </a:pPr>
            <a:r>
              <a:rPr lang="zh-CN" altLang="en-US" sz="1400" b="1"/>
              <a:t>国网基建部关于进一步做好保障农民工工资支付工作的通知</a:t>
            </a:r>
            <a:endParaRPr lang="zh-CN" altLang="en-US" sz="1400" b="1"/>
          </a:p>
        </p:txBody>
      </p:sp>
      <p:grpSp>
        <p:nvGrpSpPr>
          <p:cNvPr id="90" name="Group 8"/>
          <p:cNvGrpSpPr/>
          <p:nvPr/>
        </p:nvGrpSpPr>
        <p:grpSpPr>
          <a:xfrm>
            <a:off x="6516302" y="674795"/>
            <a:ext cx="2685574" cy="647224"/>
            <a:chExt cx="4410360" cy="543575"/>
          </a:xfrm>
        </p:grpSpPr>
        <p:sp>
          <p:nvSpPr>
            <p:cNvPr id="1048611" name="AutoShape 24"/>
            <p:cNvSpPr/>
            <p:nvPr/>
          </p:nvSpPr>
          <p:spPr>
            <a:xfrm>
              <a:off x="0" y="3617"/>
              <a:ext cx="4287422" cy="528004"/>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350" b="1" i="1">
                <a:latin typeface="微软雅黑" panose="020b0503020204020204" charset="-122"/>
                <a:ea typeface="微软雅黑" panose="020b0503020204020204" charset="-122"/>
                <a:sym typeface="微软雅黑" panose="020b0503020204020204" charset="-122"/>
              </a:endParaRPr>
            </a:p>
          </p:txBody>
        </p:sp>
        <p:sp>
          <p:nvSpPr>
            <p:cNvPr id="1048612" name="Rectangle 28"/>
            <p:cNvSpPr/>
            <p:nvPr/>
          </p:nvSpPr>
          <p:spPr>
            <a:xfrm>
              <a:off x="232103" y="0"/>
              <a:ext cx="4178257" cy="543575"/>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100" b="1">
                  <a:solidFill>
                    <a:srgbClr val="FFFFFF"/>
                  </a:solidFill>
                  <a:latin typeface="微软雅黑" panose="020b0503020204020204" charset="-122"/>
                  <a:ea typeface="黑体" panose="02010609060101010101" pitchFamily="2" charset="-122"/>
                  <a:sym typeface="微软雅黑" panose="020b0503020204020204" charset="-122"/>
                </a:rPr>
                <a:t>主要修编内容</a:t>
              </a:r>
              <a:endParaRPr lang="zh-CN" altLang="en-US" sz="2100" b="1">
                <a:solidFill>
                  <a:srgbClr val="FFFFFF"/>
                </a:solidFill>
                <a:latin typeface="微软雅黑" panose="020b0503020204020204" charset="-122"/>
                <a:ea typeface="黑体" panose="02010609060101010101" pitchFamily="2" charset="-122"/>
                <a:sym typeface="微软雅黑" panose="020b0503020204020204" charset="-122"/>
              </a:endParaRPr>
            </a:p>
          </p:txBody>
        </p:sp>
      </p:grpSp>
      <p:grpSp>
        <p:nvGrpSpPr>
          <p:cNvPr id="91" name="组合 60"/>
          <p:cNvGrpSpPr/>
          <p:nvPr/>
        </p:nvGrpSpPr>
        <p:grpSpPr>
          <a:xfrm>
            <a:off x="0" y="1358099"/>
            <a:ext cx="2857500" cy="423569"/>
            <a:chOff x="152400" y="1351128"/>
            <a:chExt cx="3810000" cy="564758"/>
          </a:xfrm>
        </p:grpSpPr>
        <p:pic>
          <p:nvPicPr>
            <p:cNvPr id="2097159"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13" name="Rectangle 28"/>
            <p:cNvSpPr/>
            <p:nvPr/>
          </p:nvSpPr>
          <p:spPr>
            <a:xfrm>
              <a:off x="316884" y="1351128"/>
              <a:ext cx="3258829" cy="463158"/>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950" b="1">
                  <a:solidFill>
                    <a:srgbClr val="FFFFFF"/>
                  </a:solidFill>
                  <a:latin typeface="+mj-ea"/>
                  <a:ea typeface="+mj-ea"/>
                  <a:sym typeface="微软雅黑" panose="020b0503020204020204" charset="-122"/>
                </a:rPr>
                <a:t>修编依据</a:t>
              </a:r>
              <a:endParaRPr lang="zh-CN" altLang="en-US" sz="1950" b="1">
                <a:solidFill>
                  <a:srgbClr val="FFFFFF"/>
                </a:solidFill>
                <a:latin typeface="+mj-ea"/>
                <a:ea typeface="+mj-ea"/>
                <a:sym typeface="微软雅黑" panose="020b0503020204020204" charset="-122"/>
              </a:endParaRPr>
            </a:p>
          </p:txBody>
        </p:sp>
      </p:grpSp>
      <p:sp>
        <p:nvSpPr>
          <p:cNvPr id="7" name="文本框 6"/>
          <p:cNvSpPr txBox="1"/>
          <p:nvPr/>
        </p:nvSpPr>
        <p:spPr>
          <a:xfrm>
            <a:off x="337185" y="366395"/>
            <a:ext cx="304800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2" name=""/>
        <p:cNvGrpSpPr/>
        <p:nvPr/>
      </p:nvGrpSpPr>
      <p:grpSpPr>
        <a:xfrm>
          <a:off x="0" y="0"/>
          <a:ext cx="0" cy="0"/>
        </a:xfrm>
      </p:grpSpPr>
      <p:graphicFrame>
        <p:nvGraphicFramePr>
          <p:cNvPr id="4194304" name="对象 5"/>
          <p:cNvGraphicFramePr>
            <a:graphicFrameLocks noChangeAspect="1"/>
          </p:cNvGraphicFramePr>
          <p:nvPr/>
        </p:nvGraphicFramePr>
        <p:xfrm>
          <a:off x="792163" y="1765300"/>
          <a:ext cx="7840662" cy="4448175"/>
        </p:xfrm>
        <a:graphic>
          <a:graphicData uri="http://schemas.openxmlformats.org/presentationml/2006/ole">
            <mc:AlternateContent>
              <mc:Choice xmlns:v="urn:schemas-microsoft-com:vml" Requires="v">
                <p:oleObj spid="_x0000_s1038" name="Worksheet" r:id="rId2" imgW="5039360" imgH="3230245" progId="Excel.Sheet.12">
                  <p:embed/>
                </p:oleObj>
              </mc:Choice>
              <mc:Fallback>
                <p:oleObj name="Worksheet" r:id="rId2" imgW="5039360" imgH="3230245" progId="Excel.Sheet.12">
                  <p:embed/>
                  <p:pic>
                    <p:nvPicPr>
                      <p:cNvPr id="0" name="OLE substitute image"/>
                      <p:cNvPicPr/>
                      <p:nvPr/>
                    </p:nvPicPr>
                    <p:blipFill>
                      <a:blip r:embed="rId3"/>
                      <a:stretch>
                        <a:fillRect/>
                      </a:stretch>
                    </p:blipFill>
                    <p:spPr>
                      <a:xfrm>
                        <a:off x="792163" y="1765300"/>
                        <a:ext cx="7840662" cy="4448175"/>
                      </a:xfrm>
                      <a:prstGeom prst="rect">
                        <a:avLst/>
                      </a:prstGeom>
                      <a:noFill/>
                      <a:ln w="9525">
                        <a:noFill/>
                      </a:ln>
                    </p:spPr>
                  </p:pic>
                </p:oleObj>
              </mc:Fallback>
            </mc:AlternateContent>
          </a:graphicData>
        </a:graphic>
      </p:graphicFrame>
      <p:sp>
        <p:nvSpPr>
          <p:cNvPr id="1048614" name="文本占位符 2"/>
          <p:cNvSpPr>
            <a:spLocks noGrp="1"/>
          </p:cNvSpPr>
          <p:nvPr>
            <p:ph type="body" idx="1"/>
          </p:nvPr>
        </p:nvSpPr>
        <p:spPr>
          <a:xfrm>
            <a:off x="461945" y="1361251"/>
            <a:ext cx="8366077" cy="337003"/>
          </a:xfrm>
        </p:spPr>
        <p:txBody>
          <a:bodyPr>
            <a:noAutofit/>
          </a:bodyPr>
          <a:lstStyle/>
          <a:p>
            <a:pPr algn="ctr">
              <a:buNone/>
            </a:pPr>
            <a:r>
              <a:rPr lang="zh-CN" altLang="en-US" sz="2400" b="1"/>
              <a:t>修订后整体结构对比表</a:t>
            </a:r>
            <a:endParaRPr lang="zh-CN" altLang="en-US" sz="2400" b="1"/>
          </a:p>
        </p:txBody>
      </p:sp>
      <p:sp>
        <p:nvSpPr>
          <p:cNvPr id="1048615" name="AutoShape 24"/>
          <p:cNvSpPr/>
          <p:nvPr/>
        </p:nvSpPr>
        <p:spPr>
          <a:xfrm>
            <a:off x="6099296" y="456116"/>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5" name=""/>
        <p:cNvGrpSpPr/>
        <p:nvPr/>
      </p:nvGrpSpPr>
      <p:grpSpPr>
        <a:xfrm>
          <a:off x="0" y="0"/>
          <a:ext cx="0" cy="0"/>
        </a:xfrm>
      </p:grpSpPr>
      <p:sp>
        <p:nvSpPr>
          <p:cNvPr id="1048619" name="文本占位符 2"/>
          <p:cNvSpPr>
            <a:spLocks noGrp="1"/>
          </p:cNvSpPr>
          <p:nvPr>
            <p:ph type="body" idx="1"/>
          </p:nvPr>
        </p:nvSpPr>
        <p:spPr>
          <a:xfrm>
            <a:off x="388937" y="2077265"/>
            <a:ext cx="8366125" cy="3486530"/>
          </a:xfrm>
        </p:spPr>
        <p:txBody>
          <a:bodyPr>
            <a:noAutofit/>
          </a:bodyPr>
          <a:lstStyle/>
          <a:p>
            <a:pPr marL="0" indent="539750" algn="just">
              <a:lnSpc>
                <a:spcPct val="200000"/>
              </a:lnSpc>
              <a:spcBef>
                <a:spcPct val="0"/>
              </a:spcBef>
              <a:buNone/>
            </a:pPr>
            <a:r>
              <a:rPr lang="zh-CN" altLang="en-US" sz="2000" b="1">
                <a:latin typeface="宋体" panose="02010600030101010101" pitchFamily="2" charset="-122"/>
                <a:cs typeface="宋体" panose="02010600030101010101" pitchFamily="2" charset="-122"/>
              </a:rPr>
              <a:t>本章节主要修对引用文件进行更新。</a:t>
            </a:r>
            <a:endParaRPr lang="en-US" altLang="zh-CN" sz="2000" b="1">
              <a:latin typeface="宋体" panose="02010600030101010101" pitchFamily="2" charset="-122"/>
              <a:cs typeface="宋体" panose="02010600030101010101" pitchFamily="2" charset="-122"/>
            </a:endParaRPr>
          </a:p>
          <a:p>
            <a:pPr marL="0" indent="539750" algn="just">
              <a:lnSpc>
                <a:spcPct val="200000"/>
              </a:lnSpc>
              <a:spcBef>
                <a:spcPct val="0"/>
              </a:spcBef>
              <a:buNone/>
            </a:pPr>
            <a:r>
              <a:rPr lang="zh-CN" altLang="en-US" sz="2000" b="1">
                <a:latin typeface="宋体" panose="02010600030101010101" pitchFamily="2" charset="-122"/>
                <a:cs typeface="宋体" panose="02010600030101010101" pitchFamily="2" charset="-122"/>
              </a:rPr>
              <a:t>较</a:t>
            </a:r>
            <a:r>
              <a:rPr lang="en-US" altLang="zh-CN" sz="2000" b="1">
                <a:latin typeface="宋体" panose="02010600030101010101" pitchFamily="2" charset="-122"/>
                <a:cs typeface="宋体" panose="02010600030101010101" pitchFamily="2" charset="-122"/>
              </a:rPr>
              <a:t>2014</a:t>
            </a:r>
            <a:r>
              <a:rPr lang="zh-CN" altLang="en-US" sz="2000" b="1">
                <a:latin typeface="宋体" panose="02010600030101010101" pitchFamily="2" charset="-122"/>
                <a:cs typeface="宋体" panose="02010600030101010101" pitchFamily="2" charset="-122"/>
              </a:rPr>
              <a:t>版企标，主要将</a:t>
            </a:r>
            <a:r>
              <a:rPr lang="en-US" altLang="zh-CN" sz="2000" b="1">
                <a:latin typeface="宋体" panose="02010600030101010101" pitchFamily="2" charset="-122"/>
                <a:cs typeface="宋体" panose="02010600030101010101" pitchFamily="2" charset="-122"/>
              </a:rPr>
              <a:t>《</a:t>
            </a:r>
            <a:r>
              <a:rPr lang="zh-CN" altLang="en-US" sz="2000" b="1">
                <a:latin typeface="宋体" panose="02010600030101010101" pitchFamily="2" charset="-122"/>
                <a:cs typeface="宋体" panose="02010600030101010101" pitchFamily="2" charset="-122"/>
              </a:rPr>
              <a:t>中华人民共和国合同法</a:t>
            </a:r>
            <a:r>
              <a:rPr lang="en-US" altLang="zh-CN" sz="2000" b="1">
                <a:latin typeface="宋体" panose="02010600030101010101" pitchFamily="2" charset="-122"/>
                <a:cs typeface="宋体" panose="02010600030101010101" pitchFamily="2" charset="-122"/>
              </a:rPr>
              <a:t>》</a:t>
            </a:r>
            <a:r>
              <a:rPr lang="zh-CN" altLang="en-US" sz="2000" b="1">
                <a:latin typeface="宋体" panose="02010600030101010101" pitchFamily="2" charset="-122"/>
                <a:cs typeface="宋体" panose="02010600030101010101" pitchFamily="2" charset="-122"/>
              </a:rPr>
              <a:t>更新为</a:t>
            </a:r>
            <a:r>
              <a:rPr lang="en-US" altLang="zh-CN" sz="2000" b="1">
                <a:latin typeface="宋体" panose="02010600030101010101" pitchFamily="2" charset="-122"/>
                <a:cs typeface="宋体" panose="02010600030101010101" pitchFamily="2" charset="-122"/>
              </a:rPr>
              <a:t>《</a:t>
            </a:r>
            <a:r>
              <a:rPr lang="zh-CN" altLang="en-US" sz="2000" b="1">
                <a:latin typeface="宋体" panose="02010600030101010101" pitchFamily="2" charset="-122"/>
                <a:cs typeface="宋体" panose="02010600030101010101" pitchFamily="2" charset="-122"/>
              </a:rPr>
              <a:t>中华人民共和国民法典</a:t>
            </a:r>
            <a:r>
              <a:rPr lang="en-US" altLang="zh-CN" sz="2000" b="1">
                <a:latin typeface="宋体" panose="02010600030101010101" pitchFamily="2" charset="-122"/>
                <a:cs typeface="宋体" panose="02010600030101010101" pitchFamily="2" charset="-122"/>
              </a:rPr>
              <a:t>》</a:t>
            </a:r>
            <a:r>
              <a:rPr lang="zh-CN" altLang="en-US" sz="2000" b="1">
                <a:latin typeface="宋体" panose="02010600030101010101" pitchFamily="2" charset="-122"/>
                <a:cs typeface="宋体" panose="02010600030101010101" pitchFamily="2" charset="-122"/>
              </a:rPr>
              <a:t>，同时更新现行定额及预规，增加了</a:t>
            </a:r>
            <a:r>
              <a:rPr lang="zh-CN" altLang="zh-CN" sz="2000" b="1">
                <a:latin typeface="宋体" panose="02010600030101010101" pitchFamily="2" charset="-122"/>
                <a:cs typeface="宋体" panose="02010600030101010101" pitchFamily="2" charset="-122"/>
              </a:rPr>
              <a:t>《保障农民工工资支付条例》</a:t>
            </a:r>
            <a:r>
              <a:rPr lang="zh-CN" altLang="en-US" sz="2000" b="1">
                <a:latin typeface="宋体" panose="02010600030101010101" pitchFamily="2" charset="-122"/>
                <a:cs typeface="宋体" panose="02010600030101010101" pitchFamily="2" charset="-122"/>
              </a:rPr>
              <a:t>和</a:t>
            </a:r>
            <a:r>
              <a:rPr lang="en-US" altLang="zh-CN" sz="2000" b="1">
                <a:latin typeface="宋体" panose="02010600030101010101" pitchFamily="2" charset="-122"/>
                <a:cs typeface="宋体" panose="02010600030101010101" pitchFamily="2" charset="-122"/>
              </a:rPr>
              <a:t>《</a:t>
            </a:r>
            <a:r>
              <a:rPr lang="zh-CN" altLang="zh-CN" sz="2000" b="1">
                <a:latin typeface="宋体" panose="02010600030101010101" pitchFamily="2" charset="-122"/>
                <a:cs typeface="宋体" panose="02010600030101010101" pitchFamily="2" charset="-122"/>
              </a:rPr>
              <a:t>输变电工程造价术语</a:t>
            </a:r>
            <a:r>
              <a:rPr lang="en-US" altLang="zh-CN" sz="2000" b="1">
                <a:latin typeface="宋体" panose="02010600030101010101" pitchFamily="2" charset="-122"/>
                <a:cs typeface="宋体" panose="02010600030101010101" pitchFamily="2" charset="-122"/>
              </a:rPr>
              <a:t>》</a:t>
            </a:r>
            <a:r>
              <a:rPr lang="zh-CN" altLang="en-US" sz="2000" b="1">
                <a:latin typeface="宋体" panose="02010600030101010101" pitchFamily="2" charset="-122"/>
                <a:cs typeface="宋体" panose="02010600030101010101" pitchFamily="2" charset="-122"/>
              </a:rPr>
              <a:t>。</a:t>
            </a:r>
            <a:endParaRPr lang="en-US" altLang="zh-CN" sz="2000" b="1">
              <a:latin typeface="宋体" panose="02010600030101010101" pitchFamily="2" charset="-122"/>
              <a:cs typeface="宋体" panose="02010600030101010101" pitchFamily="2" charset="-122"/>
            </a:endParaRPr>
          </a:p>
          <a:p>
            <a:pPr marL="0" indent="539750" algn="just">
              <a:lnSpc>
                <a:spcPct val="200000"/>
              </a:lnSpc>
              <a:spcBef>
                <a:spcPct val="0"/>
              </a:spcBef>
              <a:buNone/>
            </a:pPr>
            <a:r>
              <a:rPr lang="zh-CN" altLang="en-US" sz="2000" b="1">
                <a:latin typeface="宋体" panose="02010600030101010101" pitchFamily="2" charset="-122"/>
                <a:ea typeface="宋体" panose="02010600030101010101" pitchFamily="2" charset="-122"/>
                <a:cs typeface="宋体" panose="02010600030101010101" pitchFamily="2" charset="-122"/>
              </a:rPr>
              <a:t>较</a:t>
            </a:r>
            <a:r>
              <a:rPr lang="en-US" altLang="zh-CN" sz="2000" b="1">
                <a:latin typeface="宋体" panose="02010600030101010101" pitchFamily="2" charset="-122"/>
                <a:ea typeface="宋体" panose="02010600030101010101" pitchFamily="2" charset="-122"/>
                <a:cs typeface="宋体" panose="02010600030101010101" pitchFamily="2" charset="-122"/>
              </a:rPr>
              <a:t>2021</a:t>
            </a:r>
            <a:r>
              <a:rPr lang="zh-CN" altLang="en-US" sz="2000" b="1">
                <a:latin typeface="宋体" panose="02010600030101010101" pitchFamily="2" charset="-122"/>
                <a:ea typeface="宋体" panose="02010600030101010101" pitchFamily="2" charset="-122"/>
                <a:cs typeface="宋体" panose="02010600030101010101" pitchFamily="2" charset="-122"/>
              </a:rPr>
              <a:t>版行标，增加了本部分内容。</a:t>
            </a:r>
            <a:endParaRPr lang="zh-CN" altLang="en-US" sz="2000" b="1">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200000"/>
              </a:lnSpc>
              <a:spcBef>
                <a:spcPct val="0"/>
              </a:spcBef>
              <a:buNone/>
            </a:pPr>
            <a:r>
              <a:rPr lang="en-US" altLang="en-US" sz="1600" b="1">
                <a:solidFill>
                  <a:srgbClr val="FF0000"/>
                </a:solidFill>
                <a:latin typeface="宋体" panose="02010600030101010101" pitchFamily="2" charset="-122"/>
                <a:ea typeface="宋体" panose="02010600030101010101" pitchFamily="2" charset="-122"/>
                <a:cs typeface="宋体" panose="02010600030101010101" pitchFamily="2" charset="-122"/>
              </a:rPr>
              <a:t>编制说明：本企业标准在计价标准上严于国家与行业标准，并对工程量清单格式、工程量清单计价格式进行了细化</a:t>
            </a:r>
            <a:endParaRPr lang="zh-CN" altLang="en-US" sz="1600" b="1">
              <a:solidFill>
                <a:srgbClr val="FF0000"/>
              </a:solidFill>
              <a:latin typeface="宋体" panose="02010600030101010101" pitchFamily="2" charset="-122"/>
              <a:ea typeface="宋体" panose="02010600030101010101" pitchFamily="2" charset="-122"/>
              <a:cs typeface="宋体" panose="02010600030101010101" pitchFamily="2" charset="-122"/>
            </a:endParaRPr>
          </a:p>
        </p:txBody>
      </p:sp>
      <p:grpSp>
        <p:nvGrpSpPr>
          <p:cNvPr id="96" name="组合 8"/>
          <p:cNvGrpSpPr/>
          <p:nvPr/>
        </p:nvGrpSpPr>
        <p:grpSpPr>
          <a:xfrm>
            <a:off x="0" y="1294205"/>
            <a:ext cx="2885813" cy="558800"/>
            <a:chOff x="152400" y="1357313"/>
            <a:chExt cx="3810000" cy="558573"/>
          </a:xfrm>
        </p:grpSpPr>
        <p:pic>
          <p:nvPicPr>
            <p:cNvPr id="2097163"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20" name="Rectangle 28"/>
            <p:cNvSpPr/>
            <p:nvPr/>
          </p:nvSpPr>
          <p:spPr>
            <a:xfrm>
              <a:off x="317095" y="1380164"/>
              <a:ext cx="3644865" cy="463362"/>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rgbClr val="FFFFFF"/>
                  </a:solidFill>
                  <a:sym typeface="微软雅黑" panose="020b0503020204020204" charset="-122"/>
                </a:rPr>
                <a:t>规范性引用文件</a:t>
              </a:r>
              <a:endParaRPr lang="en-US" altLang="zh-CN" sz="2600" b="1">
                <a:solidFill>
                  <a:srgbClr val="FFFFFF"/>
                </a:solidFill>
                <a:latin typeface="+mj-ea"/>
                <a:ea typeface="+mj-ea"/>
                <a:sym typeface="微软雅黑" panose="020b0503020204020204" charset="-122"/>
              </a:endParaRPr>
            </a:p>
          </p:txBody>
        </p:sp>
      </p:grpSp>
      <p:sp>
        <p:nvSpPr>
          <p:cNvPr id="1048621" name="AutoShape 24"/>
          <p:cNvSpPr/>
          <p:nvPr/>
        </p:nvSpPr>
        <p:spPr>
          <a:xfrm>
            <a:off x="6099296" y="456116"/>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96"/>
                                        </p:tgtEl>
                                        <p:attrNameLst>
                                          <p:attrName>style.visibility</p:attrName>
                                        </p:attrNameLst>
                                      </p:cBhvr>
                                      <p:to>
                                        <p:strVal val="visible"/>
                                      </p:to>
                                    </p:set>
                                    <p:animEffect transition="in" filter="blinds(horizontal)">
                                      <p:cBhvr>
                                        <p:cTn id="7" dur="500"/>
                                        <p:tgtEl>
                                          <p:spTgt spid="96"/>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048619">
                                            <p:txEl>
                                              <p:pRg st="0" end="0"/>
                                            </p:txEl>
                                          </p:spTgt>
                                        </p:tgtEl>
                                        <p:attrNameLst>
                                          <p:attrName>style.visibility</p:attrName>
                                        </p:attrNameLst>
                                      </p:cBhvr>
                                      <p:to>
                                        <p:strVal val="visible"/>
                                      </p:to>
                                    </p:set>
                                    <p:anim calcmode="lin" valueType="num">
                                      <p:cBhvr additive="base">
                                        <p:cTn id="10" dur="500" fill="hold"/>
                                        <p:tgtEl>
                                          <p:spTgt spid="1048619">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10486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2" presetClass="entr" presetSubtype="4" dur="500" fill="hold" grpId="0" nodeType="clickEffect">
                                  <p:stCondLst>
                                    <p:cond delay="0"/>
                                  </p:stCondLst>
                                  <p:childTnLst>
                                    <p:set>
                                      <p:cBhvr>
                                        <p:cTn id="15" dur="1" fill="hold">
                                          <p:stCondLst>
                                            <p:cond delay="0"/>
                                          </p:stCondLst>
                                        </p:cTn>
                                        <p:tgtEl>
                                          <p:spTgt spid="1048619">
                                            <p:txEl>
                                              <p:pRg st="1" end="1"/>
                                            </p:txEl>
                                          </p:spTgt>
                                        </p:tgtEl>
                                        <p:attrNameLst>
                                          <p:attrName>style.visibility</p:attrName>
                                        </p:attrNameLst>
                                      </p:cBhvr>
                                      <p:to>
                                        <p:strVal val="visible"/>
                                      </p:to>
                                    </p:set>
                                    <p:anim calcmode="lin" valueType="num">
                                      <p:cBhvr additive="base">
                                        <p:cTn id="16" dur="500" fill="hold"/>
                                        <p:tgtEl>
                                          <p:spTgt spid="1048619">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10486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2" presetClass="entr" presetSubtype="4" dur="500" fill="hold" grpId="0" nodeType="clickEffect">
                                  <p:stCondLst>
                                    <p:cond delay="0"/>
                                  </p:stCondLst>
                                  <p:childTnLst>
                                    <p:set>
                                      <p:cBhvr>
                                        <p:cTn id="21" dur="1" fill="hold">
                                          <p:stCondLst>
                                            <p:cond delay="0"/>
                                          </p:stCondLst>
                                        </p:cTn>
                                        <p:tgtEl>
                                          <p:spTgt spid="1048619">
                                            <p:txEl>
                                              <p:pRg st="2" end="2"/>
                                            </p:txEl>
                                          </p:spTgt>
                                        </p:tgtEl>
                                        <p:attrNameLst>
                                          <p:attrName>style.visibility</p:attrName>
                                        </p:attrNameLst>
                                      </p:cBhvr>
                                      <p:to>
                                        <p:strVal val="visible"/>
                                      </p:to>
                                    </p:set>
                                    <p:anim calcmode="lin" valueType="num">
                                      <p:cBhvr additive="base">
                                        <p:cTn id="22" dur="500" fill="hold"/>
                                        <p:tgtEl>
                                          <p:spTgt spid="1048619">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04861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19" grpId="0" uiExpand="1" build="p"/>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3" name=""/>
        <p:cNvGrpSpPr/>
        <p:nvPr/>
      </p:nvGrpSpPr>
      <p:grpSpPr>
        <a:xfrm>
          <a:off x="0" y="0"/>
          <a:ext cx="0" cy="0"/>
        </a:xfrm>
      </p:grpSpPr>
      <p:sp>
        <p:nvSpPr>
          <p:cNvPr id="1048616" name="文本占位符 2"/>
          <p:cNvSpPr>
            <a:spLocks noGrp="1"/>
          </p:cNvSpPr>
          <p:nvPr>
            <p:ph type="body" idx="1"/>
          </p:nvPr>
        </p:nvSpPr>
        <p:spPr>
          <a:xfrm>
            <a:off x="305047" y="2152015"/>
            <a:ext cx="8366125" cy="3411780"/>
          </a:xfrm>
        </p:spPr>
        <p:txBody>
          <a:bodyPr>
            <a:noAutofit/>
          </a:bodyPr>
          <a:lstStyle/>
          <a:p>
            <a:pPr marL="0" indent="539750" algn="just">
              <a:lnSpc>
                <a:spcPct val="200000"/>
              </a:lnSpc>
              <a:spcBef>
                <a:spcPct val="0"/>
              </a:spcBef>
              <a:buNone/>
            </a:pPr>
            <a:r>
              <a:rPr lang="zh-CN" altLang="en-US" sz="2000" b="1">
                <a:latin typeface="宋体" panose="02010600030101010101" pitchFamily="2" charset="-122"/>
                <a:cs typeface="宋体" panose="02010600030101010101" pitchFamily="2" charset="-122"/>
              </a:rPr>
              <a:t>本章节主要对应用范围进行了明确和调整。</a:t>
            </a:r>
            <a:endParaRPr lang="en-US" altLang="zh-CN" sz="2000" b="1">
              <a:latin typeface="宋体" panose="02010600030101010101" pitchFamily="2" charset="-122"/>
              <a:cs typeface="宋体" panose="02010600030101010101" pitchFamily="2" charset="-122"/>
            </a:endParaRPr>
          </a:p>
          <a:p>
            <a:pPr marL="0" indent="539750" algn="just">
              <a:lnSpc>
                <a:spcPct val="200000"/>
              </a:lnSpc>
              <a:spcBef>
                <a:spcPct val="0"/>
              </a:spcBef>
              <a:buNone/>
            </a:pPr>
            <a:r>
              <a:rPr lang="zh-CN" altLang="en-US" sz="2000" b="1">
                <a:latin typeface="宋体" panose="02010600030101010101" pitchFamily="2" charset="-122"/>
                <a:cs typeface="宋体" panose="02010600030101010101" pitchFamily="2" charset="-122"/>
              </a:rPr>
              <a:t>较</a:t>
            </a:r>
            <a:r>
              <a:rPr lang="en-US" altLang="zh-CN" sz="2000" b="1">
                <a:latin typeface="宋体" panose="02010600030101010101" pitchFamily="2" charset="-122"/>
                <a:cs typeface="宋体" panose="02010600030101010101" pitchFamily="2" charset="-122"/>
              </a:rPr>
              <a:t>2014</a:t>
            </a:r>
            <a:r>
              <a:rPr lang="zh-CN" altLang="en-US" sz="2000" b="1">
                <a:latin typeface="宋体" panose="02010600030101010101" pitchFamily="2" charset="-122"/>
                <a:cs typeface="宋体" panose="02010600030101010101" pitchFamily="2" charset="-122"/>
              </a:rPr>
              <a:t>版企标，明确本标准适用于</a:t>
            </a:r>
            <a:r>
              <a:rPr lang="en-US" altLang="zh-CN" sz="2000" b="1">
                <a:latin typeface="宋体" panose="02010600030101010101" pitchFamily="2" charset="-122"/>
                <a:cs typeface="宋体" panose="02010600030101010101" pitchFamily="2" charset="-122"/>
              </a:rPr>
              <a:t>35-750kV</a:t>
            </a:r>
            <a:r>
              <a:rPr lang="zh-CN" altLang="en-US" sz="2000" b="1">
                <a:latin typeface="宋体" panose="02010600030101010101" pitchFamily="2" charset="-122"/>
                <a:cs typeface="宋体" panose="02010600030101010101" pitchFamily="2" charset="-122"/>
              </a:rPr>
              <a:t>交流输变电工程计价活动，</a:t>
            </a:r>
            <a:r>
              <a:rPr lang="en-US" altLang="zh-CN" sz="2000" b="1">
                <a:solidFill>
                  <a:srgbClr val="FF0000"/>
                </a:solidFill>
                <a:latin typeface="宋体" panose="02010600030101010101" pitchFamily="2" charset="-122"/>
                <a:cs typeface="宋体" panose="02010600030101010101" pitchFamily="2" charset="-122"/>
              </a:rPr>
              <a:t>750kV</a:t>
            </a:r>
            <a:r>
              <a:rPr lang="zh-CN" altLang="en-US" sz="2000" b="1">
                <a:solidFill>
                  <a:srgbClr val="FF0000"/>
                </a:solidFill>
                <a:latin typeface="宋体" panose="02010600030101010101" pitchFamily="2" charset="-122"/>
                <a:cs typeface="宋体" panose="02010600030101010101" pitchFamily="2" charset="-122"/>
              </a:rPr>
              <a:t>以上交流输变电工程和</a:t>
            </a:r>
            <a:r>
              <a:rPr lang="en-US" altLang="zh-CN" sz="2000" b="1">
                <a:solidFill>
                  <a:srgbClr val="FF0000"/>
                </a:solidFill>
                <a:latin typeface="宋体" panose="02010600030101010101" pitchFamily="2" charset="-122"/>
                <a:cs typeface="宋体" panose="02010600030101010101" pitchFamily="2" charset="-122"/>
              </a:rPr>
              <a:t>±1100kV</a:t>
            </a:r>
            <a:r>
              <a:rPr lang="zh-CN" altLang="en-US" sz="2000" b="1">
                <a:solidFill>
                  <a:srgbClr val="FF0000"/>
                </a:solidFill>
                <a:latin typeface="宋体" panose="02010600030101010101" pitchFamily="2" charset="-122"/>
                <a:cs typeface="宋体" panose="02010600030101010101" pitchFamily="2" charset="-122"/>
              </a:rPr>
              <a:t>及以下直流工程的新建、扩建工程参照执行</a:t>
            </a:r>
            <a:r>
              <a:rPr lang="zh-CN" altLang="en-US" sz="2000" b="1">
                <a:latin typeface="宋体" panose="02010600030101010101" pitchFamily="2" charset="-122"/>
                <a:cs typeface="宋体" panose="02010600030101010101" pitchFamily="2" charset="-122"/>
              </a:rPr>
              <a:t>。</a:t>
            </a:r>
            <a:endParaRPr lang="en-US" altLang="zh-CN" sz="2000" b="1">
              <a:latin typeface="宋体" panose="02010600030101010101" pitchFamily="2" charset="-122"/>
              <a:cs typeface="宋体" panose="02010600030101010101" pitchFamily="2" charset="-122"/>
            </a:endParaRPr>
          </a:p>
          <a:p>
            <a:pPr marL="0" indent="539750" algn="just">
              <a:lnSpc>
                <a:spcPct val="200000"/>
              </a:lnSpc>
              <a:spcBef>
                <a:spcPct val="0"/>
              </a:spcBef>
              <a:buNone/>
            </a:pPr>
            <a:r>
              <a:rPr lang="zh-CN" altLang="en-US" sz="2000" b="1">
                <a:latin typeface="宋体" panose="02010600030101010101" pitchFamily="2" charset="-122"/>
                <a:cs typeface="宋体" panose="02010600030101010101" pitchFamily="2" charset="-122"/>
              </a:rPr>
              <a:t>较</a:t>
            </a:r>
            <a:r>
              <a:rPr lang="en-US" altLang="zh-CN" sz="2000" b="1">
                <a:latin typeface="宋体" panose="02010600030101010101" pitchFamily="2" charset="-122"/>
                <a:cs typeface="宋体" panose="02010600030101010101" pitchFamily="2" charset="-122"/>
              </a:rPr>
              <a:t>2021</a:t>
            </a:r>
            <a:r>
              <a:rPr lang="zh-CN" altLang="en-US" sz="2000" b="1">
                <a:latin typeface="宋体" panose="02010600030101010101" pitchFamily="2" charset="-122"/>
                <a:cs typeface="宋体" panose="02010600030101010101" pitchFamily="2" charset="-122"/>
              </a:rPr>
              <a:t>版行标，进一步细化应用范围，明确本标准应用于电网工程计价活动。</a:t>
            </a:r>
            <a:endParaRPr lang="zh-CN" altLang="en-US" sz="2000" b="1">
              <a:latin typeface="宋体" panose="02010600030101010101" pitchFamily="2" charset="-122"/>
              <a:cs typeface="宋体" panose="02010600030101010101" pitchFamily="2" charset="-122"/>
            </a:endParaRPr>
          </a:p>
        </p:txBody>
      </p:sp>
      <p:grpSp>
        <p:nvGrpSpPr>
          <p:cNvPr id="94" name="组合 8"/>
          <p:cNvGrpSpPr/>
          <p:nvPr/>
        </p:nvGrpSpPr>
        <p:grpSpPr>
          <a:xfrm>
            <a:off x="0" y="1294205"/>
            <a:ext cx="2725024" cy="558800"/>
            <a:chOff x="152400" y="1357313"/>
            <a:chExt cx="3810000" cy="558573"/>
          </a:xfrm>
        </p:grpSpPr>
        <p:pic>
          <p:nvPicPr>
            <p:cNvPr id="2097162"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17" name="Rectangle 28"/>
            <p:cNvSpPr/>
            <p:nvPr/>
          </p:nvSpPr>
          <p:spPr>
            <a:xfrm>
              <a:off x="317095" y="1380164"/>
              <a:ext cx="3644865" cy="463362"/>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rgbClr val="FFFFFF"/>
                  </a:solidFill>
                  <a:sym typeface="微软雅黑" panose="020b0503020204020204" charset="-122"/>
                </a:rPr>
                <a:t>范围</a:t>
              </a:r>
              <a:endParaRPr lang="en-US" altLang="zh-CN" sz="2600" b="1">
                <a:solidFill>
                  <a:srgbClr val="FFFFFF"/>
                </a:solidFill>
                <a:latin typeface="+mj-ea"/>
                <a:ea typeface="+mj-ea"/>
                <a:sym typeface="微软雅黑" panose="020b0503020204020204" charset="-122"/>
              </a:endParaRPr>
            </a:p>
          </p:txBody>
        </p:sp>
      </p:grpSp>
      <p:sp>
        <p:nvSpPr>
          <p:cNvPr id="1048618" name="AutoShape 24"/>
          <p:cNvSpPr/>
          <p:nvPr/>
        </p:nvSpPr>
        <p:spPr>
          <a:xfrm>
            <a:off x="6099296" y="456116"/>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
        <p:nvSpPr>
          <p:cNvPr id="3" name="文本框 2"/>
          <p:cNvSpPr txBox="1"/>
          <p:nvPr/>
        </p:nvSpPr>
        <p:spPr>
          <a:xfrm>
            <a:off x="502285" y="234950"/>
            <a:ext cx="304800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94"/>
                                        </p:tgtEl>
                                        <p:attrNameLst>
                                          <p:attrName>style.visibility</p:attrName>
                                        </p:attrNameLst>
                                      </p:cBhvr>
                                      <p:to>
                                        <p:strVal val="visible"/>
                                      </p:to>
                                    </p:set>
                                    <p:animEffect transition="in" filter="blinds(horizontal)">
                                      <p:cBhvr>
                                        <p:cTn id="7" dur="500"/>
                                        <p:tgtEl>
                                          <p:spTgt spid="94"/>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048616">
                                            <p:txEl>
                                              <p:pRg st="0" end="0"/>
                                            </p:txEl>
                                          </p:spTgt>
                                        </p:tgtEl>
                                        <p:attrNameLst>
                                          <p:attrName>style.visibility</p:attrName>
                                        </p:attrNameLst>
                                      </p:cBhvr>
                                      <p:to>
                                        <p:strVal val="visible"/>
                                      </p:to>
                                    </p:set>
                                    <p:anim calcmode="lin" valueType="num">
                                      <p:cBhvr additive="base">
                                        <p:cTn id="10" dur="500" fill="hold"/>
                                        <p:tgtEl>
                                          <p:spTgt spid="1048616">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104861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2" presetClass="entr" presetSubtype="4" dur="500" fill="hold" grpId="0" nodeType="clickEffect">
                                  <p:stCondLst>
                                    <p:cond delay="0"/>
                                  </p:stCondLst>
                                  <p:childTnLst>
                                    <p:set>
                                      <p:cBhvr>
                                        <p:cTn id="15" dur="1" fill="hold">
                                          <p:stCondLst>
                                            <p:cond delay="0"/>
                                          </p:stCondLst>
                                        </p:cTn>
                                        <p:tgtEl>
                                          <p:spTgt spid="1048616">
                                            <p:txEl>
                                              <p:pRg st="1" end="1"/>
                                            </p:txEl>
                                          </p:spTgt>
                                        </p:tgtEl>
                                        <p:attrNameLst>
                                          <p:attrName>style.visibility</p:attrName>
                                        </p:attrNameLst>
                                      </p:cBhvr>
                                      <p:to>
                                        <p:strVal val="visible"/>
                                      </p:to>
                                    </p:set>
                                    <p:anim calcmode="lin" valueType="num">
                                      <p:cBhvr additive="base">
                                        <p:cTn id="16" dur="500" fill="hold"/>
                                        <p:tgtEl>
                                          <p:spTgt spid="1048616">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104861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2" presetClass="entr" presetSubtype="4" dur="500" fill="hold" grpId="0" nodeType="clickEffect">
                                  <p:stCondLst>
                                    <p:cond delay="0"/>
                                  </p:stCondLst>
                                  <p:childTnLst>
                                    <p:set>
                                      <p:cBhvr>
                                        <p:cTn id="21" dur="1" fill="hold">
                                          <p:stCondLst>
                                            <p:cond delay="0"/>
                                          </p:stCondLst>
                                        </p:cTn>
                                        <p:tgtEl>
                                          <p:spTgt spid="1048616">
                                            <p:txEl>
                                              <p:pRg st="2" end="2"/>
                                            </p:txEl>
                                          </p:spTgt>
                                        </p:tgtEl>
                                        <p:attrNameLst>
                                          <p:attrName>style.visibility</p:attrName>
                                        </p:attrNameLst>
                                      </p:cBhvr>
                                      <p:to>
                                        <p:strVal val="visible"/>
                                      </p:to>
                                    </p:set>
                                    <p:anim calcmode="lin" valueType="num">
                                      <p:cBhvr additive="base">
                                        <p:cTn id="22" dur="500" fill="hold"/>
                                        <p:tgtEl>
                                          <p:spTgt spid="1048616">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04861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16" grpId="0" uiExpand="1" build="p"/>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8622" name="文本占位符 2"/>
          <p:cNvSpPr>
            <a:spLocks noGrp="1"/>
          </p:cNvSpPr>
          <p:nvPr>
            <p:ph type="body" idx="1"/>
          </p:nvPr>
        </p:nvSpPr>
        <p:spPr>
          <a:xfrm>
            <a:off x="388937" y="2077265"/>
            <a:ext cx="8366125" cy="3486530"/>
          </a:xfrm>
        </p:spPr>
        <p:txBody>
          <a:bodyPr>
            <a:noAutofit/>
          </a:bodyPr>
          <a:lstStyle/>
          <a:p>
            <a:pPr marL="0" indent="539750" algn="just">
              <a:lnSpc>
                <a:spcPct val="150000"/>
              </a:lnSpc>
              <a:spcBef>
                <a:spcPct val="0"/>
              </a:spcBef>
              <a:buNone/>
            </a:pPr>
            <a:r>
              <a:rPr lang="zh-CN" altLang="en-US" sz="2000" b="1">
                <a:latin typeface="宋体" panose="02010600030101010101" pitchFamily="2" charset="-122"/>
                <a:cs typeface="宋体" panose="02010600030101010101" pitchFamily="2" charset="-122"/>
              </a:rPr>
              <a:t>本章节根据企标应用情况对术语进行精简、补充完善。</a:t>
            </a:r>
            <a:endParaRPr lang="en-US" altLang="zh-CN" sz="2000" b="1">
              <a:latin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2000" b="1">
                <a:latin typeface="宋体" panose="02010600030101010101" pitchFamily="2" charset="-122"/>
                <a:cs typeface="宋体" panose="02010600030101010101" pitchFamily="2" charset="-122"/>
              </a:rPr>
              <a:t>较</a:t>
            </a:r>
            <a:r>
              <a:rPr lang="en-US" altLang="zh-CN" sz="2000" b="1">
                <a:latin typeface="宋体" panose="02010600030101010101" pitchFamily="2" charset="-122"/>
                <a:cs typeface="宋体" panose="02010600030101010101" pitchFamily="2" charset="-122"/>
              </a:rPr>
              <a:t>2014</a:t>
            </a:r>
            <a:r>
              <a:rPr lang="zh-CN" altLang="en-US" sz="2000" b="1">
                <a:latin typeface="宋体" panose="02010600030101010101" pitchFamily="2" charset="-122"/>
                <a:cs typeface="宋体" panose="02010600030101010101" pitchFamily="2" charset="-122"/>
              </a:rPr>
              <a:t>版企标，</a:t>
            </a:r>
            <a:r>
              <a:rPr lang="en-US" altLang="zh-CN" sz="2000" b="1">
                <a:latin typeface="宋体" panose="02010600030101010101" pitchFamily="2" charset="-122"/>
                <a:cs typeface="宋体" panose="02010600030101010101" pitchFamily="2" charset="-122"/>
              </a:rPr>
              <a:t>1</a:t>
            </a:r>
            <a:r>
              <a:rPr lang="zh-CN" altLang="en-US" sz="2000" b="1">
                <a:latin typeface="宋体" panose="02010600030101010101" pitchFamily="2" charset="-122"/>
                <a:cs typeface="宋体" panose="02010600030101010101" pitchFamily="2" charset="-122"/>
              </a:rPr>
              <a:t>）增加了分部结算、编制基准期价差、余物清理费、基准价、预付款、进度款、设计变更、现场签证等术语；</a:t>
            </a:r>
            <a:r>
              <a:rPr lang="en-US" altLang="zh-CN" sz="2000" b="1">
                <a:latin typeface="宋体" panose="02010600030101010101" pitchFamily="2" charset="-122"/>
                <a:cs typeface="宋体" panose="02010600030101010101" pitchFamily="2" charset="-122"/>
              </a:rPr>
              <a:t>2</a:t>
            </a:r>
            <a:r>
              <a:rPr lang="zh-CN" altLang="en-US" sz="2000" b="1">
                <a:latin typeface="宋体" panose="02010600030101010101" pitchFamily="2" charset="-122"/>
                <a:cs typeface="宋体" panose="02010600030101010101" pitchFamily="2" charset="-122"/>
              </a:rPr>
              <a:t>）将综合单价调整为全费用综合单价，</a:t>
            </a:r>
            <a:r>
              <a:rPr lang="zh-CN" altLang="en-US" sz="2000" b="1"/>
              <a:t>税金调整为增值税；</a:t>
            </a:r>
            <a:r>
              <a:rPr lang="en-US" altLang="zh-CN" sz="2000" b="1"/>
              <a:t>3</a:t>
            </a:r>
            <a:r>
              <a:rPr lang="zh-CN" altLang="en-US" sz="2000" b="1"/>
              <a:t>）删除了费用、成本加酬金合同等术语</a:t>
            </a:r>
            <a:r>
              <a:rPr lang="zh-CN" altLang="en-US" sz="2000" b="1">
                <a:latin typeface="宋体" panose="02010600030101010101" pitchFamily="2" charset="-122"/>
                <a:cs typeface="宋体" panose="02010600030101010101" pitchFamily="2" charset="-122"/>
              </a:rPr>
              <a:t>。</a:t>
            </a:r>
            <a:endParaRPr lang="en-US" altLang="zh-CN" sz="2000" b="1">
              <a:latin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2000" b="1">
                <a:latin typeface="宋体" panose="02010600030101010101" pitchFamily="2" charset="-122"/>
                <a:ea typeface="宋体" panose="02010600030101010101" pitchFamily="2" charset="-122"/>
                <a:cs typeface="宋体" panose="02010600030101010101" pitchFamily="2" charset="-122"/>
              </a:rPr>
              <a:t>较</a:t>
            </a:r>
            <a:r>
              <a:rPr lang="en-US" altLang="zh-CN" sz="2000" b="1">
                <a:latin typeface="宋体" panose="02010600030101010101" pitchFamily="2" charset="-122"/>
                <a:ea typeface="宋体" panose="02010600030101010101" pitchFamily="2" charset="-122"/>
                <a:cs typeface="宋体" panose="02010600030101010101" pitchFamily="2" charset="-122"/>
              </a:rPr>
              <a:t>2021</a:t>
            </a:r>
            <a:r>
              <a:rPr lang="zh-CN" altLang="en-US" sz="2000" b="1">
                <a:latin typeface="宋体" panose="02010600030101010101" pitchFamily="2" charset="-122"/>
                <a:ea typeface="宋体" panose="02010600030101010101" pitchFamily="2" charset="-122"/>
                <a:cs typeface="宋体" panose="02010600030101010101" pitchFamily="2" charset="-122"/>
              </a:rPr>
              <a:t>版行标，</a:t>
            </a:r>
            <a:r>
              <a:rPr lang="en-US" altLang="zh-CN" sz="2000" b="1">
                <a:latin typeface="宋体" panose="02010600030101010101" pitchFamily="2" charset="-122"/>
                <a:ea typeface="宋体" panose="02010600030101010101" pitchFamily="2" charset="-122"/>
                <a:cs typeface="宋体" panose="02010600030101010101" pitchFamily="2" charset="-122"/>
              </a:rPr>
              <a:t>1</a:t>
            </a:r>
            <a:r>
              <a:rPr lang="zh-CN" altLang="en-US" sz="2000" b="1">
                <a:latin typeface="宋体" panose="02010600030101010101" pitchFamily="2" charset="-122"/>
                <a:ea typeface="宋体" panose="02010600030101010101" pitchFamily="2" charset="-122"/>
                <a:cs typeface="宋体" panose="02010600030101010101" pitchFamily="2" charset="-122"/>
              </a:rPr>
              <a:t>）</a:t>
            </a:r>
            <a:r>
              <a:rPr lang="zh-CN" altLang="en-US" sz="2000" b="1">
                <a:latin typeface="宋体" panose="02010600030101010101" pitchFamily="2" charset="-122"/>
                <a:cs typeface="宋体" panose="02010600030101010101" pitchFamily="2" charset="-122"/>
              </a:rPr>
              <a:t>增加了分部结算、编制基准期价差、余物清理费、设计变更、现场签证等术语，</a:t>
            </a:r>
            <a:r>
              <a:rPr lang="en-US" altLang="zh-CN" sz="2000" b="1">
                <a:latin typeface="宋体" panose="02010600030101010101" pitchFamily="2" charset="-122"/>
                <a:cs typeface="宋体" panose="02010600030101010101" pitchFamily="2" charset="-122"/>
              </a:rPr>
              <a:t>2</a:t>
            </a:r>
            <a:r>
              <a:rPr lang="zh-CN" altLang="en-US" sz="2000" b="1">
                <a:latin typeface="宋体" panose="02010600030101010101" pitchFamily="2" charset="-122"/>
                <a:cs typeface="宋体" panose="02010600030101010101" pitchFamily="2" charset="-122"/>
              </a:rPr>
              <a:t>）</a:t>
            </a:r>
            <a:r>
              <a:rPr lang="zh-CN" altLang="en-US" sz="2000" b="1"/>
              <a:t>删除了费用、成本加酬金合同等术语</a:t>
            </a:r>
            <a:r>
              <a:rPr lang="zh-CN" altLang="en-US" sz="2000" b="1">
                <a:latin typeface="宋体" panose="02010600030101010101" pitchFamily="2" charset="-122"/>
                <a:cs typeface="宋体" panose="02010600030101010101" pitchFamily="2" charset="-122"/>
              </a:rPr>
              <a:t>。 </a:t>
            </a:r>
            <a:endParaRPr lang="zh-CN" altLang="en-US" sz="2000" b="1">
              <a:latin typeface="宋体" panose="02010600030101010101" pitchFamily="2" charset="-122"/>
              <a:ea typeface="宋体" panose="02010600030101010101" pitchFamily="2" charset="-122"/>
              <a:cs typeface="宋体" panose="02010600030101010101" pitchFamily="2" charset="-122"/>
            </a:endParaRPr>
          </a:p>
        </p:txBody>
      </p:sp>
      <p:grpSp>
        <p:nvGrpSpPr>
          <p:cNvPr id="98" name="组合 8"/>
          <p:cNvGrpSpPr/>
          <p:nvPr/>
        </p:nvGrpSpPr>
        <p:grpSpPr>
          <a:xfrm>
            <a:off x="0" y="1294205"/>
            <a:ext cx="2885813" cy="558800"/>
            <a:chOff x="152400" y="1357313"/>
            <a:chExt cx="3810000" cy="558573"/>
          </a:xfrm>
        </p:grpSpPr>
        <p:pic>
          <p:nvPicPr>
            <p:cNvPr id="2097164"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23" name="Rectangle 28"/>
            <p:cNvSpPr/>
            <p:nvPr/>
          </p:nvSpPr>
          <p:spPr>
            <a:xfrm>
              <a:off x="317095" y="1380164"/>
              <a:ext cx="3644865" cy="463362"/>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rgbClr val="FFFFFF"/>
                  </a:solidFill>
                  <a:latin typeface="+mj-ea"/>
                  <a:ea typeface="+mj-ea"/>
                  <a:sym typeface="微软雅黑" panose="020b0503020204020204" charset="-122"/>
                </a:rPr>
                <a:t>术语及定义</a:t>
              </a:r>
              <a:endParaRPr lang="en-US" altLang="zh-CN" sz="2600" b="1">
                <a:solidFill>
                  <a:srgbClr val="FFFFFF"/>
                </a:solidFill>
                <a:latin typeface="+mj-ea"/>
                <a:ea typeface="+mj-ea"/>
                <a:sym typeface="微软雅黑" panose="020b0503020204020204" charset="-122"/>
              </a:endParaRPr>
            </a:p>
          </p:txBody>
        </p:sp>
      </p:grpSp>
      <p:sp>
        <p:nvSpPr>
          <p:cNvPr id="1048624" name="AutoShape 24"/>
          <p:cNvSpPr/>
          <p:nvPr/>
        </p:nvSpPr>
        <p:spPr>
          <a:xfrm>
            <a:off x="6099296" y="456116"/>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
        <p:nvSpPr>
          <p:cNvPr id="1" name="文本框 0"/>
          <p:cNvSpPr txBox="1"/>
          <p:nvPr/>
        </p:nvSpPr>
        <p:spPr>
          <a:xfrm>
            <a:off x="1463675" y="348615"/>
            <a:ext cx="304800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98"/>
                                        </p:tgtEl>
                                        <p:attrNameLst>
                                          <p:attrName>style.visibility</p:attrName>
                                        </p:attrNameLst>
                                      </p:cBhvr>
                                      <p:to>
                                        <p:strVal val="visible"/>
                                      </p:to>
                                    </p:set>
                                    <p:animEffect transition="in" filter="blinds(horizontal)">
                                      <p:cBhvr>
                                        <p:cTn id="7" dur="500"/>
                                        <p:tgtEl>
                                          <p:spTgt spid="98"/>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048622">
                                            <p:txEl>
                                              <p:pRg st="0" end="0"/>
                                            </p:txEl>
                                          </p:spTgt>
                                        </p:tgtEl>
                                        <p:attrNameLst>
                                          <p:attrName>style.visibility</p:attrName>
                                        </p:attrNameLst>
                                      </p:cBhvr>
                                      <p:to>
                                        <p:strVal val="visible"/>
                                      </p:to>
                                    </p:set>
                                    <p:anim calcmode="lin" valueType="num">
                                      <p:cBhvr additive="base">
                                        <p:cTn id="10" dur="500" fill="hold"/>
                                        <p:tgtEl>
                                          <p:spTgt spid="1048622">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104862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2" presetClass="entr" presetSubtype="4" dur="500" fill="hold" grpId="0" nodeType="clickEffect">
                                  <p:stCondLst>
                                    <p:cond delay="0"/>
                                  </p:stCondLst>
                                  <p:childTnLst>
                                    <p:set>
                                      <p:cBhvr>
                                        <p:cTn id="15" dur="1" fill="hold">
                                          <p:stCondLst>
                                            <p:cond delay="0"/>
                                          </p:stCondLst>
                                        </p:cTn>
                                        <p:tgtEl>
                                          <p:spTgt spid="1048622">
                                            <p:txEl>
                                              <p:pRg st="1" end="1"/>
                                            </p:txEl>
                                          </p:spTgt>
                                        </p:tgtEl>
                                        <p:attrNameLst>
                                          <p:attrName>style.visibility</p:attrName>
                                        </p:attrNameLst>
                                      </p:cBhvr>
                                      <p:to>
                                        <p:strVal val="visible"/>
                                      </p:to>
                                    </p:set>
                                    <p:anim calcmode="lin" valueType="num">
                                      <p:cBhvr additive="base">
                                        <p:cTn id="16" dur="500" fill="hold"/>
                                        <p:tgtEl>
                                          <p:spTgt spid="1048622">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104862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2" presetClass="entr" presetSubtype="4" dur="500" fill="hold" grpId="0" nodeType="clickEffect">
                                  <p:stCondLst>
                                    <p:cond delay="0"/>
                                  </p:stCondLst>
                                  <p:childTnLst>
                                    <p:set>
                                      <p:cBhvr>
                                        <p:cTn id="21" dur="1" fill="hold">
                                          <p:stCondLst>
                                            <p:cond delay="0"/>
                                          </p:stCondLst>
                                        </p:cTn>
                                        <p:tgtEl>
                                          <p:spTgt spid="1048622">
                                            <p:txEl>
                                              <p:pRg st="2" end="2"/>
                                            </p:txEl>
                                          </p:spTgt>
                                        </p:tgtEl>
                                        <p:attrNameLst>
                                          <p:attrName>style.visibility</p:attrName>
                                        </p:attrNameLst>
                                      </p:cBhvr>
                                      <p:to>
                                        <p:strVal val="visible"/>
                                      </p:to>
                                    </p:set>
                                    <p:anim calcmode="lin" valueType="num">
                                      <p:cBhvr additive="base">
                                        <p:cTn id="22" dur="500" fill="hold"/>
                                        <p:tgtEl>
                                          <p:spTgt spid="1048622">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04862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22" grpId="0" uiExpand="1" build="p"/>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0" name=""/>
        <p:cNvGrpSpPr/>
        <p:nvPr/>
      </p:nvGrpSpPr>
      <p:grpSpPr>
        <a:xfrm>
          <a:off x="0" y="0"/>
          <a:ext cx="0" cy="0"/>
        </a:xfrm>
      </p:grpSpPr>
      <p:sp>
        <p:nvSpPr>
          <p:cNvPr id="1048630" name="标题 1048629"/>
          <p:cNvSpPr>
            <a:spLocks noGrp="1"/>
          </p:cNvSpPr>
          <p:nvPr>
            <p:ph type="ctrTitle"/>
          </p:nvPr>
        </p:nvSpPr>
        <p:spPr>
          <a:xfrm>
            <a:off x="546026" y="3009734"/>
            <a:ext cx="7374682" cy="4107367"/>
          </a:xfrm>
        </p:spPr>
        <p:txBody>
          <a:bodyPr>
            <a:normAutofit fontScale="90000"/>
          </a:bodyPr>
          <a:lstStyle/>
          <a:p>
            <a:pPr algn="l"/>
            <a:r>
              <a:rPr lang="en-US" altLang="en-US" sz="2220">
                <a:solidFill>
                  <a:srgbClr val="FF0000"/>
                </a:solidFill>
              </a:rPr>
              <a:t>1、</a:t>
            </a:r>
            <a:r>
              <a:rPr lang="en-US" altLang="en-US" sz="2220" b="1">
                <a:solidFill>
                  <a:srgbClr val="FF0000"/>
                </a:solidFill>
              </a:rPr>
              <a:t>余物清理费和拆除工程费的定义和差异</a:t>
            </a:r>
            <a:r>
              <a:rPr lang="en-US" altLang="en-US" sz="2220"/>
              <a:t>；</a:t>
            </a:r>
            <a:br>
              <a:rPr lang="en-US" altLang="en-US" sz="2220"/>
            </a:br>
            <a:br>
              <a:rPr lang="en-US" altLang="en-US" sz="2000"/>
            </a:br>
            <a:r>
              <a:rPr lang="en-US" altLang="en-US" sz="2000" b="1"/>
              <a:t>余物清理费</a:t>
            </a:r>
            <a:r>
              <a:rPr lang="en-US" altLang="en-US" sz="2000"/>
              <a:t> （clearance fee）为满足输变电工程建设需要，对所征用土地范围内遗留的建筑物、构筑物等有碍工程建设的设施进行拆除、清理所发生的各种费用。</a:t>
            </a:r>
            <a:r>
              <a:rPr lang="en-US" altLang="en-US" sz="2000">
                <a:solidFill>
                  <a:srgbClr val="FF0000"/>
                </a:solidFill>
              </a:rPr>
              <a:t>(</a:t>
            </a:r>
            <a:r>
              <a:rPr lang="zh-CN" altLang="en-US" sz="2000">
                <a:solidFill>
                  <a:srgbClr val="FF0000"/>
                </a:solidFill>
              </a:rPr>
              <a:t>编制最高投标限价时按电网建设预算编制与计算规定计列</a:t>
            </a:r>
            <a:r>
              <a:rPr lang="en-US" altLang="zh-CN" sz="2000">
                <a:solidFill>
                  <a:srgbClr val="FF0000"/>
                </a:solidFill>
              </a:rPr>
              <a:t>)</a:t>
            </a:r>
            <a:br>
              <a:rPr lang="en-US" altLang="en-US" sz="2000">
                <a:solidFill>
                  <a:srgbClr val="FF0000"/>
                </a:solidFill>
              </a:rPr>
            </a:br>
            <a:r>
              <a:rPr lang="en-US" altLang="en-US" sz="2000" b="1"/>
              <a:t>拆除工程费</a:t>
            </a:r>
            <a:r>
              <a:rPr lang="en-US" altLang="en-US" sz="2000"/>
              <a:t>（demolition costdemolition cost） 对原有输变电工程中构成工艺系统的设备、建（构）筑物及附属设施进行拆除、清理所支出的费用。</a:t>
            </a:r>
            <a:br>
              <a:rPr lang="en-US" altLang="en-US" sz="2220">
                <a:solidFill>
                  <a:srgbClr val="FF0000"/>
                </a:solidFill>
              </a:rPr>
            </a:br>
            <a:br>
              <a:rPr lang="en-US" altLang="en-US" sz="2220">
                <a:solidFill>
                  <a:srgbClr val="FF0000"/>
                </a:solidFill>
              </a:rPr>
            </a:br>
            <a:r>
              <a:rPr lang="en-US" altLang="en-US" sz="2000">
                <a:solidFill>
                  <a:srgbClr val="FF0000"/>
                </a:solidFill>
              </a:rPr>
              <a:t>2、</a:t>
            </a:r>
            <a:r>
              <a:rPr lang="en-US" altLang="en-US" sz="2000" b="1">
                <a:solidFill>
                  <a:srgbClr val="FF0000"/>
                </a:solidFill>
              </a:rPr>
              <a:t>全费用综合单价（all-in unit rate</a:t>
            </a:r>
            <a:r>
              <a:rPr lang="en-US" altLang="en-US" sz="2000"/>
              <a:t>：完成一个规定的工程量清单项目全部工作与责任所需的人工费、材料费（不含甲供材料）、施工机械使用费和措施费、规费、企业管理费、施工企业配合调试费（如有）、利润以及一定范围内的风险费用，</a:t>
            </a:r>
            <a:r>
              <a:rPr lang="en-US" altLang="en-US" sz="2000">
                <a:solidFill>
                  <a:srgbClr val="FF0000"/>
                </a:solidFill>
              </a:rPr>
              <a:t>本文件中增值税单独计列并汇总。</a:t>
            </a:r>
            <a:br>
              <a:rPr lang="en-US" altLang="en-US" sz="2220"/>
            </a:br>
            <a:br>
              <a:rPr lang="en-US" altLang="en-US" sz="2220"/>
            </a:br>
            <a:br>
              <a:rPr lang="en-US" altLang="en-US" sz="2220"/>
            </a:br>
            <a:br>
              <a:rPr lang="en-US" altLang="en-US" sz="1775"/>
            </a:br>
            <a:br>
              <a:rPr lang="en-US" altLang="en-US" sz="1775"/>
            </a:br>
            <a:br>
              <a:rPr lang="en-US" altLang="en-US" sz="1775"/>
            </a:br>
            <a:br>
              <a:rPr lang="en-US" altLang="en-US" sz="1775"/>
            </a:br>
            <a:endParaRPr lang="en-US" sz="1775"/>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1" name=""/>
        <p:cNvGrpSpPr/>
        <p:nvPr/>
      </p:nvGrpSpPr>
      <p:grpSpPr>
        <a:xfrm>
          <a:off x="0" y="0"/>
          <a:ext cx="0" cy="0"/>
        </a:xfrm>
      </p:grpSpPr>
      <p:sp>
        <p:nvSpPr>
          <p:cNvPr id="1048631" name="文本占位符 2"/>
          <p:cNvSpPr>
            <a:spLocks noGrp="1"/>
          </p:cNvSpPr>
          <p:nvPr>
            <p:ph type="body" idx="1"/>
          </p:nvPr>
        </p:nvSpPr>
        <p:spPr>
          <a:xfrm>
            <a:off x="388937" y="2370879"/>
            <a:ext cx="8366125" cy="2927731"/>
          </a:xfrm>
        </p:spPr>
        <p:txBody>
          <a:bodyPr>
            <a:noAutofit/>
          </a:bodyPr>
          <a:lstStyle/>
          <a:p>
            <a:pPr marL="0" indent="539750" algn="just">
              <a:lnSpc>
                <a:spcPct val="150000"/>
              </a:lnSpc>
              <a:spcBef>
                <a:spcPct val="0"/>
              </a:spcBef>
              <a:buNone/>
            </a:pPr>
            <a:r>
              <a:rPr lang="zh-CN" altLang="en-US" sz="2000" b="1">
                <a:latin typeface="宋体" panose="02010600030101010101" pitchFamily="2" charset="-122"/>
                <a:cs typeface="宋体" panose="02010600030101010101" pitchFamily="2" charset="-122"/>
              </a:rPr>
              <a:t>本章节对总则进行了归纳梳理及内容补充。</a:t>
            </a:r>
            <a:endParaRPr lang="en-US" altLang="zh-CN" sz="2000" b="1">
              <a:latin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2000" b="1">
                <a:latin typeface="宋体" panose="02010600030101010101" pitchFamily="2" charset="-122"/>
                <a:cs typeface="宋体" panose="02010600030101010101" pitchFamily="2" charset="-122"/>
              </a:rPr>
              <a:t>较</a:t>
            </a:r>
            <a:r>
              <a:rPr lang="en-US" altLang="zh-CN" sz="2000" b="1">
                <a:latin typeface="宋体" panose="02010600030101010101" pitchFamily="2" charset="-122"/>
                <a:cs typeface="宋体" panose="02010600030101010101" pitchFamily="2" charset="-122"/>
              </a:rPr>
              <a:t>2014</a:t>
            </a:r>
            <a:r>
              <a:rPr lang="zh-CN" altLang="en-US" sz="2000" b="1">
                <a:latin typeface="宋体" panose="02010600030101010101" pitchFamily="2" charset="-122"/>
                <a:cs typeface="宋体" panose="02010600030101010101" pitchFamily="2" charset="-122"/>
              </a:rPr>
              <a:t>版企标，</a:t>
            </a:r>
            <a:r>
              <a:rPr lang="en-US" altLang="zh-CN" sz="2000" b="1">
                <a:latin typeface="宋体" panose="02010600030101010101" pitchFamily="2" charset="-122"/>
                <a:cs typeface="宋体" panose="02010600030101010101" pitchFamily="2" charset="-122"/>
              </a:rPr>
              <a:t>1</a:t>
            </a:r>
            <a:r>
              <a:rPr lang="zh-CN" altLang="en-US" sz="2000" b="1">
                <a:latin typeface="宋体" panose="02010600030101010101" pitchFamily="2" charset="-122"/>
                <a:cs typeface="宋体" panose="02010600030101010101" pitchFamily="2" charset="-122"/>
              </a:rPr>
              <a:t>）对相关法律法规进行更新；</a:t>
            </a:r>
            <a:r>
              <a:rPr lang="en-US" altLang="zh-CN" sz="2000" b="1">
                <a:latin typeface="宋体" panose="02010600030101010101" pitchFamily="2" charset="-122"/>
                <a:cs typeface="宋体" panose="02010600030101010101" pitchFamily="2" charset="-122"/>
              </a:rPr>
              <a:t>2</a:t>
            </a:r>
            <a:r>
              <a:rPr lang="zh-CN" altLang="en-US" sz="2000" b="1">
                <a:latin typeface="宋体" panose="02010600030101010101" pitchFamily="2" charset="-122"/>
                <a:cs typeface="宋体" panose="02010600030101010101" pitchFamily="2" charset="-122"/>
              </a:rPr>
              <a:t>）对输变电工程造价文件的编制人员要求与责任进行整合为一条；</a:t>
            </a:r>
            <a:r>
              <a:rPr lang="en-US" altLang="zh-CN" sz="2000" b="1">
                <a:latin typeface="宋体" panose="02010600030101010101" pitchFamily="2" charset="-122"/>
                <a:cs typeface="宋体" panose="02010600030101010101" pitchFamily="2" charset="-122"/>
              </a:rPr>
              <a:t>3</a:t>
            </a:r>
            <a:r>
              <a:rPr lang="zh-CN" altLang="en-US" sz="2000" b="1">
                <a:latin typeface="宋体" panose="02010600030101010101" pitchFamily="2" charset="-122"/>
                <a:cs typeface="宋体" panose="02010600030101010101" pitchFamily="2" charset="-122"/>
              </a:rPr>
              <a:t>）将计价活动遵循的原则由第五条调整为第二条。</a:t>
            </a:r>
            <a:endParaRPr lang="en-US" altLang="zh-CN" sz="2000" b="1">
              <a:latin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2000" b="1">
                <a:latin typeface="宋体" panose="02010600030101010101" pitchFamily="2" charset="-122"/>
                <a:ea typeface="宋体" panose="02010600030101010101" pitchFamily="2" charset="-122"/>
                <a:cs typeface="宋体" panose="02010600030101010101" pitchFamily="2" charset="-122"/>
              </a:rPr>
              <a:t>较</a:t>
            </a:r>
            <a:r>
              <a:rPr lang="en-US" altLang="zh-CN" sz="2000" b="1">
                <a:latin typeface="宋体" panose="02010600030101010101" pitchFamily="2" charset="-122"/>
                <a:ea typeface="宋体" panose="02010600030101010101" pitchFamily="2" charset="-122"/>
                <a:cs typeface="宋体" panose="02010600030101010101" pitchFamily="2" charset="-122"/>
              </a:rPr>
              <a:t>2021</a:t>
            </a:r>
            <a:r>
              <a:rPr lang="zh-CN" altLang="en-US" sz="2000" b="1">
                <a:latin typeface="宋体" panose="02010600030101010101" pitchFamily="2" charset="-122"/>
                <a:ea typeface="宋体" panose="02010600030101010101" pitchFamily="2" charset="-122"/>
                <a:cs typeface="宋体" panose="02010600030101010101" pitchFamily="2" charset="-122"/>
              </a:rPr>
              <a:t>版行标，</a:t>
            </a:r>
            <a:r>
              <a:rPr lang="en-US" altLang="zh-CN" sz="2000" b="1">
                <a:latin typeface="宋体" panose="02010600030101010101" pitchFamily="2" charset="-122"/>
                <a:ea typeface="宋体" panose="02010600030101010101" pitchFamily="2" charset="-122"/>
                <a:cs typeface="宋体" panose="02010600030101010101" pitchFamily="2" charset="-122"/>
              </a:rPr>
              <a:t>1</a:t>
            </a:r>
            <a:r>
              <a:rPr lang="zh-CN" altLang="en-US" sz="2000" b="1">
                <a:latin typeface="宋体" panose="02010600030101010101" pitchFamily="2" charset="-122"/>
                <a:ea typeface="宋体" panose="02010600030101010101" pitchFamily="2" charset="-122"/>
                <a:cs typeface="宋体" panose="02010600030101010101" pitchFamily="2" charset="-122"/>
              </a:rPr>
              <a:t>）</a:t>
            </a:r>
            <a:r>
              <a:rPr lang="zh-CN" altLang="en-US" sz="2000" b="1">
                <a:latin typeface="宋体" panose="02010600030101010101" pitchFamily="2" charset="-122"/>
                <a:cs typeface="宋体" panose="02010600030101010101" pitchFamily="2" charset="-122"/>
              </a:rPr>
              <a:t>将本标准应用范围由“总则”调整到“范围”；</a:t>
            </a:r>
            <a:r>
              <a:rPr lang="en-US" altLang="zh-CN" sz="2000" b="1">
                <a:latin typeface="宋体" panose="02010600030101010101" pitchFamily="2" charset="-122"/>
                <a:cs typeface="宋体" panose="02010600030101010101" pitchFamily="2" charset="-122"/>
              </a:rPr>
              <a:t>2</a:t>
            </a:r>
            <a:r>
              <a:rPr lang="zh-CN" altLang="en-US" sz="2000" b="1">
                <a:latin typeface="宋体" panose="02010600030101010101" pitchFamily="2" charset="-122"/>
                <a:cs typeface="宋体" panose="02010600030101010101" pitchFamily="2" charset="-122"/>
              </a:rPr>
              <a:t>）对输变电工程造价文件的编制人员要求与责任进行整合为一条</a:t>
            </a:r>
            <a:r>
              <a:rPr lang="zh-CN" altLang="en-US" sz="2000" b="1">
                <a:latin typeface="宋体" panose="02010600030101010101" pitchFamily="2" charset="-122"/>
                <a:ea typeface="宋体" panose="02010600030101010101" pitchFamily="2" charset="-122"/>
                <a:cs typeface="宋体" panose="02010600030101010101" pitchFamily="2" charset="-122"/>
              </a:rPr>
              <a:t>。</a:t>
            </a:r>
            <a:endParaRPr lang="zh-CN" altLang="en-US" sz="2000" b="1">
              <a:latin typeface="宋体" panose="02010600030101010101" pitchFamily="2" charset="-122"/>
              <a:ea typeface="宋体" panose="02010600030101010101" pitchFamily="2" charset="-122"/>
              <a:cs typeface="宋体" panose="02010600030101010101" pitchFamily="2" charset="-122"/>
            </a:endParaRPr>
          </a:p>
        </p:txBody>
      </p:sp>
      <p:grpSp>
        <p:nvGrpSpPr>
          <p:cNvPr id="102" name="组合 8"/>
          <p:cNvGrpSpPr/>
          <p:nvPr/>
        </p:nvGrpSpPr>
        <p:grpSpPr>
          <a:xfrm>
            <a:off x="0" y="1294205"/>
            <a:ext cx="2885813" cy="558800"/>
            <a:chOff x="152400" y="1357313"/>
            <a:chExt cx="3810000" cy="558573"/>
          </a:xfrm>
        </p:grpSpPr>
        <p:pic>
          <p:nvPicPr>
            <p:cNvPr id="2097165"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32" name="Rectangle 28"/>
            <p:cNvSpPr/>
            <p:nvPr/>
          </p:nvSpPr>
          <p:spPr>
            <a:xfrm>
              <a:off x="317095" y="1380164"/>
              <a:ext cx="3644865" cy="463362"/>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rgbClr val="FFFFFF"/>
                  </a:solidFill>
                  <a:latin typeface="+mj-ea"/>
                  <a:ea typeface="+mj-ea"/>
                  <a:sym typeface="微软雅黑" panose="020b0503020204020204" charset="-122"/>
                </a:rPr>
                <a:t>总则</a:t>
              </a:r>
              <a:endParaRPr lang="en-US" altLang="zh-CN" sz="2600" b="1">
                <a:solidFill>
                  <a:srgbClr val="FFFFFF"/>
                </a:solidFill>
                <a:latin typeface="+mj-ea"/>
                <a:ea typeface="+mj-ea"/>
                <a:sym typeface="微软雅黑" panose="020b0503020204020204" charset="-122"/>
              </a:endParaRPr>
            </a:p>
          </p:txBody>
        </p:sp>
      </p:grpSp>
      <p:sp>
        <p:nvSpPr>
          <p:cNvPr id="1048633" name="AutoShape 24"/>
          <p:cNvSpPr/>
          <p:nvPr/>
        </p:nvSpPr>
        <p:spPr>
          <a:xfrm>
            <a:off x="6099296" y="456116"/>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02"/>
                                        </p:tgtEl>
                                        <p:attrNameLst>
                                          <p:attrName>style.visibility</p:attrName>
                                        </p:attrNameLst>
                                      </p:cBhvr>
                                      <p:to>
                                        <p:strVal val="visible"/>
                                      </p:to>
                                    </p:set>
                                    <p:animEffect transition="in" filter="blinds(horizontal)">
                                      <p:cBhvr>
                                        <p:cTn id="7" dur="500"/>
                                        <p:tgtEl>
                                          <p:spTgt spid="102"/>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048631">
                                            <p:txEl>
                                              <p:pRg st="0" end="0"/>
                                            </p:txEl>
                                          </p:spTgt>
                                        </p:tgtEl>
                                        <p:attrNameLst>
                                          <p:attrName>style.visibility</p:attrName>
                                        </p:attrNameLst>
                                      </p:cBhvr>
                                      <p:to>
                                        <p:strVal val="visible"/>
                                      </p:to>
                                    </p:set>
                                    <p:anim calcmode="lin" valueType="num">
                                      <p:cBhvr additive="base">
                                        <p:cTn id="10" dur="500" fill="hold"/>
                                        <p:tgtEl>
                                          <p:spTgt spid="1048631">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10486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2" presetClass="entr" presetSubtype="4" dur="500" fill="hold" grpId="0" nodeType="clickEffect">
                                  <p:stCondLst>
                                    <p:cond delay="0"/>
                                  </p:stCondLst>
                                  <p:childTnLst>
                                    <p:set>
                                      <p:cBhvr>
                                        <p:cTn id="15" dur="1" fill="hold">
                                          <p:stCondLst>
                                            <p:cond delay="0"/>
                                          </p:stCondLst>
                                        </p:cTn>
                                        <p:tgtEl>
                                          <p:spTgt spid="1048631">
                                            <p:txEl>
                                              <p:pRg st="1" end="1"/>
                                            </p:txEl>
                                          </p:spTgt>
                                        </p:tgtEl>
                                        <p:attrNameLst>
                                          <p:attrName>style.visibility</p:attrName>
                                        </p:attrNameLst>
                                      </p:cBhvr>
                                      <p:to>
                                        <p:strVal val="visible"/>
                                      </p:to>
                                    </p:set>
                                    <p:anim calcmode="lin" valueType="num">
                                      <p:cBhvr additive="base">
                                        <p:cTn id="16" dur="500" fill="hold"/>
                                        <p:tgtEl>
                                          <p:spTgt spid="1048631">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104863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8" fill="hold" nodeType="clickPar">
                      <p:stCondLst>
                        <p:cond delay="indefinite"/>
                        <p:cond evt="onBegin" delay="0">
                          <p:tn val="17"/>
                        </p:cond>
                      </p:stCondLst>
                      <p:childTnLst>
                        <p:par>
                          <p:cTn id="19" fill="hold">
                            <p:stCondLst>
                              <p:cond delay="0"/>
                            </p:stCondLst>
                            <p:childTnLst>
                              <p:par>
                                <p:cTn id="20" presetID="2" presetClass="entr" presetSubtype="4" dur="500" fill="hold" grpId="0" nodeType="clickEffect">
                                  <p:stCondLst>
                                    <p:cond delay="0"/>
                                  </p:stCondLst>
                                  <p:childTnLst>
                                    <p:set>
                                      <p:cBhvr>
                                        <p:cTn id="21" dur="1" fill="hold">
                                          <p:stCondLst>
                                            <p:cond delay="0"/>
                                          </p:stCondLst>
                                        </p:cTn>
                                        <p:tgtEl>
                                          <p:spTgt spid="1048631">
                                            <p:txEl>
                                              <p:pRg st="2" end="2"/>
                                            </p:txEl>
                                          </p:spTgt>
                                        </p:tgtEl>
                                        <p:attrNameLst>
                                          <p:attrName>style.visibility</p:attrName>
                                        </p:attrNameLst>
                                      </p:cBhvr>
                                      <p:to>
                                        <p:strVal val="visible"/>
                                      </p:to>
                                    </p:set>
                                    <p:anim calcmode="lin" valueType="num">
                                      <p:cBhvr additive="base">
                                        <p:cTn id="22" dur="500" fill="hold"/>
                                        <p:tgtEl>
                                          <p:spTgt spid="1048631">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04863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31" grpId="0" uiExpand="1" build="p"/>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3" name=""/>
        <p:cNvGrpSpPr/>
        <p:nvPr/>
      </p:nvGrpSpPr>
      <p:grpSpPr>
        <a:xfrm>
          <a:off x="0" y="0"/>
          <a:ext cx="0" cy="0"/>
        </a:xfrm>
      </p:grpSpPr>
      <p:sp>
        <p:nvSpPr>
          <p:cNvPr id="1048634" name="文本占位符 2"/>
          <p:cNvSpPr>
            <a:spLocks noGrp="1"/>
          </p:cNvSpPr>
          <p:nvPr>
            <p:ph type="body" idx="1"/>
          </p:nvPr>
        </p:nvSpPr>
        <p:spPr>
          <a:xfrm>
            <a:off x="309492" y="2020785"/>
            <a:ext cx="8672461" cy="4161901"/>
          </a:xfrm>
        </p:spPr>
        <p:txBody>
          <a:bodyPr>
            <a:noAutofit/>
          </a:bodyPr>
          <a:lstStyle/>
          <a:p>
            <a:pPr marL="0" indent="539750" algn="just">
              <a:lnSpc>
                <a:spcPct val="150000"/>
              </a:lnSpc>
              <a:spcBef>
                <a:spcPct val="0"/>
              </a:spcBef>
              <a:buNone/>
            </a:pPr>
            <a:r>
              <a:rPr lang="zh-CN" altLang="en-US" sz="2000" b="1">
                <a:latin typeface="宋体" panose="02010600030101010101" pitchFamily="2" charset="-122"/>
                <a:cs typeface="宋体" panose="02010600030101010101" pitchFamily="2" charset="-122"/>
              </a:rPr>
              <a:t>基本规定、招标工程量清单、最高投标限价、投标报价四个章节主体与</a:t>
            </a:r>
            <a:r>
              <a:rPr lang="en-US" altLang="zh-CN" sz="2000" b="1">
                <a:latin typeface="宋体" panose="02010600030101010101" pitchFamily="2" charset="-122"/>
                <a:cs typeface="宋体" panose="02010600030101010101" pitchFamily="2" charset="-122"/>
              </a:rPr>
              <a:t>2021</a:t>
            </a:r>
            <a:r>
              <a:rPr lang="zh-CN" altLang="en-US" sz="2000" b="1">
                <a:latin typeface="宋体" panose="02010600030101010101" pitchFamily="2" charset="-122"/>
                <a:cs typeface="宋体" panose="02010600030101010101" pitchFamily="2" charset="-122"/>
              </a:rPr>
              <a:t>版行标保持一致，针对内容根据国网公司实际情况进行调整。</a:t>
            </a:r>
            <a:endParaRPr lang="en-US" altLang="zh-CN" sz="2000" b="1">
              <a:latin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2000" b="1">
                <a:latin typeface="宋体" panose="02010600030101010101" pitchFamily="2" charset="-122"/>
                <a:cs typeface="宋体" panose="02010600030101010101" pitchFamily="2" charset="-122"/>
              </a:rPr>
              <a:t>较</a:t>
            </a:r>
            <a:r>
              <a:rPr lang="en-US" altLang="zh-CN" sz="2000" b="1">
                <a:latin typeface="宋体" panose="02010600030101010101" pitchFamily="2" charset="-122"/>
                <a:cs typeface="宋体" panose="02010600030101010101" pitchFamily="2" charset="-122"/>
              </a:rPr>
              <a:t>2014</a:t>
            </a:r>
            <a:r>
              <a:rPr lang="zh-CN" altLang="en-US" sz="2000" b="1">
                <a:latin typeface="宋体" panose="02010600030101010101" pitchFamily="2" charset="-122"/>
                <a:cs typeface="宋体" panose="02010600030101010101" pitchFamily="2" charset="-122"/>
              </a:rPr>
              <a:t>版企标，</a:t>
            </a:r>
            <a:r>
              <a:rPr lang="en-US" altLang="zh-CN" sz="2000" b="1">
                <a:latin typeface="宋体" panose="02010600030101010101" pitchFamily="2" charset="-122"/>
                <a:cs typeface="宋体" panose="02010600030101010101" pitchFamily="2" charset="-122"/>
              </a:rPr>
              <a:t>1</a:t>
            </a:r>
            <a:r>
              <a:rPr lang="zh-CN" altLang="en-US" sz="2000" b="1">
                <a:latin typeface="宋体" panose="02010600030101010101" pitchFamily="2" charset="-122"/>
                <a:cs typeface="宋体" panose="02010600030101010101" pitchFamily="2" charset="-122"/>
              </a:rPr>
              <a:t>）由综合单价计价调整为全费用综合单价计价，并对后续清单及计价表格进行调整；</a:t>
            </a:r>
            <a:r>
              <a:rPr lang="en-US" altLang="zh-CN" sz="2000" b="1">
                <a:latin typeface="宋体" panose="02010600030101010101" pitchFamily="2" charset="-122"/>
                <a:cs typeface="宋体" panose="02010600030101010101" pitchFamily="2" charset="-122"/>
              </a:rPr>
              <a:t>2</a:t>
            </a:r>
            <a:r>
              <a:rPr lang="zh-CN" altLang="en-US" sz="2000" b="1">
                <a:latin typeface="宋体" panose="02010600030101010101" pitchFamily="2" charset="-122"/>
                <a:cs typeface="宋体" panose="02010600030101010101" pitchFamily="2" charset="-122"/>
              </a:rPr>
              <a:t>）在其他项目清单中的建设场地征用及清理费调整为余物清理费，暂估价中增加了其他项目暂估价，建设场地征用及清理费给出了两种不同计列方式；</a:t>
            </a:r>
            <a:r>
              <a:rPr lang="en-US" altLang="zh-CN" sz="2000" b="1">
                <a:latin typeface="宋体" panose="02010600030101010101" pitchFamily="2" charset="-122"/>
                <a:cs typeface="宋体" panose="02010600030101010101" pitchFamily="2" charset="-122"/>
              </a:rPr>
              <a:t>3</a:t>
            </a:r>
            <a:r>
              <a:rPr lang="zh-CN" altLang="en-US" sz="2000" b="1">
                <a:latin typeface="宋体" panose="02010600030101010101" pitchFamily="2" charset="-122"/>
                <a:cs typeface="宋体" panose="02010600030101010101" pitchFamily="2" charset="-122"/>
              </a:rPr>
              <a:t>）对招标人和投标人采购材料及设备的要求进一步明确；</a:t>
            </a:r>
            <a:r>
              <a:rPr lang="en-US" altLang="zh-CN" sz="2000" b="1">
                <a:latin typeface="宋体" panose="02010600030101010101" pitchFamily="2" charset="-122"/>
                <a:cs typeface="宋体" panose="02010600030101010101" pitchFamily="2" charset="-122"/>
              </a:rPr>
              <a:t>4</a:t>
            </a:r>
            <a:r>
              <a:rPr lang="zh-CN" altLang="en-US" sz="2000" b="1">
                <a:latin typeface="宋体" panose="02010600030101010101" pitchFamily="2" charset="-122"/>
                <a:cs typeface="宋体" panose="02010600030101010101" pitchFamily="2" charset="-122"/>
              </a:rPr>
              <a:t>）取消了规费和税金不应作为可竞争费用说法；</a:t>
            </a:r>
            <a:r>
              <a:rPr lang="en-US" altLang="zh-CN" sz="2000" b="1">
                <a:latin typeface="宋体" panose="02010600030101010101" pitchFamily="2" charset="-122"/>
                <a:cs typeface="宋体" panose="02010600030101010101" pitchFamily="2" charset="-122"/>
              </a:rPr>
              <a:t>5</a:t>
            </a:r>
            <a:r>
              <a:rPr lang="zh-CN" altLang="en-US" sz="2000" b="1">
                <a:latin typeface="宋体" panose="02010600030101010101" pitchFamily="2" charset="-122"/>
                <a:cs typeface="宋体" panose="02010600030101010101" pitchFamily="2" charset="-122"/>
              </a:rPr>
              <a:t>）施工企业配合调试费由其他项目清单，调整到全费用综合单价；</a:t>
            </a:r>
            <a:r>
              <a:rPr lang="en-US" altLang="zh-CN" sz="2000" b="1">
                <a:latin typeface="宋体" panose="02010600030101010101" pitchFamily="2" charset="-122"/>
                <a:cs typeface="宋体" panose="02010600030101010101" pitchFamily="2" charset="-122"/>
              </a:rPr>
              <a:t>6</a:t>
            </a:r>
            <a:r>
              <a:rPr lang="zh-CN" altLang="en-US" sz="2000" b="1">
                <a:latin typeface="宋体" panose="02010600030101010101" pitchFamily="2" charset="-122"/>
                <a:cs typeface="宋体" panose="02010600030101010101" pitchFamily="2" charset="-122"/>
              </a:rPr>
              <a:t>）</a:t>
            </a:r>
            <a:r>
              <a:rPr lang="zh-CN" altLang="en-US" sz="2000" b="1">
                <a:latin typeface="宋体" panose="02010600030101010101" pitchFamily="2" charset="-122"/>
                <a:cs typeface="宋体" panose="02010600030101010101" pitchFamily="2" charset="-122"/>
                <a:sym typeface="+mn-ea"/>
              </a:rPr>
              <a:t>增加了单价措施项目和总价措施项目的相关编制要求</a:t>
            </a:r>
            <a:r>
              <a:rPr lang="zh-CN" altLang="en-US" sz="2000" b="1">
                <a:latin typeface="宋体" panose="02010600030101010101" pitchFamily="2" charset="-122"/>
                <a:cs typeface="宋体" panose="02010600030101010101" pitchFamily="2" charset="-122"/>
              </a:rPr>
              <a:t>。</a:t>
            </a:r>
            <a:endParaRPr lang="en-US" altLang="zh-CN" sz="2000" b="1">
              <a:latin typeface="宋体" panose="02010600030101010101" pitchFamily="2" charset="-122"/>
              <a:cs typeface="宋体" panose="02010600030101010101" pitchFamily="2" charset="-122"/>
            </a:endParaRPr>
          </a:p>
        </p:txBody>
      </p:sp>
      <p:grpSp>
        <p:nvGrpSpPr>
          <p:cNvPr id="104" name="组合 8"/>
          <p:cNvGrpSpPr/>
          <p:nvPr/>
        </p:nvGrpSpPr>
        <p:grpSpPr>
          <a:xfrm>
            <a:off x="0" y="1294205"/>
            <a:ext cx="9219501" cy="558800"/>
            <a:chOff x="152400" y="1357313"/>
            <a:chExt cx="3810000" cy="558573"/>
          </a:xfrm>
        </p:grpSpPr>
        <p:pic>
          <p:nvPicPr>
            <p:cNvPr id="2097166"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35" name="Rectangle 28"/>
            <p:cNvSpPr/>
            <p:nvPr/>
          </p:nvSpPr>
          <p:spPr>
            <a:xfrm>
              <a:off x="219367" y="1404919"/>
              <a:ext cx="3644865" cy="463362"/>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rgbClr val="FFFFFF"/>
                  </a:solidFill>
                  <a:latin typeface="+mj-ea"/>
                  <a:ea typeface="+mj-ea"/>
                  <a:sym typeface="微软雅黑" panose="020b0503020204020204" charset="-122"/>
                </a:rPr>
                <a:t>基本规定、招标工程量清单、最高投标限价、投标报价</a:t>
              </a:r>
              <a:endParaRPr lang="en-US" altLang="zh-CN" sz="2600" b="1">
                <a:solidFill>
                  <a:srgbClr val="FFFFFF"/>
                </a:solidFill>
                <a:latin typeface="+mj-ea"/>
                <a:ea typeface="+mj-ea"/>
                <a:sym typeface="微软雅黑" panose="020b0503020204020204" charset="-122"/>
              </a:endParaRPr>
            </a:p>
          </p:txBody>
        </p:sp>
      </p:grpSp>
      <p:sp>
        <p:nvSpPr>
          <p:cNvPr id="1048636" name="AutoShape 24"/>
          <p:cNvSpPr/>
          <p:nvPr/>
        </p:nvSpPr>
        <p:spPr>
          <a:xfrm>
            <a:off x="6099296" y="456116"/>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04"/>
                                        </p:tgtEl>
                                        <p:attrNameLst>
                                          <p:attrName>style.visibility</p:attrName>
                                        </p:attrNameLst>
                                      </p:cBhvr>
                                      <p:to>
                                        <p:strVal val="visible"/>
                                      </p:to>
                                    </p:set>
                                    <p:animEffect transition="in" filter="blinds(horizontal)">
                                      <p:cBhvr>
                                        <p:cTn id="7" dur="500"/>
                                        <p:tgtEl>
                                          <p:spTgt spid="104"/>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048634">
                                            <p:txEl>
                                              <p:pRg st="0" end="0"/>
                                            </p:txEl>
                                          </p:spTgt>
                                        </p:tgtEl>
                                        <p:attrNameLst>
                                          <p:attrName>style.visibility</p:attrName>
                                        </p:attrNameLst>
                                      </p:cBhvr>
                                      <p:to>
                                        <p:strVal val="visible"/>
                                      </p:to>
                                    </p:set>
                                    <p:anim calcmode="lin" valueType="num">
                                      <p:cBhvr additive="base">
                                        <p:cTn id="10" dur="500" fill="hold"/>
                                        <p:tgtEl>
                                          <p:spTgt spid="1048634">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104863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2" fill="hold" nodeType="clickPar">
                      <p:stCondLst>
                        <p:cond delay="indefinite"/>
                        <p:cond evt="onBegin" delay="0">
                          <p:tn val="11"/>
                        </p:cond>
                      </p:stCondLst>
                      <p:childTnLst>
                        <p:par>
                          <p:cTn id="13" fill="hold">
                            <p:stCondLst>
                              <p:cond delay="0"/>
                            </p:stCondLst>
                            <p:childTnLst>
                              <p:par>
                                <p:cTn id="14" presetID="2" presetClass="entr" presetSubtype="4" dur="500" fill="hold" grpId="0" nodeType="clickEffect">
                                  <p:stCondLst>
                                    <p:cond delay="0"/>
                                  </p:stCondLst>
                                  <p:childTnLst>
                                    <p:set>
                                      <p:cBhvr>
                                        <p:cTn id="15" dur="1" fill="hold">
                                          <p:stCondLst>
                                            <p:cond delay="0"/>
                                          </p:stCondLst>
                                        </p:cTn>
                                        <p:tgtEl>
                                          <p:spTgt spid="1048634">
                                            <p:txEl>
                                              <p:pRg st="1" end="1"/>
                                            </p:txEl>
                                          </p:spTgt>
                                        </p:tgtEl>
                                        <p:attrNameLst>
                                          <p:attrName>style.visibility</p:attrName>
                                        </p:attrNameLst>
                                      </p:cBhvr>
                                      <p:to>
                                        <p:strVal val="visible"/>
                                      </p:to>
                                    </p:set>
                                    <p:anim calcmode="lin" valueType="num">
                                      <p:cBhvr additive="base">
                                        <p:cTn id="16" dur="500" fill="hold"/>
                                        <p:tgtEl>
                                          <p:spTgt spid="1048634">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104863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34" grpId="0" uiExpand="1" build="p"/>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8637" name="文本占位符 2"/>
          <p:cNvSpPr>
            <a:spLocks noGrp="1"/>
          </p:cNvSpPr>
          <p:nvPr>
            <p:ph type="body" idx="1"/>
          </p:nvPr>
        </p:nvSpPr>
        <p:spPr>
          <a:xfrm>
            <a:off x="235769" y="2574459"/>
            <a:ext cx="8672461" cy="2853217"/>
          </a:xfrm>
        </p:spPr>
        <p:txBody>
          <a:bodyPr>
            <a:noAutofit/>
          </a:bodyPr>
          <a:lstStyle/>
          <a:p>
            <a:pPr marL="0" indent="539750" algn="just">
              <a:lnSpc>
                <a:spcPct val="150000"/>
              </a:lnSpc>
              <a:spcBef>
                <a:spcPct val="0"/>
              </a:spcBef>
              <a:buNone/>
            </a:pPr>
            <a:r>
              <a:rPr lang="zh-CN" altLang="en-US" sz="2000" b="1">
                <a:latin typeface="宋体" panose="02010600030101010101" pitchFamily="2" charset="-122"/>
                <a:ea typeface="宋体" panose="02010600030101010101" pitchFamily="2" charset="-122"/>
                <a:cs typeface="宋体" panose="02010600030101010101" pitchFamily="2" charset="-122"/>
              </a:rPr>
              <a:t>较</a:t>
            </a:r>
            <a:r>
              <a:rPr lang="en-US" altLang="zh-CN" sz="2000" b="1">
                <a:latin typeface="宋体" panose="02010600030101010101" pitchFamily="2" charset="-122"/>
                <a:ea typeface="宋体" panose="02010600030101010101" pitchFamily="2" charset="-122"/>
                <a:cs typeface="宋体" panose="02010600030101010101" pitchFamily="2" charset="-122"/>
              </a:rPr>
              <a:t>2021</a:t>
            </a:r>
            <a:r>
              <a:rPr lang="zh-CN" altLang="en-US" sz="2000" b="1">
                <a:latin typeface="宋体" panose="02010600030101010101" pitchFamily="2" charset="-122"/>
                <a:ea typeface="宋体" panose="02010600030101010101" pitchFamily="2" charset="-122"/>
                <a:cs typeface="宋体" panose="02010600030101010101" pitchFamily="2" charset="-122"/>
              </a:rPr>
              <a:t>版行标，</a:t>
            </a:r>
            <a:r>
              <a:rPr lang="en-US" altLang="zh-CN" sz="2000" b="1">
                <a:latin typeface="宋体" panose="02010600030101010101" pitchFamily="2" charset="-122"/>
                <a:ea typeface="宋体" panose="02010600030101010101" pitchFamily="2" charset="-122"/>
                <a:cs typeface="宋体" panose="02010600030101010101" pitchFamily="2" charset="-122"/>
              </a:rPr>
              <a:t>1</a:t>
            </a:r>
            <a:r>
              <a:rPr lang="zh-CN" altLang="en-US" sz="2000" b="1">
                <a:latin typeface="宋体" panose="02010600030101010101" pitchFamily="2" charset="-122"/>
                <a:ea typeface="宋体" panose="02010600030101010101" pitchFamily="2" charset="-122"/>
                <a:cs typeface="宋体" panose="02010600030101010101" pitchFamily="2" charset="-122"/>
              </a:rPr>
              <a:t>）</a:t>
            </a:r>
            <a:r>
              <a:rPr lang="zh-CN" altLang="en-US" sz="2000" b="1">
                <a:latin typeface="宋体" panose="02010600030101010101" pitchFamily="2" charset="-122"/>
                <a:cs typeface="宋体" panose="02010600030101010101" pitchFamily="2" charset="-122"/>
              </a:rPr>
              <a:t>在其他项目清单组成中增加了：招标人采购材料设备卸车保管费、拆除工程费、余物清理费，根据相关要求，对招标人采购材料设备卸车保管费、拆除工程费、余物清理费的工程量清单编制、最高投标限价、投标报价进行了约定；</a:t>
            </a:r>
            <a:r>
              <a:rPr lang="en-US" altLang="zh-CN" sz="2000" b="1">
                <a:latin typeface="宋体" panose="02010600030101010101" pitchFamily="2" charset="-122"/>
                <a:cs typeface="宋体" panose="02010600030101010101" pitchFamily="2" charset="-122"/>
              </a:rPr>
              <a:t>2</a:t>
            </a:r>
            <a:r>
              <a:rPr lang="zh-CN" altLang="en-US" sz="2000" b="1">
                <a:latin typeface="宋体" panose="02010600030101010101" pitchFamily="2" charset="-122"/>
                <a:cs typeface="宋体" panose="02010600030101010101" pitchFamily="2" charset="-122"/>
              </a:rPr>
              <a:t>）在暂估价中增加了其他项目暂估价，用以解决建设场地征用及清理费的两种计列方式问题；</a:t>
            </a:r>
            <a:r>
              <a:rPr lang="en-US" altLang="zh-CN" sz="2000" b="1">
                <a:latin typeface="宋体" panose="02010600030101010101" pitchFamily="2" charset="-122"/>
                <a:cs typeface="宋体" panose="02010600030101010101" pitchFamily="2" charset="-122"/>
              </a:rPr>
              <a:t>3</a:t>
            </a:r>
            <a:r>
              <a:rPr lang="zh-CN" altLang="en-US" sz="2000" b="1">
                <a:latin typeface="宋体" panose="02010600030101010101" pitchFamily="2" charset="-122"/>
                <a:cs typeface="宋体" panose="02010600030101010101" pitchFamily="2" charset="-122"/>
              </a:rPr>
              <a:t>）在全费用综合单价中将增值税单独拿出，同时对表格进行了优化调整</a:t>
            </a:r>
            <a:r>
              <a:rPr lang="zh-CN" altLang="en-US" sz="2000" b="1">
                <a:latin typeface="宋体" panose="02010600030101010101" pitchFamily="2" charset="-122"/>
                <a:ea typeface="宋体" panose="02010600030101010101" pitchFamily="2" charset="-122"/>
                <a:cs typeface="宋体" panose="02010600030101010101" pitchFamily="2" charset="-122"/>
              </a:rPr>
              <a:t>。</a:t>
            </a:r>
            <a:endParaRPr lang="zh-CN" altLang="en-US" sz="2000" b="1">
              <a:latin typeface="宋体" panose="02010600030101010101" pitchFamily="2" charset="-122"/>
              <a:ea typeface="宋体" panose="02010600030101010101" pitchFamily="2" charset="-122"/>
              <a:cs typeface="宋体" panose="02010600030101010101" pitchFamily="2" charset="-122"/>
            </a:endParaRPr>
          </a:p>
        </p:txBody>
      </p:sp>
      <p:grpSp>
        <p:nvGrpSpPr>
          <p:cNvPr id="106" name="组合 8"/>
          <p:cNvGrpSpPr/>
          <p:nvPr/>
        </p:nvGrpSpPr>
        <p:grpSpPr>
          <a:xfrm>
            <a:off x="0" y="1294205"/>
            <a:ext cx="9219501" cy="558800"/>
            <a:chOff x="152400" y="1357313"/>
            <a:chExt cx="3810000" cy="558573"/>
          </a:xfrm>
        </p:grpSpPr>
        <p:pic>
          <p:nvPicPr>
            <p:cNvPr id="2097167"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38" name="Rectangle 28"/>
            <p:cNvSpPr/>
            <p:nvPr/>
          </p:nvSpPr>
          <p:spPr>
            <a:xfrm>
              <a:off x="219367" y="1404919"/>
              <a:ext cx="3644865" cy="463362"/>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rgbClr val="FFFFFF"/>
                  </a:solidFill>
                  <a:latin typeface="+mj-ea"/>
                  <a:ea typeface="+mj-ea"/>
                  <a:sym typeface="微软雅黑" panose="020b0503020204020204" charset="-122"/>
                </a:rPr>
                <a:t>基本规定、招标工程量清单、最高投标限价、投标报价</a:t>
              </a:r>
              <a:endParaRPr lang="en-US" altLang="zh-CN" sz="2600" b="1">
                <a:solidFill>
                  <a:srgbClr val="FFFFFF"/>
                </a:solidFill>
                <a:latin typeface="+mj-ea"/>
                <a:ea typeface="+mj-ea"/>
                <a:sym typeface="微软雅黑" panose="020b0503020204020204" charset="-122"/>
              </a:endParaRPr>
            </a:p>
          </p:txBody>
        </p:sp>
      </p:grpSp>
      <p:sp>
        <p:nvSpPr>
          <p:cNvPr id="1048639" name="AutoShape 24"/>
          <p:cNvSpPr/>
          <p:nvPr/>
        </p:nvSpPr>
        <p:spPr>
          <a:xfrm>
            <a:off x="6124963" y="456116"/>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
        <p:nvSpPr>
          <p:cNvPr id="3" name="文本框 2"/>
          <p:cNvSpPr txBox="1"/>
          <p:nvPr/>
        </p:nvSpPr>
        <p:spPr>
          <a:xfrm>
            <a:off x="459105" y="357505"/>
            <a:ext cx="304800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06"/>
                                        </p:tgtEl>
                                        <p:attrNameLst>
                                          <p:attrName>style.visibility</p:attrName>
                                        </p:attrNameLst>
                                      </p:cBhvr>
                                      <p:to>
                                        <p:strVal val="visible"/>
                                      </p:to>
                                    </p:set>
                                    <p:animEffect transition="in" filter="blinds(horizontal)">
                                      <p:cBhvr>
                                        <p:cTn id="7" dur="500"/>
                                        <p:tgtEl>
                                          <p:spTgt spid="106"/>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048637">
                                            <p:txEl>
                                              <p:pRg st="0" end="0"/>
                                            </p:txEl>
                                          </p:spTgt>
                                        </p:tgtEl>
                                        <p:attrNameLst>
                                          <p:attrName>style.visibility</p:attrName>
                                        </p:attrNameLst>
                                      </p:cBhvr>
                                      <p:to>
                                        <p:strVal val="visible"/>
                                      </p:to>
                                    </p:set>
                                    <p:anim calcmode="lin" valueType="num">
                                      <p:cBhvr additive="base">
                                        <p:cTn id="10" dur="500" fill="hold"/>
                                        <p:tgtEl>
                                          <p:spTgt spid="1048637">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104863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37" grpId="0" build="p"/>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p:cNvGrpSpPr/>
        <p:nvPr/>
      </p:nvGrpSpPr>
      <p:grpSpPr>
        <a:xfrm>
          <a:off x="0" y="0"/>
          <a:ext cx="0" cy="0"/>
        </a:xfrm>
      </p:grpSpPr>
      <p:sp>
        <p:nvSpPr>
          <p:cNvPr id="1048640" name="文本占位符 2"/>
          <p:cNvSpPr>
            <a:spLocks noGrp="1"/>
          </p:cNvSpPr>
          <p:nvPr>
            <p:ph type="body" idx="1"/>
          </p:nvPr>
        </p:nvSpPr>
        <p:spPr>
          <a:xfrm>
            <a:off x="235769" y="1853005"/>
            <a:ext cx="8672461" cy="2853217"/>
          </a:xfrm>
        </p:spPr>
        <p:txBody>
          <a:bodyPr>
            <a:noAutofit/>
          </a:bodyPr>
          <a:lstStyle/>
          <a:p>
            <a:pPr marL="0" indent="539750" algn="just">
              <a:lnSpc>
                <a:spcPct val="150000"/>
              </a:lnSpc>
              <a:spcBef>
                <a:spcPct val="0"/>
              </a:spcBef>
              <a:buNone/>
            </a:pPr>
            <a:r>
              <a:rPr lang="en-US" altLang="en-US" sz="2000" b="1">
                <a:latin typeface="宋体" panose="02010600030101010101" pitchFamily="2" charset="-122"/>
                <a:ea typeface="宋体" panose="02010600030101010101" pitchFamily="2" charset="-122"/>
                <a:cs typeface="宋体" panose="02010600030101010101" pitchFamily="2" charset="-122"/>
              </a:rPr>
              <a:t>关于不可竞争费用，清单中包括安全文明施工费，临时设施费、增值税。在招标时提供不可竞争项目清单（清单表-7）P37；</a:t>
            </a:r>
            <a:endParaRPr lang="zh-CN" altLang="en-US" sz="2000" b="1">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en-US" altLang="en-US" sz="1600" b="0">
                <a:latin typeface="宋体" panose="02010600030101010101" pitchFamily="2" charset="-122"/>
                <a:ea typeface="宋体" panose="02010600030101010101" pitchFamily="2" charset="-122"/>
                <a:cs typeface="宋体" panose="02010600030101010101" pitchFamily="2" charset="-122"/>
              </a:rPr>
              <a:t>不可竞争项目清单备注1：本表项目名称、计算基数及费（税）率由招标人给定。给定费率为投标报价全费用综合单价组价的最低费率。</a:t>
            </a:r>
            <a:endParaRPr lang="zh-CN" altLang="en-US" sz="1600" b="0">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en-US" altLang="en-US" sz="1600" b="0">
                <a:latin typeface="宋体" panose="02010600030101010101" pitchFamily="2" charset="-122"/>
                <a:ea typeface="宋体" panose="02010600030101010101" pitchFamily="2" charset="-122"/>
                <a:cs typeface="宋体" panose="02010600030101010101" pitchFamily="2" charset="-122"/>
              </a:rPr>
              <a:t>备</a:t>
            </a:r>
            <a:r>
              <a:rPr lang="zh-CN" altLang="en-US" sz="1600" b="0">
                <a:latin typeface="宋体" panose="02010600030101010101" pitchFamily="2" charset="-122"/>
                <a:ea typeface="宋体" panose="02010600030101010101" pitchFamily="2" charset="-122"/>
                <a:cs typeface="宋体" panose="02010600030101010101" pitchFamily="2" charset="-122"/>
              </a:rPr>
              <a:t>注2：如须新增其他不可竞争项目时，</a:t>
            </a:r>
            <a:r>
              <a:rPr lang="zh-CN" altLang="en-US" sz="1600" b="0">
                <a:solidFill>
                  <a:srgbClr val="FF0000"/>
                </a:solidFill>
                <a:latin typeface="宋体" panose="02010600030101010101" pitchFamily="2" charset="-122"/>
                <a:ea typeface="宋体" panose="02010600030101010101" pitchFamily="2" charset="-122"/>
                <a:cs typeface="宋体" panose="02010600030101010101" pitchFamily="2" charset="-122"/>
              </a:rPr>
              <a:t>可在本表中顺序计列。</a:t>
            </a:r>
            <a:endParaRPr lang="zh-CN" altLang="en-US" sz="1600" b="0">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en-US" altLang="en-US" sz="1600" b="1">
                <a:latin typeface="宋体" panose="02010600030101010101" pitchFamily="2" charset="-122"/>
                <a:ea typeface="宋体" panose="02010600030101010101" pitchFamily="2" charset="-122"/>
                <a:cs typeface="宋体" panose="02010600030101010101" pitchFamily="2" charset="-122"/>
              </a:rPr>
              <a:t>8 投标报价</a:t>
            </a:r>
            <a:endParaRPr lang="zh-CN" altLang="en-US" sz="1600" b="1">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0">
                <a:latin typeface="宋体" panose="02010600030101010101" pitchFamily="2" charset="-122"/>
                <a:ea typeface="宋体" panose="02010600030101010101" pitchFamily="2" charset="-122"/>
                <a:cs typeface="宋体" panose="02010600030101010101" pitchFamily="2" charset="-122"/>
              </a:rPr>
              <a:t>8.2.3 分部分项工程项目应根据招标文件和招标工程量清单项目中的特征描述及有关要求自主确定全费用综合单价，并应符合下列规定：</a:t>
            </a:r>
            <a:endParaRPr lang="zh-CN" altLang="en-US" sz="1600" b="0">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0">
                <a:latin typeface="宋体" panose="02010600030101010101" pitchFamily="2" charset="-122"/>
                <a:ea typeface="宋体" panose="02010600030101010101" pitchFamily="2" charset="-122"/>
                <a:cs typeface="宋体" panose="02010600030101010101" pitchFamily="2" charset="-122"/>
              </a:rPr>
              <a:t>b）安全文明施工费、临时设施费按照招标工程量清单中不可竞争项目清单给定的费率计算，计入全费用综合单价并单独汇总。</a:t>
            </a:r>
            <a:endParaRPr lang="zh-CN" altLang="en-US" sz="1600" b="0">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0">
                <a:latin typeface="宋体" panose="02010600030101010101" pitchFamily="2" charset="-122"/>
                <a:ea typeface="宋体" panose="02010600030101010101" pitchFamily="2" charset="-122"/>
                <a:cs typeface="宋体" panose="02010600030101010101" pitchFamily="2" charset="-122"/>
              </a:rPr>
              <a:t>8.2.6 增值税应按照招标工程量清单中不可竞争项目清单给定的税率计算。</a:t>
            </a:r>
            <a:endParaRPr lang="zh-CN" altLang="en-US" sz="1600" b="0">
              <a:latin typeface="宋体" panose="02010600030101010101" pitchFamily="2" charset="-122"/>
              <a:ea typeface="宋体" panose="02010600030101010101" pitchFamily="2" charset="-122"/>
              <a:cs typeface="宋体" panose="02010600030101010101" pitchFamily="2" charset="-122"/>
            </a:endParaRPr>
          </a:p>
        </p:txBody>
      </p:sp>
      <p:grpSp>
        <p:nvGrpSpPr>
          <p:cNvPr id="108" name="组合 8"/>
          <p:cNvGrpSpPr/>
          <p:nvPr/>
        </p:nvGrpSpPr>
        <p:grpSpPr>
          <a:xfrm>
            <a:off x="0" y="1294205"/>
            <a:ext cx="9219501" cy="558800"/>
            <a:chOff x="152400" y="1357313"/>
            <a:chExt cx="3810000" cy="558573"/>
          </a:xfrm>
        </p:grpSpPr>
        <p:pic>
          <p:nvPicPr>
            <p:cNvPr id="2097168"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41" name="Rectangle 28"/>
            <p:cNvSpPr/>
            <p:nvPr/>
          </p:nvSpPr>
          <p:spPr>
            <a:xfrm>
              <a:off x="219367" y="1404919"/>
              <a:ext cx="3644865" cy="463362"/>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rgbClr val="FFFFFF"/>
                  </a:solidFill>
                  <a:latin typeface="+mj-ea"/>
                  <a:ea typeface="+mj-ea"/>
                  <a:sym typeface="微软雅黑" panose="020b0503020204020204" charset="-122"/>
                </a:rPr>
                <a:t>基本规定、招标工程量清单、最高投标限价、投标报价</a:t>
              </a:r>
              <a:endParaRPr lang="en-US" altLang="zh-CN" sz="2600" b="1">
                <a:solidFill>
                  <a:srgbClr val="FFFFFF"/>
                </a:solidFill>
                <a:latin typeface="+mj-ea"/>
                <a:ea typeface="+mj-ea"/>
                <a:sym typeface="微软雅黑" panose="020b0503020204020204" charset="-122"/>
              </a:endParaRPr>
            </a:p>
          </p:txBody>
        </p:sp>
      </p:grpSp>
      <p:sp>
        <p:nvSpPr>
          <p:cNvPr id="1048642" name="AutoShape 24"/>
          <p:cNvSpPr/>
          <p:nvPr/>
        </p:nvSpPr>
        <p:spPr>
          <a:xfrm>
            <a:off x="6124963" y="456116"/>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08"/>
                                        </p:tgtEl>
                                        <p:attrNameLst>
                                          <p:attrName>style.visibility</p:attrName>
                                        </p:attrNameLst>
                                      </p:cBhvr>
                                      <p:to>
                                        <p:strVal val="visible"/>
                                      </p:to>
                                    </p:set>
                                    <p:animEffect transition="in" filter="blinds(horizontal)">
                                      <p:cBhvr>
                                        <p:cTn id="7" dur="500"/>
                                        <p:tgtEl>
                                          <p:spTgt spid="108"/>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048640">
                                            <p:txEl>
                                              <p:pRg st="0" end="0"/>
                                            </p:txEl>
                                          </p:spTgt>
                                        </p:tgtEl>
                                        <p:attrNameLst>
                                          <p:attrName>style.visibility</p:attrName>
                                        </p:attrNameLst>
                                      </p:cBhvr>
                                      <p:to>
                                        <p:strVal val="visible"/>
                                      </p:to>
                                    </p:set>
                                    <p:anim calcmode="lin" valueType="num">
                                      <p:cBhvr additive="base">
                                        <p:cTn id="10" dur="500" fill="hold"/>
                                        <p:tgtEl>
                                          <p:spTgt spid="1048640">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104864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40" grpId="0" build="p"/>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9" name=""/>
        <p:cNvGrpSpPr/>
        <p:nvPr/>
      </p:nvGrpSpPr>
      <p:grpSpPr>
        <a:xfrm>
          <a:off x="0" y="0"/>
          <a:ext cx="0" cy="0"/>
        </a:xfrm>
      </p:grpSpPr>
      <p:sp>
        <p:nvSpPr>
          <p:cNvPr id="1048643" name="文本占位符 2"/>
          <p:cNvSpPr>
            <a:spLocks noGrp="1"/>
          </p:cNvSpPr>
          <p:nvPr>
            <p:ph type="body" idx="1"/>
          </p:nvPr>
        </p:nvSpPr>
        <p:spPr>
          <a:xfrm>
            <a:off x="107035" y="1853004"/>
            <a:ext cx="8672461" cy="2853217"/>
          </a:xfrm>
        </p:spPr>
        <p:txBody>
          <a:bodyPr>
            <a:noAutofit/>
          </a:bodyPr>
          <a:lstStyle/>
          <a:p>
            <a:pPr marL="0" indent="539750" algn="just">
              <a:lnSpc>
                <a:spcPct val="150000"/>
              </a:lnSpc>
              <a:spcBef>
                <a:spcPct val="0"/>
              </a:spcBef>
              <a:buNone/>
            </a:pPr>
            <a:r>
              <a:rPr lang="en-US" altLang="en-US" sz="2000" b="1">
                <a:latin typeface="宋体" panose="02010600030101010101" pitchFamily="2" charset="-122"/>
                <a:ea typeface="宋体" panose="02010600030101010101" pitchFamily="2" charset="-122"/>
                <a:cs typeface="宋体" panose="02010600030101010101" pitchFamily="2" charset="-122"/>
              </a:rPr>
              <a:t>5.2、计价方式方法；</a:t>
            </a:r>
            <a:endParaRPr lang="zh-CN" altLang="en-US" sz="2000" b="1">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en-US" altLang="en-US" sz="1600" b="1">
                <a:latin typeface="宋体" panose="02010600030101010101" pitchFamily="2" charset="-122"/>
                <a:ea typeface="宋体" panose="02010600030101010101" pitchFamily="2" charset="-122"/>
                <a:cs typeface="宋体" panose="02010600030101010101" pitchFamily="2" charset="-122"/>
              </a:rPr>
              <a:t>5.2.4 全费用综合单价的确定，应综合考虑以下内容发生的费用：</a:t>
            </a:r>
            <a:endParaRPr lang="zh-CN" altLang="en-US" sz="1600" b="1">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a:latin typeface="宋体" panose="02010600030101010101" pitchFamily="2" charset="-122"/>
                <a:ea typeface="宋体" panose="02010600030101010101" pitchFamily="2" charset="-122"/>
                <a:cs typeface="宋体" panose="02010600030101010101" pitchFamily="2" charset="-122"/>
              </a:rPr>
              <a:t>a）安全文明施工费、临时设施费必须按国家或行业建设主管部门的规定计算，不得作为竞争性费用；</a:t>
            </a:r>
            <a:endParaRPr lang="zh-CN" altLang="en-US" sz="1600" b="1">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a:latin typeface="宋体" panose="02010600030101010101" pitchFamily="2" charset="-122"/>
                <a:ea typeface="宋体" panose="02010600030101010101" pitchFamily="2" charset="-122"/>
                <a:cs typeface="宋体" panose="02010600030101010101" pitchFamily="2" charset="-122"/>
              </a:rPr>
              <a:t>b）合同约定的一定范围与幅度内的风险费用；</a:t>
            </a:r>
            <a:endParaRPr lang="zh-CN" altLang="en-US" sz="1600" b="1">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a:latin typeface="宋体" panose="02010600030101010101" pitchFamily="2" charset="-122"/>
                <a:ea typeface="宋体" panose="02010600030101010101" pitchFamily="2" charset="-122"/>
                <a:cs typeface="宋体" panose="02010600030101010101" pitchFamily="2" charset="-122"/>
              </a:rPr>
              <a:t>c）暂估材料应按招标人提供的单价计入全费用综合单价。</a:t>
            </a:r>
            <a:endParaRPr lang="zh-CN" altLang="en-US" sz="1600" b="1">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a:latin typeface="宋体" panose="02010600030101010101" pitchFamily="2" charset="-122"/>
                <a:ea typeface="宋体" panose="02010600030101010101" pitchFamily="2" charset="-122"/>
                <a:cs typeface="宋体" panose="02010600030101010101" pitchFamily="2" charset="-122"/>
              </a:rPr>
              <a:t>5.2.5 全费用综合单价应明确措施费、规费、企业管理费、施工企业配合调试费（如有）和利润的计算基数、费率、计算方法，以便分析和评价全费用综合单价的完整性与合理性。</a:t>
            </a:r>
            <a:endParaRPr lang="zh-CN" altLang="en-US" sz="1600" b="1">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endParaRPr lang="zh-CN" altLang="en-US" sz="2000" b="1">
              <a:latin typeface="宋体" panose="02010600030101010101" pitchFamily="2" charset="-122"/>
              <a:ea typeface="宋体" panose="02010600030101010101" pitchFamily="2" charset="-122"/>
              <a:cs typeface="宋体" panose="02010600030101010101" pitchFamily="2" charset="-122"/>
            </a:endParaRPr>
          </a:p>
        </p:txBody>
      </p:sp>
      <p:grpSp>
        <p:nvGrpSpPr>
          <p:cNvPr id="110" name="组合 8"/>
          <p:cNvGrpSpPr/>
          <p:nvPr/>
        </p:nvGrpSpPr>
        <p:grpSpPr>
          <a:xfrm>
            <a:off x="0" y="1294205"/>
            <a:ext cx="9219501" cy="558800"/>
            <a:chOff x="152400" y="1357313"/>
            <a:chExt cx="3810000" cy="558573"/>
          </a:xfrm>
        </p:grpSpPr>
        <p:pic>
          <p:nvPicPr>
            <p:cNvPr id="2097169"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44" name="Rectangle 28"/>
            <p:cNvSpPr/>
            <p:nvPr/>
          </p:nvSpPr>
          <p:spPr>
            <a:xfrm>
              <a:off x="219367" y="1404919"/>
              <a:ext cx="3644865" cy="463362"/>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rgbClr val="FFFFFF"/>
                  </a:solidFill>
                  <a:latin typeface="+mj-ea"/>
                  <a:ea typeface="+mj-ea"/>
                  <a:sym typeface="微软雅黑" panose="020b0503020204020204" charset="-122"/>
                </a:rPr>
                <a:t>基本规定</a:t>
              </a:r>
              <a:endParaRPr lang="en-US" altLang="zh-CN" sz="2600" b="1">
                <a:solidFill>
                  <a:srgbClr val="FFFFFF"/>
                </a:solidFill>
                <a:latin typeface="+mj-ea"/>
                <a:ea typeface="+mj-ea"/>
                <a:sym typeface="微软雅黑" panose="020b0503020204020204" charset="-122"/>
              </a:endParaRPr>
            </a:p>
          </p:txBody>
        </p:sp>
      </p:grpSp>
      <p:sp>
        <p:nvSpPr>
          <p:cNvPr id="1048645" name="AutoShape 24"/>
          <p:cNvSpPr/>
          <p:nvPr/>
        </p:nvSpPr>
        <p:spPr>
          <a:xfrm>
            <a:off x="6124963" y="456116"/>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10"/>
                                        </p:tgtEl>
                                        <p:attrNameLst>
                                          <p:attrName>style.visibility</p:attrName>
                                        </p:attrNameLst>
                                      </p:cBhvr>
                                      <p:to>
                                        <p:strVal val="visible"/>
                                      </p:to>
                                    </p:set>
                                    <p:animEffect transition="in" filter="blinds(horizontal)">
                                      <p:cBhvr>
                                        <p:cTn id="7" dur="500"/>
                                        <p:tgtEl>
                                          <p:spTgt spid="110"/>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048643">
                                            <p:txEl>
                                              <p:pRg st="0" end="0"/>
                                            </p:txEl>
                                          </p:spTgt>
                                        </p:tgtEl>
                                        <p:attrNameLst>
                                          <p:attrName>style.visibility</p:attrName>
                                        </p:attrNameLst>
                                      </p:cBhvr>
                                      <p:to>
                                        <p:strVal val="visible"/>
                                      </p:to>
                                    </p:set>
                                    <p:anim calcmode="lin" valueType="num">
                                      <p:cBhvr additive="base">
                                        <p:cTn id="10" dur="500" fill="hold"/>
                                        <p:tgtEl>
                                          <p:spTgt spid="1048643">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104864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43" grpId="0" build="p"/>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1" name=""/>
        <p:cNvGrpSpPr/>
        <p:nvPr/>
      </p:nvGrpSpPr>
      <p:grpSpPr>
        <a:xfrm>
          <a:off x="0" y="0"/>
          <a:ext cx="0" cy="0"/>
        </a:xfrm>
      </p:grpSpPr>
      <p:sp>
        <p:nvSpPr>
          <p:cNvPr id="1048646" name="文本占位符 2"/>
          <p:cNvSpPr>
            <a:spLocks noGrp="1"/>
          </p:cNvSpPr>
          <p:nvPr>
            <p:ph type="body" idx="1"/>
          </p:nvPr>
        </p:nvSpPr>
        <p:spPr>
          <a:xfrm>
            <a:off x="107035" y="1853004"/>
            <a:ext cx="8672461" cy="2853217"/>
          </a:xfrm>
        </p:spPr>
        <p:txBody>
          <a:bodyPr>
            <a:noAutofit/>
          </a:bodyPr>
          <a:lstStyle/>
          <a:p>
            <a:pPr marL="0" indent="539750" algn="just">
              <a:lnSpc>
                <a:spcPct val="150000"/>
              </a:lnSpc>
              <a:spcBef>
                <a:spcPct val="0"/>
              </a:spcBef>
              <a:buNone/>
            </a:pPr>
            <a:r>
              <a:rPr lang="en-US" altLang="en-US" sz="2000" b="1">
                <a:latin typeface="宋体" panose="02010600030101010101" pitchFamily="2" charset="-122"/>
                <a:ea typeface="宋体" panose="02010600030101010101" pitchFamily="2" charset="-122"/>
                <a:cs typeface="宋体" panose="02010600030101010101" pitchFamily="2" charset="-122"/>
              </a:rPr>
              <a:t>5.2、计价方式方法；</a:t>
            </a:r>
            <a:endParaRPr lang="zh-CN" altLang="en-US" sz="2000" b="1">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en-US" altLang="en-US" sz="1600" b="1">
                <a:latin typeface="宋体" panose="02010600030101010101" pitchFamily="2" charset="-122"/>
                <a:ea typeface="宋体" panose="02010600030101010101" pitchFamily="2" charset="-122"/>
                <a:cs typeface="宋体" panose="02010600030101010101" pitchFamily="2" charset="-122"/>
              </a:rPr>
              <a:t>5.2.7 措施项目清单应按以下方法计算费用：</a:t>
            </a:r>
            <a:endParaRPr lang="zh-CN" altLang="en-US" sz="2000" b="1">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en-US" altLang="en-US" sz="1600" b="1">
                <a:latin typeface="宋体" panose="02010600030101010101" pitchFamily="2" charset="-122"/>
                <a:ea typeface="宋体" panose="02010600030101010101" pitchFamily="2" charset="-122"/>
                <a:cs typeface="宋体" panose="02010600030101010101" pitchFamily="2" charset="-122"/>
              </a:rPr>
              <a:t>a）措施项目清单中的单价项目应按工程量乘以相应的全费用综合单价的方法计算费用；  </a:t>
            </a:r>
            <a:endParaRPr lang="zh-CN" altLang="en-US" sz="2000" b="1">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en-US" altLang="en-US" sz="1600" b="1">
                <a:latin typeface="宋体" panose="02010600030101010101" pitchFamily="2" charset="-122"/>
                <a:ea typeface="宋体" panose="02010600030101010101" pitchFamily="2" charset="-122"/>
                <a:cs typeface="宋体" panose="02010600030101010101" pitchFamily="2" charset="-122"/>
              </a:rPr>
              <a:t>   b）措施项目清单中的总价项目应按总金额或计算基数乘以相应的费率的方法计算费用。</a:t>
            </a:r>
            <a:endParaRPr lang="zh-CN" altLang="en-US" sz="2000" b="1">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en-US" altLang="en-US" sz="1600" b="1">
                <a:solidFill>
                  <a:srgbClr val="FF0000"/>
                </a:solidFill>
                <a:latin typeface="宋体" panose="02010600030101010101" pitchFamily="2" charset="-122"/>
                <a:ea typeface="宋体" panose="02010600030101010101" pitchFamily="2" charset="-122"/>
                <a:cs typeface="宋体" panose="02010600030101010101" pitchFamily="2" charset="-122"/>
              </a:rPr>
              <a:t>原2014版清单措施项目清单（一）和措施项目清单（二）合并为一个表格。</a:t>
            </a:r>
            <a:endParaRPr lang="zh-CN" altLang="en-US" sz="2000" b="1">
              <a:solidFill>
                <a:srgbClr val="FF00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2000" b="1">
                <a:solidFill>
                  <a:srgbClr val="000000"/>
                </a:solidFill>
                <a:latin typeface="宋体" panose="02010600030101010101" pitchFamily="2" charset="-122"/>
                <a:ea typeface="宋体" panose="02010600030101010101" pitchFamily="2" charset="-122"/>
                <a:cs typeface="宋体" panose="02010600030101010101" pitchFamily="2" charset="-122"/>
              </a:rPr>
              <a:t>5.3 计量计价风险</a:t>
            </a:r>
            <a:endParaRPr lang="zh-CN" altLang="en-US" sz="20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rPr>
              <a:t>5.3.1 输变电工程发承包，必须在招标文件、合同中明确计价中的风险内容及其范围，不得采用无限风险、所有风险或类似语句规定计价中的风险内容及范围。</a:t>
            </a:r>
            <a:endPar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rPr>
              <a:t>5.3.2 工程量清单计量计价主体应承担因自身计量计价错误及偏差或未尽审核之责等引发的计量计价风险。</a:t>
            </a:r>
            <a:endPar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endPar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endParaRPr>
          </a:p>
        </p:txBody>
      </p:sp>
      <p:grpSp>
        <p:nvGrpSpPr>
          <p:cNvPr id="112" name="组合 8"/>
          <p:cNvGrpSpPr/>
          <p:nvPr/>
        </p:nvGrpSpPr>
        <p:grpSpPr>
          <a:xfrm>
            <a:off x="0" y="1294205"/>
            <a:ext cx="9219501" cy="558800"/>
            <a:chOff x="152400" y="1357313"/>
            <a:chExt cx="3810000" cy="558573"/>
          </a:xfrm>
        </p:grpSpPr>
        <p:pic>
          <p:nvPicPr>
            <p:cNvPr id="2097170"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47" name="Rectangle 28"/>
            <p:cNvSpPr/>
            <p:nvPr/>
          </p:nvSpPr>
          <p:spPr>
            <a:xfrm>
              <a:off x="219367" y="1404919"/>
              <a:ext cx="3644865" cy="463362"/>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rgbClr val="FFFFFF"/>
                  </a:solidFill>
                  <a:latin typeface="+mj-ea"/>
                  <a:ea typeface="+mj-ea"/>
                  <a:sym typeface="微软雅黑" panose="020b0503020204020204" charset="-122"/>
                </a:rPr>
                <a:t>基本规定</a:t>
              </a:r>
              <a:endParaRPr lang="en-US" altLang="zh-CN" sz="2600" b="1">
                <a:solidFill>
                  <a:srgbClr val="FFFFFF"/>
                </a:solidFill>
                <a:latin typeface="+mj-ea"/>
                <a:ea typeface="+mj-ea"/>
                <a:sym typeface="微软雅黑" panose="020b0503020204020204" charset="-122"/>
              </a:endParaRPr>
            </a:p>
          </p:txBody>
        </p:sp>
      </p:grpSp>
      <p:sp>
        <p:nvSpPr>
          <p:cNvPr id="1048648" name="AutoShape 24"/>
          <p:cNvSpPr/>
          <p:nvPr/>
        </p:nvSpPr>
        <p:spPr>
          <a:xfrm>
            <a:off x="6124963" y="456116"/>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12"/>
                                        </p:tgtEl>
                                        <p:attrNameLst>
                                          <p:attrName>style.visibility</p:attrName>
                                        </p:attrNameLst>
                                      </p:cBhvr>
                                      <p:to>
                                        <p:strVal val="visible"/>
                                      </p:to>
                                    </p:set>
                                    <p:animEffect transition="in" filter="blinds(horizontal)">
                                      <p:cBhvr>
                                        <p:cTn id="7" dur="500"/>
                                        <p:tgtEl>
                                          <p:spTgt spid="112"/>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048646">
                                            <p:txEl>
                                              <p:pRg st="0" end="0"/>
                                            </p:txEl>
                                          </p:spTgt>
                                        </p:tgtEl>
                                        <p:attrNameLst>
                                          <p:attrName>style.visibility</p:attrName>
                                        </p:attrNameLst>
                                      </p:cBhvr>
                                      <p:to>
                                        <p:strVal val="visible"/>
                                      </p:to>
                                    </p:set>
                                    <p:anim calcmode="lin" valueType="num">
                                      <p:cBhvr additive="base">
                                        <p:cTn id="10" dur="500" fill="hold"/>
                                        <p:tgtEl>
                                          <p:spTgt spid="1048646">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104864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46" grpId="0" build="p"/>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8649" name="文本占位符 2"/>
          <p:cNvSpPr>
            <a:spLocks noGrp="1"/>
          </p:cNvSpPr>
          <p:nvPr>
            <p:ph type="body" idx="1"/>
          </p:nvPr>
        </p:nvSpPr>
        <p:spPr>
          <a:xfrm>
            <a:off x="107035" y="1853004"/>
            <a:ext cx="8672461" cy="2853217"/>
          </a:xfrm>
        </p:spPr>
        <p:txBody>
          <a:bodyPr>
            <a:noAutofit/>
          </a:bodyPr>
          <a:lstStyle/>
          <a:p>
            <a:pPr marL="0" indent="539750" algn="just">
              <a:lnSpc>
                <a:spcPct val="150000"/>
              </a:lnSpc>
              <a:spcBef>
                <a:spcPct val="0"/>
              </a:spcBef>
              <a:buNone/>
            </a:pPr>
            <a:r>
              <a:rPr lang="zh-CN" altLang="en-US" sz="2000" b="1">
                <a:solidFill>
                  <a:srgbClr val="000000"/>
                </a:solidFill>
                <a:latin typeface="宋体" panose="02010600030101010101" pitchFamily="2" charset="-122"/>
                <a:ea typeface="宋体" panose="02010600030101010101" pitchFamily="2" charset="-122"/>
                <a:cs typeface="宋体" panose="02010600030101010101" pitchFamily="2" charset="-122"/>
              </a:rPr>
              <a:t>5.3 计量计价风险</a:t>
            </a:r>
            <a:endParaRPr lang="zh-CN" altLang="en-US" sz="20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rPr>
              <a:t>5.3.3 工程量清单计价，应考虑工程合同履行过程中的法律法规与政策变化、物价变动、汇率波动、资金筹措与使用等影响因素。</a:t>
            </a:r>
            <a:endPar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rPr>
              <a:t>5.3.4 下列因素出现产生的计价风险，应由发包人承担，发包人应及时调整相应的合同价款和工期：</a:t>
            </a:r>
            <a:endPar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rPr>
              <a:t>a）法律法规与政策发生变化；</a:t>
            </a:r>
            <a:endPar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rPr>
              <a:t>b）依据发承包双方合同约定，需发包人承担的工程变更；</a:t>
            </a:r>
            <a:endPar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rPr>
              <a:t>c）发包人要求提前竣工的；</a:t>
            </a:r>
            <a:endPar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a:solidFill>
                  <a:srgbClr val="FF0000"/>
                </a:solidFill>
                <a:latin typeface="宋体" panose="02010600030101010101" pitchFamily="2" charset="-122"/>
                <a:ea typeface="宋体" panose="02010600030101010101" pitchFamily="2" charset="-122"/>
                <a:cs typeface="宋体" panose="02010600030101010101" pitchFamily="2" charset="-122"/>
              </a:rPr>
              <a:t>d）发包人提供的工程项目原始数据和资料错误的。</a:t>
            </a:r>
            <a:endParaRPr lang="zh-CN" altLang="en-US" sz="1600" b="1">
              <a:solidFill>
                <a:srgbClr val="FF0000"/>
              </a:solidFill>
              <a:latin typeface="宋体" panose="02010600030101010101" pitchFamily="2" charset="-122"/>
              <a:ea typeface="宋体" panose="02010600030101010101" pitchFamily="2" charset="-122"/>
              <a:cs typeface="宋体" panose="02010600030101010101" pitchFamily="2" charset="-122"/>
            </a:endParaRPr>
          </a:p>
        </p:txBody>
      </p:sp>
      <p:grpSp>
        <p:nvGrpSpPr>
          <p:cNvPr id="114" name="组合 8"/>
          <p:cNvGrpSpPr/>
          <p:nvPr/>
        </p:nvGrpSpPr>
        <p:grpSpPr>
          <a:xfrm>
            <a:off x="0" y="1294205"/>
            <a:ext cx="9219501" cy="558800"/>
            <a:chOff x="152400" y="1357313"/>
            <a:chExt cx="3810000" cy="558573"/>
          </a:xfrm>
        </p:grpSpPr>
        <p:pic>
          <p:nvPicPr>
            <p:cNvPr id="2097171"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50" name="Rectangle 28"/>
            <p:cNvSpPr/>
            <p:nvPr/>
          </p:nvSpPr>
          <p:spPr>
            <a:xfrm>
              <a:off x="219367" y="1404919"/>
              <a:ext cx="3644865" cy="463362"/>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rgbClr val="FFFFFF"/>
                  </a:solidFill>
                  <a:latin typeface="+mj-ea"/>
                  <a:ea typeface="+mj-ea"/>
                  <a:sym typeface="微软雅黑" panose="020b0503020204020204" charset="-122"/>
                </a:rPr>
                <a:t>基本规定</a:t>
              </a:r>
              <a:endParaRPr lang="en-US" altLang="zh-CN" sz="2600" b="1">
                <a:solidFill>
                  <a:srgbClr val="FFFFFF"/>
                </a:solidFill>
                <a:latin typeface="+mj-ea"/>
                <a:ea typeface="+mj-ea"/>
                <a:sym typeface="微软雅黑" panose="020b0503020204020204" charset="-122"/>
              </a:endParaRPr>
            </a:p>
          </p:txBody>
        </p:sp>
      </p:grpSp>
      <p:sp>
        <p:nvSpPr>
          <p:cNvPr id="1048651" name="AutoShape 24"/>
          <p:cNvSpPr/>
          <p:nvPr/>
        </p:nvSpPr>
        <p:spPr>
          <a:xfrm>
            <a:off x="6124963" y="456116"/>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14"/>
                                        </p:tgtEl>
                                        <p:attrNameLst>
                                          <p:attrName>style.visibility</p:attrName>
                                        </p:attrNameLst>
                                      </p:cBhvr>
                                      <p:to>
                                        <p:strVal val="visible"/>
                                      </p:to>
                                    </p:set>
                                    <p:animEffect transition="in" filter="blinds(horizontal)">
                                      <p:cBhvr>
                                        <p:cTn id="7" dur="500"/>
                                        <p:tgtEl>
                                          <p:spTgt spid="114"/>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048649">
                                            <p:txEl>
                                              <p:pRg st="0" end="0"/>
                                            </p:txEl>
                                          </p:spTgt>
                                        </p:tgtEl>
                                        <p:attrNameLst>
                                          <p:attrName>style.visibility</p:attrName>
                                        </p:attrNameLst>
                                      </p:cBhvr>
                                      <p:to>
                                        <p:strVal val="visible"/>
                                      </p:to>
                                    </p:set>
                                    <p:anim calcmode="lin" valueType="num">
                                      <p:cBhvr additive="base">
                                        <p:cTn id="10" dur="500" fill="hold"/>
                                        <p:tgtEl>
                                          <p:spTgt spid="1048649">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104864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49" grpId="0" build="p"/>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5" name=""/>
        <p:cNvGrpSpPr/>
        <p:nvPr/>
      </p:nvGrpSpPr>
      <p:grpSpPr>
        <a:xfrm>
          <a:off x="0" y="0"/>
          <a:ext cx="0" cy="0"/>
        </a:xfrm>
      </p:grpSpPr>
      <p:sp>
        <p:nvSpPr>
          <p:cNvPr id="1048652" name="文本占位符 2"/>
          <p:cNvSpPr>
            <a:spLocks noGrp="1"/>
          </p:cNvSpPr>
          <p:nvPr>
            <p:ph type="body" idx="1"/>
          </p:nvPr>
        </p:nvSpPr>
        <p:spPr>
          <a:xfrm>
            <a:off x="107035" y="1853004"/>
            <a:ext cx="8672461" cy="2853217"/>
          </a:xfrm>
        </p:spPr>
        <p:txBody>
          <a:bodyPr>
            <a:noAutofit/>
          </a:bodyPr>
          <a:lstStyle/>
          <a:p>
            <a:pPr marL="0" indent="539750" algn="just">
              <a:lnSpc>
                <a:spcPct val="150000"/>
              </a:lnSpc>
              <a:spcBef>
                <a:spcPct val="0"/>
              </a:spcBef>
              <a:buNone/>
            </a:pPr>
            <a:r>
              <a:rPr lang="zh-CN" altLang="en-US" sz="2000" b="1">
                <a:solidFill>
                  <a:srgbClr val="000000"/>
                </a:solidFill>
                <a:latin typeface="宋体" panose="02010600030101010101" pitchFamily="2" charset="-122"/>
                <a:ea typeface="宋体" panose="02010600030101010101" pitchFamily="2" charset="-122"/>
                <a:cs typeface="宋体" panose="02010600030101010101" pitchFamily="2" charset="-122"/>
              </a:rPr>
              <a:t>5.3 计量计价风险</a:t>
            </a:r>
            <a:endParaRPr lang="zh-CN" altLang="en-US" sz="20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rPr>
              <a:t>5.3.5 由于市场物价波动影响合同价格的，应由发承包双方合理分摊：</a:t>
            </a:r>
            <a:endPar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rPr>
              <a:t>a）人工费的调整应在合同中明确，当合同中没有约定或约定不明时，可采用施工当期电力工程造价与定额管理总站发布的人工费用调整系数进行调整；</a:t>
            </a:r>
            <a:endPar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rPr>
              <a:t>b）发承包双方应在合同中明确可调价的工程设备、主要材料、主要施工机具的范围、价格波动幅度及调整办法；</a:t>
            </a:r>
            <a:endPar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en-US" altLang="en-US" sz="1600" b="1">
                <a:solidFill>
                  <a:srgbClr val="FF0000"/>
                </a:solidFill>
                <a:latin typeface="宋体" panose="02010600030101010101" pitchFamily="2" charset="-122"/>
                <a:ea typeface="宋体" panose="02010600030101010101" pitchFamily="2" charset="-122"/>
                <a:cs typeface="宋体" panose="02010600030101010101" pitchFamily="2" charset="-122"/>
              </a:rPr>
              <a:t>合同中没有约定或约定不明的</a:t>
            </a:r>
            <a:r>
              <a:rPr lang="en-US" altLang="en-US" sz="1600" b="1">
                <a:solidFill>
                  <a:srgbClr val="000000"/>
                </a:solidFill>
                <a:latin typeface="宋体" panose="02010600030101010101" pitchFamily="2" charset="-122"/>
                <a:ea typeface="宋体" panose="02010600030101010101" pitchFamily="2" charset="-122"/>
                <a:cs typeface="宋体" panose="02010600030101010101" pitchFamily="2" charset="-122"/>
              </a:rPr>
              <a:t>：应按本标准第11.9.1～11.9.2条的规定调整主要材料和工程设备价格，其余材料和工程设备价格不作调整。</a:t>
            </a:r>
            <a:endPar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i="1">
                <a:solidFill>
                  <a:srgbClr val="FF9900"/>
                </a:solidFill>
                <a:latin typeface="宋体" panose="02010600030101010101" pitchFamily="2" charset="-122"/>
                <a:ea typeface="宋体" panose="02010600030101010101" pitchFamily="2" charset="-122"/>
                <a:cs typeface="宋体" panose="02010600030101010101" pitchFamily="2" charset="-122"/>
              </a:rPr>
              <a:t>11.9.1 合同履行期间，因人工、材料、设备、施工机械台班价格波动影响合同价款时，发承包双方应按照合同约定调整合同价款，由承包人提出，发包人审核、确认调整的单价和数量。作为调整合同价款差额的依据，调整金额计入结算计价表 8.8 《人工、材料、机械台班价格调整计价表》：</a:t>
            </a:r>
            <a:endParaRPr lang="zh-CN" altLang="en-US" sz="1600" b="1" i="1">
              <a:solidFill>
                <a:srgbClr val="FF99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endPar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endParaRPr>
          </a:p>
        </p:txBody>
      </p:sp>
      <p:grpSp>
        <p:nvGrpSpPr>
          <p:cNvPr id="116" name="组合 8"/>
          <p:cNvGrpSpPr/>
          <p:nvPr/>
        </p:nvGrpSpPr>
        <p:grpSpPr>
          <a:xfrm>
            <a:off x="0" y="1294205"/>
            <a:ext cx="9219501" cy="558800"/>
            <a:chOff x="152400" y="1357313"/>
            <a:chExt cx="3810000" cy="558573"/>
          </a:xfrm>
        </p:grpSpPr>
        <p:pic>
          <p:nvPicPr>
            <p:cNvPr id="2097172"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53" name="Rectangle 28"/>
            <p:cNvSpPr/>
            <p:nvPr/>
          </p:nvSpPr>
          <p:spPr>
            <a:xfrm>
              <a:off x="219367" y="1404919"/>
              <a:ext cx="3644865" cy="463362"/>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rgbClr val="FFFFFF"/>
                  </a:solidFill>
                  <a:latin typeface="+mj-ea"/>
                  <a:ea typeface="+mj-ea"/>
                  <a:sym typeface="微软雅黑" panose="020b0503020204020204" charset="-122"/>
                </a:rPr>
                <a:t>基本规定</a:t>
              </a:r>
              <a:endParaRPr lang="en-US" altLang="zh-CN" sz="2600" b="1">
                <a:solidFill>
                  <a:srgbClr val="FFFFFF"/>
                </a:solidFill>
                <a:latin typeface="+mj-ea"/>
                <a:ea typeface="+mj-ea"/>
                <a:sym typeface="微软雅黑" panose="020b0503020204020204" charset="-122"/>
              </a:endParaRPr>
            </a:p>
          </p:txBody>
        </p:sp>
      </p:grpSp>
      <p:sp>
        <p:nvSpPr>
          <p:cNvPr id="1048654" name="AutoShape 24"/>
          <p:cNvSpPr/>
          <p:nvPr/>
        </p:nvSpPr>
        <p:spPr>
          <a:xfrm>
            <a:off x="6124963" y="456116"/>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16"/>
                                        </p:tgtEl>
                                        <p:attrNameLst>
                                          <p:attrName>style.visibility</p:attrName>
                                        </p:attrNameLst>
                                      </p:cBhvr>
                                      <p:to>
                                        <p:strVal val="visible"/>
                                      </p:to>
                                    </p:set>
                                    <p:animEffect transition="in" filter="blinds(horizontal)">
                                      <p:cBhvr>
                                        <p:cTn id="7" dur="500"/>
                                        <p:tgtEl>
                                          <p:spTgt spid="116"/>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048652">
                                            <p:txEl>
                                              <p:pRg st="0" end="0"/>
                                            </p:txEl>
                                          </p:spTgt>
                                        </p:tgtEl>
                                        <p:attrNameLst>
                                          <p:attrName>style.visibility</p:attrName>
                                        </p:attrNameLst>
                                      </p:cBhvr>
                                      <p:to>
                                        <p:strVal val="visible"/>
                                      </p:to>
                                    </p:set>
                                    <p:anim calcmode="lin" valueType="num">
                                      <p:cBhvr additive="base">
                                        <p:cTn id="10" dur="500" fill="hold"/>
                                        <p:tgtEl>
                                          <p:spTgt spid="1048652">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104865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52" grpId="0" build="p"/>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7" name=""/>
        <p:cNvGrpSpPr/>
        <p:nvPr/>
      </p:nvGrpSpPr>
      <p:grpSpPr>
        <a:xfrm>
          <a:off x="0" y="0"/>
          <a:ext cx="0" cy="0"/>
        </a:xfrm>
      </p:grpSpPr>
      <p:sp>
        <p:nvSpPr>
          <p:cNvPr id="1048655" name="文本占位符 2"/>
          <p:cNvSpPr>
            <a:spLocks noGrp="1"/>
          </p:cNvSpPr>
          <p:nvPr>
            <p:ph type="body" idx="1"/>
          </p:nvPr>
        </p:nvSpPr>
        <p:spPr>
          <a:xfrm>
            <a:off x="107035" y="1853004"/>
            <a:ext cx="8672461" cy="2853217"/>
          </a:xfrm>
        </p:spPr>
        <p:txBody>
          <a:bodyPr>
            <a:noAutofit/>
          </a:bodyPr>
          <a:lstStyle/>
          <a:p>
            <a:pPr marL="0" indent="539750" algn="just">
              <a:lnSpc>
                <a:spcPct val="150000"/>
              </a:lnSpc>
              <a:spcBef>
                <a:spcPct val="0"/>
              </a:spcBef>
              <a:buNone/>
            </a:pPr>
            <a:r>
              <a:rPr lang="zh-CN" altLang="en-US" sz="2000" b="1">
                <a:solidFill>
                  <a:srgbClr val="000000"/>
                </a:solidFill>
                <a:latin typeface="宋体" panose="02010600030101010101" pitchFamily="2" charset="-122"/>
                <a:ea typeface="宋体" panose="02010600030101010101" pitchFamily="2" charset="-122"/>
                <a:cs typeface="宋体" panose="02010600030101010101" pitchFamily="2" charset="-122"/>
              </a:rPr>
              <a:t>5.3 计量计价风险</a:t>
            </a:r>
            <a:endParaRPr lang="zh-CN" altLang="en-US" sz="20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a:solidFill>
                  <a:schemeClr val="tx1"/>
                </a:solidFill>
                <a:latin typeface="宋体" panose="02010600030101010101" pitchFamily="2" charset="-122"/>
                <a:ea typeface="宋体" panose="02010600030101010101" pitchFamily="2" charset="-122"/>
                <a:cs typeface="宋体" panose="02010600030101010101" pitchFamily="2" charset="-122"/>
              </a:rPr>
              <a:t>a）人工费按照电力工程造价与定额管理总站发布的价格调整文件进行调整；</a:t>
            </a:r>
            <a:endParaRPr lang="zh-CN" altLang="en-US" sz="1600" b="1">
              <a:solidFill>
                <a:schemeClr val="tx1"/>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a:solidFill>
                  <a:schemeClr val="tx1"/>
                </a:solidFill>
                <a:latin typeface="宋体" panose="02010600030101010101" pitchFamily="2" charset="-122"/>
                <a:ea typeface="宋体" panose="02010600030101010101" pitchFamily="2" charset="-122"/>
                <a:cs typeface="宋体" panose="02010600030101010101" pitchFamily="2" charset="-122"/>
              </a:rPr>
              <a:t>b）施工机械使用费可按照电力工程造价与定额管理总站发布的信息价格进行调整计列，发承包双方应在合同中约定施工机械使用费变化的范围或幅度，如没有约定，施工机械使用费的变化超过基准价±10%（不含±10%）时，超过部分给予调整；</a:t>
            </a:r>
            <a:r>
              <a:rPr lang="en-US" altLang="zh-CN" sz="1600" b="1">
                <a:solidFill>
                  <a:srgbClr val="FF0000"/>
                </a:solidFill>
                <a:latin typeface="宋体" panose="02010600030101010101" pitchFamily="2" charset="-122"/>
                <a:ea typeface="宋体" panose="02010600030101010101" pitchFamily="2" charset="-122"/>
                <a:cs typeface="宋体" panose="02010600030101010101" pitchFamily="2" charset="-122"/>
              </a:rPr>
              <a:t>(</a:t>
            </a:r>
            <a:r>
              <a:rPr lang="zh-CN" altLang="zh-CN" sz="1600" b="1">
                <a:solidFill>
                  <a:srgbClr val="FF0000"/>
                </a:solidFill>
                <a:latin typeface="宋体" panose="02010600030101010101" pitchFamily="2" charset="-122"/>
                <a:ea typeface="宋体" panose="02010600030101010101" pitchFamily="2" charset="-122"/>
                <a:cs typeface="宋体" panose="02010600030101010101" pitchFamily="2" charset="-122"/>
              </a:rPr>
              <a:t>施工合同未对此项给定范围）</a:t>
            </a:r>
            <a:endParaRPr lang="zh-CN" altLang="en-US" sz="1600" b="1">
              <a:solidFill>
                <a:schemeClr val="tx1"/>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a:solidFill>
                  <a:schemeClr val="tx1"/>
                </a:solidFill>
                <a:latin typeface="宋体" panose="02010600030101010101" pitchFamily="2" charset="-122"/>
                <a:ea typeface="宋体" panose="02010600030101010101" pitchFamily="2" charset="-122"/>
                <a:cs typeface="宋体" panose="02010600030101010101" pitchFamily="2" charset="-122"/>
              </a:rPr>
              <a:t>c）承包人采购材料、设备的，应在合同中约定材料、设备价格变化的范围或幅度，如没有约定，则材料、设备单价变化超过基准价±5%（不含±5%），超过部分给予调整；</a:t>
            </a:r>
            <a:endParaRPr lang="zh-CN" altLang="en-US" sz="1600" b="1">
              <a:solidFill>
                <a:schemeClr val="tx1"/>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a:solidFill>
                  <a:schemeClr val="tx1"/>
                </a:solidFill>
                <a:latin typeface="宋体" panose="02010600030101010101" pitchFamily="2" charset="-122"/>
                <a:ea typeface="宋体" panose="02010600030101010101" pitchFamily="2" charset="-122"/>
                <a:cs typeface="宋体" panose="02010600030101010101" pitchFamily="2" charset="-122"/>
              </a:rPr>
              <a:t>d）可调的材料及机械台班种类应在合同中约定，合同未约定的，可参照电力工程造价与定额管理总站发布的可调材料及施工机械台班种类执行。</a:t>
            </a:r>
            <a:endParaRPr lang="zh-CN" altLang="en-US" sz="1600" b="1">
              <a:solidFill>
                <a:schemeClr val="tx1"/>
              </a:solidFill>
              <a:latin typeface="宋体" panose="02010600030101010101" pitchFamily="2" charset="-122"/>
              <a:ea typeface="宋体" panose="02010600030101010101" pitchFamily="2" charset="-122"/>
              <a:cs typeface="宋体" panose="02010600030101010101" pitchFamily="2" charset="-122"/>
            </a:endParaRPr>
          </a:p>
        </p:txBody>
      </p:sp>
      <p:grpSp>
        <p:nvGrpSpPr>
          <p:cNvPr id="118" name="组合 8"/>
          <p:cNvGrpSpPr/>
          <p:nvPr/>
        </p:nvGrpSpPr>
        <p:grpSpPr>
          <a:xfrm>
            <a:off x="0" y="1294205"/>
            <a:ext cx="9219501" cy="558800"/>
            <a:chOff x="152400" y="1357313"/>
            <a:chExt cx="3810000" cy="558573"/>
          </a:xfrm>
        </p:grpSpPr>
        <p:pic>
          <p:nvPicPr>
            <p:cNvPr id="2097173"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56" name="Rectangle 28"/>
            <p:cNvSpPr/>
            <p:nvPr/>
          </p:nvSpPr>
          <p:spPr>
            <a:xfrm>
              <a:off x="219367" y="1404919"/>
              <a:ext cx="3644865" cy="463362"/>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rgbClr val="FFFFFF"/>
                  </a:solidFill>
                  <a:latin typeface="+mj-ea"/>
                  <a:ea typeface="+mj-ea"/>
                  <a:sym typeface="微软雅黑" panose="020b0503020204020204" charset="-122"/>
                </a:rPr>
                <a:t>基本规定</a:t>
              </a:r>
              <a:endParaRPr lang="en-US" altLang="zh-CN" sz="2600" b="1">
                <a:solidFill>
                  <a:srgbClr val="FFFFFF"/>
                </a:solidFill>
                <a:latin typeface="+mj-ea"/>
                <a:ea typeface="+mj-ea"/>
                <a:sym typeface="微软雅黑" panose="020b0503020204020204" charset="-122"/>
              </a:endParaRPr>
            </a:p>
          </p:txBody>
        </p:sp>
      </p:grpSp>
      <p:sp>
        <p:nvSpPr>
          <p:cNvPr id="1048657" name="AutoShape 24"/>
          <p:cNvSpPr/>
          <p:nvPr/>
        </p:nvSpPr>
        <p:spPr>
          <a:xfrm>
            <a:off x="6124963" y="456116"/>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blinds(horizontal)">
                                      <p:cBhvr>
                                        <p:cTn id="7" dur="500"/>
                                        <p:tgtEl>
                                          <p:spTgt spid="118"/>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048655">
                                            <p:txEl>
                                              <p:pRg st="0" end="0"/>
                                            </p:txEl>
                                          </p:spTgt>
                                        </p:tgtEl>
                                        <p:attrNameLst>
                                          <p:attrName>style.visibility</p:attrName>
                                        </p:attrNameLst>
                                      </p:cBhvr>
                                      <p:to>
                                        <p:strVal val="visible"/>
                                      </p:to>
                                    </p:set>
                                    <p:anim calcmode="lin" valueType="num">
                                      <p:cBhvr additive="base">
                                        <p:cTn id="10" dur="500" fill="hold"/>
                                        <p:tgtEl>
                                          <p:spTgt spid="1048655">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104865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55" grpId="0" build="p"/>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9" name=""/>
        <p:cNvGrpSpPr/>
        <p:nvPr/>
      </p:nvGrpSpPr>
      <p:grpSpPr>
        <a:xfrm>
          <a:off x="0" y="0"/>
          <a:ext cx="0" cy="0"/>
        </a:xfrm>
      </p:grpSpPr>
      <p:sp>
        <p:nvSpPr>
          <p:cNvPr id="1048658" name="文本占位符 2"/>
          <p:cNvSpPr>
            <a:spLocks noGrp="1"/>
          </p:cNvSpPr>
          <p:nvPr>
            <p:ph type="body" idx="1"/>
          </p:nvPr>
        </p:nvSpPr>
        <p:spPr>
          <a:xfrm>
            <a:off x="107035" y="1853004"/>
            <a:ext cx="8672461" cy="2853217"/>
          </a:xfrm>
        </p:spPr>
        <p:txBody>
          <a:bodyPr>
            <a:noAutofit/>
          </a:bodyPr>
          <a:lstStyle/>
          <a:p>
            <a:pPr marL="0" indent="539750" algn="just">
              <a:lnSpc>
                <a:spcPct val="150000"/>
              </a:lnSpc>
              <a:spcBef>
                <a:spcPct val="0"/>
              </a:spcBef>
              <a:buNone/>
            </a:pPr>
            <a:r>
              <a:rPr lang="zh-CN" altLang="en-US" sz="2000" b="1">
                <a:solidFill>
                  <a:srgbClr val="000000"/>
                </a:solidFill>
                <a:latin typeface="宋体" panose="02010600030101010101" pitchFamily="2" charset="-122"/>
                <a:ea typeface="宋体" panose="02010600030101010101" pitchFamily="2" charset="-122"/>
                <a:cs typeface="宋体" panose="02010600030101010101" pitchFamily="2" charset="-122"/>
              </a:rPr>
              <a:t>5.3 计量计价风险</a:t>
            </a:r>
            <a:endParaRPr lang="zh-CN" altLang="en-US" sz="20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i="1">
                <a:solidFill>
                  <a:srgbClr val="FF9900"/>
                </a:solidFill>
                <a:latin typeface="宋体" panose="02010600030101010101" pitchFamily="2" charset="-122"/>
                <a:ea typeface="宋体" panose="02010600030101010101" pitchFamily="2" charset="-122"/>
                <a:cs typeface="宋体" panose="02010600030101010101" pitchFamily="2" charset="-122"/>
              </a:rPr>
              <a:t>11.9.2 发生合同工程工期延误时，应按照下列规定确定合同履行期用于调整的价格：</a:t>
            </a:r>
            <a:endParaRPr lang="zh-CN" altLang="en-US" sz="1600" b="1" i="1">
              <a:solidFill>
                <a:srgbClr val="FF99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i="1">
                <a:solidFill>
                  <a:srgbClr val="FF9900"/>
                </a:solidFill>
                <a:latin typeface="宋体" panose="02010600030101010101" pitchFamily="2" charset="-122"/>
                <a:ea typeface="宋体" panose="02010600030101010101" pitchFamily="2" charset="-122"/>
                <a:cs typeface="宋体" panose="02010600030101010101" pitchFamily="2" charset="-122"/>
              </a:rPr>
              <a:t>a）因非承包人原因导致工期延误的，采用计划进度日期与实际进度日期两者的较高者；b）因承包人原因导致工期延误的，采用计划进度日期与实际进度日期两者的较低者</a:t>
            </a:r>
            <a:r>
              <a:rPr lang="zh-CN" altLang="en-US" sz="1600" b="1">
                <a:solidFill>
                  <a:srgbClr val="FF9900"/>
                </a:solidFill>
                <a:latin typeface="宋体" panose="02010600030101010101" pitchFamily="2" charset="-122"/>
                <a:ea typeface="宋体" panose="02010600030101010101" pitchFamily="2" charset="-122"/>
                <a:cs typeface="宋体" panose="02010600030101010101" pitchFamily="2" charset="-122"/>
              </a:rPr>
              <a:t>。</a:t>
            </a:r>
            <a:endParaRPr lang="zh-CN" altLang="en-US" sz="1600" b="1">
              <a:solidFill>
                <a:srgbClr val="FF99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rPr>
              <a:t>5.3.6 汇率波动影响合同价格的，应由发承包双方合理分摊。发承包双方应在合同中约定汇率波动幅度及调整办法。</a:t>
            </a:r>
            <a:endPar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rPr>
              <a:t>5.3.7 工程价款未按合同约定的时间或支付比例支付，且影响资金筹措与使用，造成合同价格调整的，应由责任方承担。</a:t>
            </a:r>
            <a:endPar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rPr>
              <a:t>5.3.8 由于承包人使用机械设备、施工技术以及组织管理水平等自身原因造成施工费用增加的，应由承包人承担费用。</a:t>
            </a:r>
            <a:endPar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rPr>
              <a:t>5.3.9 当不可抗力发生，影响合同价格时，应按本标准第11.11节的规定执行。</a:t>
            </a:r>
            <a:endParaRPr lang="zh-CN" altLang="en-US" sz="1600" b="1">
              <a:solidFill>
                <a:srgbClr val="000000"/>
              </a:solidFill>
              <a:latin typeface="宋体" panose="02010600030101010101" pitchFamily="2" charset="-122"/>
              <a:ea typeface="宋体" panose="02010600030101010101" pitchFamily="2" charset="-122"/>
              <a:cs typeface="宋体" panose="02010600030101010101" pitchFamily="2" charset="-122"/>
            </a:endParaRPr>
          </a:p>
        </p:txBody>
      </p:sp>
      <p:grpSp>
        <p:nvGrpSpPr>
          <p:cNvPr id="120" name="组合 8"/>
          <p:cNvGrpSpPr/>
          <p:nvPr/>
        </p:nvGrpSpPr>
        <p:grpSpPr>
          <a:xfrm>
            <a:off x="0" y="1294205"/>
            <a:ext cx="9219501" cy="558800"/>
            <a:chOff x="152400" y="1357313"/>
            <a:chExt cx="3810000" cy="558573"/>
          </a:xfrm>
        </p:grpSpPr>
        <p:pic>
          <p:nvPicPr>
            <p:cNvPr id="2097174"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59" name="Rectangle 28"/>
            <p:cNvSpPr/>
            <p:nvPr/>
          </p:nvSpPr>
          <p:spPr>
            <a:xfrm>
              <a:off x="219367" y="1404919"/>
              <a:ext cx="3644865" cy="463362"/>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rgbClr val="FFFFFF"/>
                  </a:solidFill>
                  <a:latin typeface="+mj-ea"/>
                  <a:ea typeface="+mj-ea"/>
                  <a:sym typeface="微软雅黑" panose="020b0503020204020204" charset="-122"/>
                </a:rPr>
                <a:t>基本规定</a:t>
              </a:r>
              <a:endParaRPr lang="en-US" altLang="zh-CN" sz="2600" b="1">
                <a:solidFill>
                  <a:srgbClr val="FFFFFF"/>
                </a:solidFill>
                <a:latin typeface="+mj-ea"/>
                <a:ea typeface="+mj-ea"/>
                <a:sym typeface="微软雅黑" panose="020b0503020204020204" charset="-122"/>
              </a:endParaRPr>
            </a:p>
          </p:txBody>
        </p:sp>
      </p:grpSp>
      <p:sp>
        <p:nvSpPr>
          <p:cNvPr id="1048660" name="AutoShape 24"/>
          <p:cNvSpPr/>
          <p:nvPr/>
        </p:nvSpPr>
        <p:spPr>
          <a:xfrm>
            <a:off x="6124963" y="456116"/>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20"/>
                                        </p:tgtEl>
                                        <p:attrNameLst>
                                          <p:attrName>style.visibility</p:attrName>
                                        </p:attrNameLst>
                                      </p:cBhvr>
                                      <p:to>
                                        <p:strVal val="visible"/>
                                      </p:to>
                                    </p:set>
                                    <p:animEffect transition="in" filter="blinds(horizontal)">
                                      <p:cBhvr>
                                        <p:cTn id="7" dur="500"/>
                                        <p:tgtEl>
                                          <p:spTgt spid="120"/>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048658">
                                            <p:txEl>
                                              <p:pRg st="0" end="0"/>
                                            </p:txEl>
                                          </p:spTgt>
                                        </p:tgtEl>
                                        <p:attrNameLst>
                                          <p:attrName>style.visibility</p:attrName>
                                        </p:attrNameLst>
                                      </p:cBhvr>
                                      <p:to>
                                        <p:strVal val="visible"/>
                                      </p:to>
                                    </p:set>
                                    <p:anim calcmode="lin" valueType="num">
                                      <p:cBhvr additive="base">
                                        <p:cTn id="10" dur="500" fill="hold"/>
                                        <p:tgtEl>
                                          <p:spTgt spid="1048658">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104865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58" grpId="0" build="p"/>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8661" name="文本占位符 2"/>
          <p:cNvSpPr>
            <a:spLocks noGrp="1"/>
          </p:cNvSpPr>
          <p:nvPr>
            <p:ph type="body" idx="1"/>
          </p:nvPr>
        </p:nvSpPr>
        <p:spPr>
          <a:xfrm>
            <a:off x="107035" y="1853004"/>
            <a:ext cx="8672461" cy="2853217"/>
          </a:xfrm>
        </p:spPr>
        <p:txBody>
          <a:bodyPr>
            <a:noAutofit/>
          </a:bodyPr>
          <a:lstStyle/>
          <a:p>
            <a:pPr marL="0" indent="539750" algn="just">
              <a:lnSpc>
                <a:spcPct val="150000"/>
              </a:lnSpc>
              <a:spcBef>
                <a:spcPct val="0"/>
              </a:spcBef>
              <a:buNone/>
            </a:pPr>
            <a:r>
              <a:rPr lang="zh-CN" altLang="en-US" sz="2000" b="1">
                <a:solidFill>
                  <a:srgbClr val="000000"/>
                </a:solidFill>
                <a:latin typeface="宋体" panose="02010600030101010101" pitchFamily="2" charset="-122"/>
                <a:ea typeface="宋体" panose="02010600030101010101" pitchFamily="2" charset="-122"/>
                <a:cs typeface="宋体" panose="02010600030101010101" pitchFamily="2" charset="-122"/>
              </a:rPr>
              <a:t>5.3 计量计价风险</a:t>
            </a:r>
            <a:endParaRPr lang="zh-CN" altLang="en-US" sz="20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marL="0" indent="0">
              <a:buNone/>
            </a:pPr>
            <a:r>
              <a:rPr lang="zh-CN" altLang="en-US" sz="1600">
                <a:solidFill>
                  <a:schemeClr val="tx1"/>
                </a:solidFill>
                <a:latin typeface="宋体" panose="02010600030101010101" pitchFamily="2" charset="-122"/>
                <a:ea typeface="宋体" panose="02010600030101010101" pitchFamily="2" charset="-122"/>
              </a:rPr>
              <a:t>11.11 不可抗力</a:t>
            </a:r>
            <a:endParaRPr lang="zh-CN" altLang="en-US" sz="1600">
              <a:solidFill>
                <a:schemeClr val="tx1"/>
              </a:solidFill>
              <a:latin typeface="宋体" panose="02010600030101010101" pitchFamily="2" charset="-122"/>
              <a:ea typeface="宋体" panose="02010600030101010101" pitchFamily="2" charset="-122"/>
            </a:endParaRPr>
          </a:p>
          <a:p>
            <a:pPr marL="0" indent="0">
              <a:buNone/>
            </a:pPr>
            <a:r>
              <a:rPr lang="zh-CN" altLang="en-US" sz="1600">
                <a:solidFill>
                  <a:schemeClr val="tx1"/>
                </a:solidFill>
                <a:latin typeface="宋体" panose="02010600030101010101" pitchFamily="2" charset="-122"/>
                <a:ea typeface="宋体" panose="02010600030101010101" pitchFamily="2" charset="-122"/>
              </a:rPr>
              <a:t>11.11.1 因不可抗力事件产生的费用，发承包双方应按下列原则分别承担并调整合同价格和工期：</a:t>
            </a:r>
            <a:endParaRPr lang="zh-CN" altLang="en-US" sz="1600">
              <a:solidFill>
                <a:schemeClr val="tx1"/>
              </a:solidFill>
              <a:latin typeface="宋体" panose="02010600030101010101" pitchFamily="2" charset="-122"/>
              <a:ea typeface="宋体" panose="02010600030101010101" pitchFamily="2" charset="-122"/>
            </a:endParaRPr>
          </a:p>
          <a:p>
            <a:pPr marL="0" indent="0">
              <a:buNone/>
            </a:pPr>
            <a:r>
              <a:rPr lang="zh-CN" altLang="en-US" sz="1600">
                <a:solidFill>
                  <a:schemeClr val="tx1"/>
                </a:solidFill>
                <a:latin typeface="宋体" panose="02010600030101010101" pitchFamily="2" charset="-122"/>
                <a:ea typeface="宋体" panose="02010600030101010101" pitchFamily="2" charset="-122"/>
              </a:rPr>
              <a:t>a）永久工程、已运至施工现场的材料和工程设备的损坏，以及因工程损坏造成的第三方人员伤亡和财产损失由发包人承担；</a:t>
            </a:r>
            <a:endParaRPr lang="zh-CN" altLang="en-US" sz="1600">
              <a:solidFill>
                <a:schemeClr val="tx1"/>
              </a:solidFill>
              <a:latin typeface="宋体" panose="02010600030101010101" pitchFamily="2" charset="-122"/>
              <a:ea typeface="宋体" panose="02010600030101010101" pitchFamily="2" charset="-122"/>
            </a:endParaRPr>
          </a:p>
          <a:p>
            <a:pPr marL="0" indent="0">
              <a:buNone/>
            </a:pPr>
            <a:r>
              <a:rPr lang="zh-CN" altLang="en-US" sz="1600">
                <a:solidFill>
                  <a:schemeClr val="tx1"/>
                </a:solidFill>
                <a:latin typeface="宋体" panose="02010600030101010101" pitchFamily="2" charset="-122"/>
                <a:ea typeface="宋体" panose="02010600030101010101" pitchFamily="2" charset="-122"/>
              </a:rPr>
              <a:t>b）承包人施工机械设备的损坏由承包人承担；</a:t>
            </a:r>
            <a:endParaRPr lang="zh-CN" altLang="en-US" sz="1600">
              <a:solidFill>
                <a:schemeClr val="tx1"/>
              </a:solidFill>
              <a:latin typeface="宋体" panose="02010600030101010101" pitchFamily="2" charset="-122"/>
              <a:ea typeface="宋体" panose="02010600030101010101" pitchFamily="2" charset="-122"/>
            </a:endParaRPr>
          </a:p>
          <a:p>
            <a:pPr marL="0" indent="0">
              <a:buNone/>
            </a:pPr>
            <a:r>
              <a:rPr lang="zh-CN" altLang="en-US" sz="1600">
                <a:solidFill>
                  <a:schemeClr val="tx1"/>
                </a:solidFill>
                <a:latin typeface="宋体" panose="02010600030101010101" pitchFamily="2" charset="-122"/>
                <a:ea typeface="宋体" panose="02010600030101010101" pitchFamily="2" charset="-122"/>
              </a:rPr>
              <a:t>c）发包人和承包人承担各自人员伤亡和财产的损失；</a:t>
            </a:r>
            <a:endParaRPr lang="zh-CN" altLang="en-US" sz="1600">
              <a:solidFill>
                <a:schemeClr val="tx1"/>
              </a:solidFill>
              <a:latin typeface="宋体" panose="02010600030101010101" pitchFamily="2" charset="-122"/>
              <a:ea typeface="宋体" panose="02010600030101010101" pitchFamily="2" charset="-122"/>
            </a:endParaRPr>
          </a:p>
          <a:p>
            <a:pPr marL="0" indent="0">
              <a:buNone/>
            </a:pPr>
            <a:r>
              <a:rPr lang="zh-CN" altLang="en-US" sz="1600">
                <a:solidFill>
                  <a:schemeClr val="tx1"/>
                </a:solidFill>
                <a:latin typeface="宋体" panose="02010600030101010101" pitchFamily="2" charset="-122"/>
                <a:ea typeface="宋体" panose="02010600030101010101" pitchFamily="2" charset="-122"/>
              </a:rPr>
              <a:t>d）因不可抗力影响承包人履行合同约定的义务，已经引起或将引起工期延误的，应当顺延工期，由此导致承包人停工的费用损失由发包人和承包人在合同事先约定合理分担办法，但停工期间施工场地必要的</a:t>
            </a:r>
            <a:r>
              <a:rPr lang="zh-CN" altLang="en-US" sz="1600">
                <a:solidFill>
                  <a:schemeClr val="tx1"/>
                </a:solidFill>
              </a:rPr>
              <a:t>管理人员及保卫人员的费用由发包人承担</a:t>
            </a:r>
            <a:r>
              <a:rPr lang="en-US" altLang="en-US" sz="1600">
                <a:solidFill>
                  <a:schemeClr val="tx1"/>
                </a:solidFill>
              </a:rPr>
              <a:t>；</a:t>
            </a:r>
            <a:endParaRPr lang="zh-CN" altLang="en-US">
              <a:solidFill>
                <a:schemeClr val="tx1"/>
              </a:solidFill>
            </a:endParaRPr>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p:txBody>
      </p:sp>
      <p:grpSp>
        <p:nvGrpSpPr>
          <p:cNvPr id="122" name="组合 8"/>
          <p:cNvGrpSpPr/>
          <p:nvPr/>
        </p:nvGrpSpPr>
        <p:grpSpPr>
          <a:xfrm>
            <a:off x="0" y="1294205"/>
            <a:ext cx="9219501" cy="558800"/>
            <a:chOff x="152400" y="1357313"/>
            <a:chExt cx="3810000" cy="558573"/>
          </a:xfrm>
        </p:grpSpPr>
        <p:pic>
          <p:nvPicPr>
            <p:cNvPr id="2097175"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62" name="Rectangle 28"/>
            <p:cNvSpPr/>
            <p:nvPr/>
          </p:nvSpPr>
          <p:spPr>
            <a:xfrm>
              <a:off x="219367" y="1404919"/>
              <a:ext cx="3644865" cy="463362"/>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rgbClr val="FFFFFF"/>
                  </a:solidFill>
                  <a:latin typeface="+mj-ea"/>
                  <a:ea typeface="+mj-ea"/>
                  <a:sym typeface="微软雅黑" panose="020b0503020204020204" charset="-122"/>
                </a:rPr>
                <a:t>基本规定</a:t>
              </a:r>
              <a:endParaRPr lang="en-US" altLang="zh-CN" sz="2600" b="1">
                <a:solidFill>
                  <a:srgbClr val="FFFFFF"/>
                </a:solidFill>
                <a:latin typeface="+mj-ea"/>
                <a:ea typeface="+mj-ea"/>
                <a:sym typeface="微软雅黑" panose="020b0503020204020204" charset="-122"/>
              </a:endParaRPr>
            </a:p>
          </p:txBody>
        </p:sp>
      </p:grpSp>
      <p:sp>
        <p:nvSpPr>
          <p:cNvPr id="1048663" name="AutoShape 24"/>
          <p:cNvSpPr/>
          <p:nvPr/>
        </p:nvSpPr>
        <p:spPr>
          <a:xfrm>
            <a:off x="6124963" y="456116"/>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22"/>
                                        </p:tgtEl>
                                        <p:attrNameLst>
                                          <p:attrName>style.visibility</p:attrName>
                                        </p:attrNameLst>
                                      </p:cBhvr>
                                      <p:to>
                                        <p:strVal val="visible"/>
                                      </p:to>
                                    </p:set>
                                    <p:animEffect transition="in" filter="blinds(horizontal)">
                                      <p:cBhvr>
                                        <p:cTn id="7" dur="500"/>
                                        <p:tgtEl>
                                          <p:spTgt spid="122"/>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048661">
                                            <p:txEl>
                                              <p:pRg st="0" end="0"/>
                                            </p:txEl>
                                          </p:spTgt>
                                        </p:tgtEl>
                                        <p:attrNameLst>
                                          <p:attrName>style.visibility</p:attrName>
                                        </p:attrNameLst>
                                      </p:cBhvr>
                                      <p:to>
                                        <p:strVal val="visible"/>
                                      </p:to>
                                    </p:set>
                                    <p:anim calcmode="lin" valueType="num">
                                      <p:cBhvr additive="base">
                                        <p:cTn id="10" dur="500" fill="hold"/>
                                        <p:tgtEl>
                                          <p:spTgt spid="1048661">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104866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61" grpId="0" build="p"/>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3" name=""/>
        <p:cNvGrpSpPr/>
        <p:nvPr/>
      </p:nvGrpSpPr>
      <p:grpSpPr>
        <a:xfrm>
          <a:off x="0" y="0"/>
          <a:ext cx="0" cy="0"/>
        </a:xfrm>
      </p:grpSpPr>
      <p:sp>
        <p:nvSpPr>
          <p:cNvPr id="1048664" name="文本占位符 2"/>
          <p:cNvSpPr>
            <a:spLocks noGrp="1"/>
          </p:cNvSpPr>
          <p:nvPr>
            <p:ph type="body" idx="1"/>
          </p:nvPr>
        </p:nvSpPr>
        <p:spPr>
          <a:xfrm>
            <a:off x="107035" y="1853004"/>
            <a:ext cx="8672461" cy="2853217"/>
          </a:xfrm>
        </p:spPr>
        <p:txBody>
          <a:bodyPr>
            <a:noAutofit/>
          </a:bodyPr>
          <a:lstStyle/>
          <a:p>
            <a:pPr marL="0" indent="539750" algn="just">
              <a:lnSpc>
                <a:spcPct val="150000"/>
              </a:lnSpc>
              <a:spcBef>
                <a:spcPct val="0"/>
              </a:spcBef>
              <a:buNone/>
            </a:pPr>
            <a:r>
              <a:rPr lang="zh-CN" altLang="en-US" sz="2000" b="1">
                <a:solidFill>
                  <a:srgbClr val="000000"/>
                </a:solidFill>
                <a:latin typeface="宋体" panose="02010600030101010101" pitchFamily="2" charset="-122"/>
                <a:ea typeface="宋体" panose="02010600030101010101" pitchFamily="2" charset="-122"/>
                <a:cs typeface="宋体" panose="02010600030101010101" pitchFamily="2" charset="-122"/>
              </a:rPr>
              <a:t>5.3 计量计价风险</a:t>
            </a:r>
            <a:endParaRPr lang="zh-CN" altLang="en-US" sz="20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marL="0" indent="0">
              <a:buNone/>
            </a:pPr>
            <a:r>
              <a:rPr lang="zh-CN" altLang="en-US" sz="1600">
                <a:solidFill>
                  <a:schemeClr val="tx1"/>
                </a:solidFill>
                <a:latin typeface="宋体" panose="02010600030101010101" pitchFamily="2" charset="-122"/>
                <a:ea typeface="宋体" panose="02010600030101010101" pitchFamily="2" charset="-122"/>
              </a:rPr>
              <a:t>11.11 不可抗力</a:t>
            </a:r>
            <a:endParaRPr lang="zh-CN" altLang="en-US" sz="1600">
              <a:solidFill>
                <a:schemeClr val="tx1"/>
              </a:solidFill>
              <a:latin typeface="宋体" panose="02010600030101010101" pitchFamily="2" charset="-122"/>
              <a:ea typeface="宋体" panose="02010600030101010101" pitchFamily="2" charset="-122"/>
            </a:endParaRPr>
          </a:p>
          <a:p>
            <a:pPr marL="0" indent="0">
              <a:buNone/>
            </a:pPr>
            <a:r>
              <a:rPr lang="zh-CN" altLang="en-US" sz="1600">
                <a:solidFill>
                  <a:schemeClr val="tx1"/>
                </a:solidFill>
                <a:latin typeface="宋体" panose="02010600030101010101" pitchFamily="2" charset="-122"/>
                <a:ea typeface="宋体" panose="02010600030101010101" pitchFamily="2" charset="-122"/>
              </a:rPr>
              <a:t>11.11.1 因不可抗力事件产生的费用，发承包双方应按下列原则分别承担并调整合同价格和工期：</a:t>
            </a:r>
            <a:endParaRPr lang="zh-CN" altLang="en-US" sz="1600">
              <a:solidFill>
                <a:schemeClr val="tx1"/>
              </a:solidFill>
              <a:latin typeface="宋体" panose="02010600030101010101" pitchFamily="2" charset="-122"/>
              <a:ea typeface="宋体" panose="02010600030101010101" pitchFamily="2" charset="-122"/>
            </a:endParaRPr>
          </a:p>
          <a:p>
            <a:pPr marL="0" indent="0">
              <a:buNone/>
            </a:pPr>
            <a:r>
              <a:rPr lang="zh-CN" altLang="en-US" sz="1600">
                <a:solidFill>
                  <a:schemeClr val="tx1"/>
                </a:solidFill>
                <a:latin typeface="宋体" panose="02010600030101010101" pitchFamily="2" charset="-122"/>
                <a:ea typeface="宋体" panose="02010600030101010101" pitchFamily="2" charset="-122"/>
              </a:rPr>
              <a:t>e）因不可抗力引起或将引起工期延误，发包人要求赶工的，由此增加的赶工费用由发包人承担；</a:t>
            </a:r>
            <a:endParaRPr lang="zh-CN" altLang="en-US" sz="1600">
              <a:solidFill>
                <a:schemeClr val="tx1"/>
              </a:solidFill>
              <a:latin typeface="宋体" panose="02010600030101010101" pitchFamily="2" charset="-122"/>
              <a:ea typeface="宋体" panose="02010600030101010101" pitchFamily="2" charset="-122"/>
            </a:endParaRPr>
          </a:p>
          <a:p>
            <a:r>
              <a:rPr lang="zh-CN" altLang="en-US" sz="1600">
                <a:solidFill>
                  <a:schemeClr val="tx1"/>
                </a:solidFill>
                <a:latin typeface="宋体" panose="02010600030101010101" pitchFamily="2" charset="-122"/>
                <a:ea typeface="宋体" panose="02010600030101010101" pitchFamily="2" charset="-122"/>
              </a:rPr>
              <a:t>f）承包人在停工期间按照发包人要求照管、清理和修复工程的费用由发包人承担；g）其他情形按法律法规规定执行。</a:t>
            </a:r>
            <a:endParaRPr lang="zh-CN" altLang="en-US" sz="1600">
              <a:solidFill>
                <a:schemeClr val="tx1"/>
              </a:solidFill>
              <a:latin typeface="宋体" panose="02010600030101010101" pitchFamily="2" charset="-122"/>
              <a:ea typeface="宋体" panose="02010600030101010101" pitchFamily="2" charset="-122"/>
            </a:endParaRPr>
          </a:p>
          <a:p>
            <a:r>
              <a:rPr lang="zh-CN" altLang="en-US" sz="1600">
                <a:solidFill>
                  <a:schemeClr val="tx1"/>
                </a:solidFill>
                <a:latin typeface="宋体" panose="02010600030101010101" pitchFamily="2" charset="-122"/>
                <a:ea typeface="宋体" panose="02010600030101010101" pitchFamily="2" charset="-122"/>
              </a:rPr>
              <a:t>11.11.2 不可抗力发生后，合同当事人均应采取措施尽量避免和减少损失的扩大，任何一方当事人没有采取有效措施导致损失扩大的，应对扩大的损失承担责任。</a:t>
            </a:r>
            <a:endParaRPr lang="zh-CN" altLang="en-US" sz="1600">
              <a:solidFill>
                <a:schemeClr val="tx1"/>
              </a:solidFill>
              <a:latin typeface="宋体" panose="02010600030101010101" pitchFamily="2" charset="-122"/>
              <a:ea typeface="宋体" panose="02010600030101010101" pitchFamily="2" charset="-122"/>
            </a:endParaRPr>
          </a:p>
          <a:p>
            <a:r>
              <a:rPr lang="zh-CN" altLang="en-US" sz="1600">
                <a:solidFill>
                  <a:schemeClr val="tx1"/>
                </a:solidFill>
                <a:latin typeface="宋体" panose="02010600030101010101" pitchFamily="2" charset="-122"/>
                <a:ea typeface="宋体" panose="02010600030101010101" pitchFamily="2" charset="-122"/>
              </a:rPr>
              <a:t>11.11.3 因合同一方延迟履行合同义务，在延迟履行期间遭遇不可抗力的，不免除其违约责任。11.11.4 因不可抗力解除合同的，应按本标准合同解除结算与支付的相关规定办理</a:t>
            </a:r>
            <a:r>
              <a:rPr lang="en-US" altLang="en-US" sz="1600">
                <a:solidFill>
                  <a:schemeClr val="tx1"/>
                </a:solidFill>
                <a:latin typeface="宋体" panose="02010600030101010101" pitchFamily="2" charset="-122"/>
                <a:ea typeface="宋体" panose="02010600030101010101" pitchFamily="2" charset="-122"/>
              </a:rPr>
              <a:t>。</a:t>
            </a:r>
            <a:endParaRPr lang="zh-CN" altLang="en-US">
              <a:solidFill>
                <a:schemeClr val="tx1"/>
              </a:solidFill>
              <a:latin typeface="宋体" panose="02010600030101010101" pitchFamily="2" charset="-122"/>
              <a:ea typeface="宋体" panose="02010600030101010101" pitchFamily="2" charset="-122"/>
            </a:endParaRPr>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p:txBody>
      </p:sp>
      <p:grpSp>
        <p:nvGrpSpPr>
          <p:cNvPr id="124" name="组合 8"/>
          <p:cNvGrpSpPr/>
          <p:nvPr/>
        </p:nvGrpSpPr>
        <p:grpSpPr>
          <a:xfrm>
            <a:off x="0" y="1294205"/>
            <a:ext cx="9219501" cy="558800"/>
            <a:chOff x="152400" y="1357313"/>
            <a:chExt cx="3810000" cy="558573"/>
          </a:xfrm>
        </p:grpSpPr>
        <p:pic>
          <p:nvPicPr>
            <p:cNvPr id="2097176"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65" name="Rectangle 28"/>
            <p:cNvSpPr/>
            <p:nvPr/>
          </p:nvSpPr>
          <p:spPr>
            <a:xfrm>
              <a:off x="219367" y="1404919"/>
              <a:ext cx="3644865" cy="463362"/>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rgbClr val="FFFFFF"/>
                  </a:solidFill>
                  <a:latin typeface="+mj-ea"/>
                  <a:ea typeface="+mj-ea"/>
                  <a:sym typeface="微软雅黑" panose="020b0503020204020204" charset="-122"/>
                </a:rPr>
                <a:t>基本规定</a:t>
              </a:r>
              <a:endParaRPr lang="en-US" altLang="zh-CN" sz="2600" b="1">
                <a:solidFill>
                  <a:srgbClr val="FFFFFF"/>
                </a:solidFill>
                <a:latin typeface="+mj-ea"/>
                <a:ea typeface="+mj-ea"/>
                <a:sym typeface="微软雅黑" panose="020b0503020204020204" charset="-122"/>
              </a:endParaRPr>
            </a:p>
          </p:txBody>
        </p:sp>
      </p:grpSp>
      <p:sp>
        <p:nvSpPr>
          <p:cNvPr id="1048666" name="AutoShape 24"/>
          <p:cNvSpPr/>
          <p:nvPr/>
        </p:nvSpPr>
        <p:spPr>
          <a:xfrm>
            <a:off x="6124963" y="456116"/>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24"/>
                                        </p:tgtEl>
                                        <p:attrNameLst>
                                          <p:attrName>style.visibility</p:attrName>
                                        </p:attrNameLst>
                                      </p:cBhvr>
                                      <p:to>
                                        <p:strVal val="visible"/>
                                      </p:to>
                                    </p:set>
                                    <p:animEffect transition="in" filter="blinds(horizontal)">
                                      <p:cBhvr>
                                        <p:cTn id="7" dur="500"/>
                                        <p:tgtEl>
                                          <p:spTgt spid="124"/>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048664">
                                            <p:txEl>
                                              <p:pRg st="0" end="0"/>
                                            </p:txEl>
                                          </p:spTgt>
                                        </p:tgtEl>
                                        <p:attrNameLst>
                                          <p:attrName>style.visibility</p:attrName>
                                        </p:attrNameLst>
                                      </p:cBhvr>
                                      <p:to>
                                        <p:strVal val="visible"/>
                                      </p:to>
                                    </p:set>
                                    <p:anim calcmode="lin" valueType="num">
                                      <p:cBhvr additive="base">
                                        <p:cTn id="10" dur="500" fill="hold"/>
                                        <p:tgtEl>
                                          <p:spTgt spid="1048664">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104866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64" grpId="0" build="p"/>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5" name=""/>
        <p:cNvGrpSpPr/>
        <p:nvPr/>
      </p:nvGrpSpPr>
      <p:grpSpPr>
        <a:xfrm>
          <a:off x="0" y="0"/>
          <a:ext cx="0" cy="0"/>
        </a:xfrm>
      </p:grpSpPr>
      <p:sp>
        <p:nvSpPr>
          <p:cNvPr id="1048667" name="文本占位符 2"/>
          <p:cNvSpPr>
            <a:spLocks noGrp="1"/>
          </p:cNvSpPr>
          <p:nvPr>
            <p:ph type="body" idx="1"/>
          </p:nvPr>
        </p:nvSpPr>
        <p:spPr>
          <a:xfrm>
            <a:off x="235769" y="2574459"/>
            <a:ext cx="8672461" cy="2853217"/>
          </a:xfrm>
        </p:spPr>
        <p:txBody>
          <a:bodyPr>
            <a:noAutofit/>
          </a:bodyPr>
          <a:lstStyle/>
          <a:p>
            <a:pPr marL="0" indent="539750" algn="just">
              <a:lnSpc>
                <a:spcPct val="150000"/>
              </a:lnSpc>
              <a:spcBef>
                <a:spcPct val="0"/>
              </a:spcBef>
              <a:buNone/>
            </a:pPr>
            <a:r>
              <a:rPr lang="en-US" altLang="en-US" sz="2000" b="1">
                <a:latin typeface="宋体" panose="02010600030101010101" pitchFamily="2" charset="-122"/>
                <a:ea typeface="宋体" panose="02010600030101010101" pitchFamily="2" charset="-122"/>
                <a:cs typeface="宋体" panose="02010600030101010101" pitchFamily="2" charset="-122"/>
              </a:rPr>
              <a:t>其他变化：</a:t>
            </a:r>
            <a:endParaRPr lang="zh-CN" altLang="en-US" sz="2000" b="1">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en-US" altLang="en-US" sz="2000" b="1">
                <a:latin typeface="宋体" panose="02010600030101010101" pitchFamily="2" charset="-122"/>
                <a:ea typeface="宋体" panose="02010600030101010101" pitchFamily="2" charset="-122"/>
                <a:cs typeface="宋体" panose="02010600030101010101" pitchFamily="2" charset="-122"/>
              </a:rPr>
              <a:t>1、取消“建设场地征用及清理项目表”，以“项”计价的建设场地征用及清理项目在其他项目清单表内顺序计列；也可列入其他暂估项目，具体形式由招标人自主确定。</a:t>
            </a:r>
            <a:endParaRPr lang="zh-CN" altLang="en-US" sz="2000" b="1">
              <a:latin typeface="宋体" panose="02010600030101010101" pitchFamily="2" charset="-122"/>
              <a:ea typeface="宋体" panose="02010600030101010101" pitchFamily="2" charset="-122"/>
              <a:cs typeface="宋体" panose="02010600030101010101" pitchFamily="2" charset="-122"/>
            </a:endParaRPr>
          </a:p>
          <a:p>
            <a:endParaRPr lang="zh-CN" altLang="en-US"/>
          </a:p>
        </p:txBody>
      </p:sp>
      <p:grpSp>
        <p:nvGrpSpPr>
          <p:cNvPr id="126" name="组合 8"/>
          <p:cNvGrpSpPr/>
          <p:nvPr/>
        </p:nvGrpSpPr>
        <p:grpSpPr>
          <a:xfrm>
            <a:off x="0" y="1294205"/>
            <a:ext cx="9219501" cy="558800"/>
            <a:chOff x="152400" y="1357313"/>
            <a:chExt cx="3810000" cy="558573"/>
          </a:xfrm>
        </p:grpSpPr>
        <p:pic>
          <p:nvPicPr>
            <p:cNvPr id="2097177"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68" name="Rectangle 28"/>
            <p:cNvSpPr/>
            <p:nvPr/>
          </p:nvSpPr>
          <p:spPr>
            <a:xfrm>
              <a:off x="219367" y="1404919"/>
              <a:ext cx="3644865" cy="463362"/>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rgbClr val="FFFFFF"/>
                  </a:solidFill>
                  <a:latin typeface="+mj-ea"/>
                  <a:ea typeface="+mj-ea"/>
                  <a:sym typeface="微软雅黑" panose="020b0503020204020204" charset="-122"/>
                </a:rPr>
                <a:t>基本规定</a:t>
              </a:r>
              <a:endParaRPr lang="en-US" altLang="zh-CN" sz="2600" b="1">
                <a:solidFill>
                  <a:srgbClr val="FFFFFF"/>
                </a:solidFill>
                <a:latin typeface="+mj-ea"/>
                <a:ea typeface="+mj-ea"/>
                <a:sym typeface="微软雅黑" panose="020b0503020204020204" charset="-122"/>
              </a:endParaRPr>
            </a:p>
          </p:txBody>
        </p:sp>
      </p:grpSp>
      <p:sp>
        <p:nvSpPr>
          <p:cNvPr id="1048669" name="AutoShape 24"/>
          <p:cNvSpPr/>
          <p:nvPr/>
        </p:nvSpPr>
        <p:spPr>
          <a:xfrm>
            <a:off x="6124963" y="456116"/>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26"/>
                                        </p:tgtEl>
                                        <p:attrNameLst>
                                          <p:attrName>style.visibility</p:attrName>
                                        </p:attrNameLst>
                                      </p:cBhvr>
                                      <p:to>
                                        <p:strVal val="visible"/>
                                      </p:to>
                                    </p:set>
                                    <p:animEffect transition="in" filter="blinds(horizontal)">
                                      <p:cBhvr>
                                        <p:cTn id="7" dur="500"/>
                                        <p:tgtEl>
                                          <p:spTgt spid="126"/>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048667">
                                            <p:txEl>
                                              <p:pRg st="0" end="0"/>
                                            </p:txEl>
                                          </p:spTgt>
                                        </p:tgtEl>
                                        <p:attrNameLst>
                                          <p:attrName>style.visibility</p:attrName>
                                        </p:attrNameLst>
                                      </p:cBhvr>
                                      <p:to>
                                        <p:strVal val="visible"/>
                                      </p:to>
                                    </p:set>
                                    <p:anim calcmode="lin" valueType="num">
                                      <p:cBhvr additive="base">
                                        <p:cTn id="10" dur="500" fill="hold"/>
                                        <p:tgtEl>
                                          <p:spTgt spid="1048667">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104866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67" grpId="0" build="p"/>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7" name=""/>
        <p:cNvGrpSpPr/>
        <p:nvPr/>
      </p:nvGrpSpPr>
      <p:grpSpPr>
        <a:xfrm>
          <a:off x="0" y="0"/>
          <a:ext cx="0" cy="0"/>
        </a:xfrm>
      </p:grpSpPr>
      <p:sp>
        <p:nvSpPr>
          <p:cNvPr id="1048670" name="文本占位符 2"/>
          <p:cNvSpPr>
            <a:spLocks noGrp="1"/>
          </p:cNvSpPr>
          <p:nvPr>
            <p:ph type="body" idx="1"/>
          </p:nvPr>
        </p:nvSpPr>
        <p:spPr>
          <a:xfrm>
            <a:off x="235769" y="2574459"/>
            <a:ext cx="8672461" cy="2853217"/>
          </a:xfrm>
        </p:spPr>
        <p:txBody>
          <a:bodyPr>
            <a:noAutofit/>
          </a:bodyPr>
          <a:lstStyle/>
          <a:p>
            <a:pPr marL="0" indent="539750" algn="just">
              <a:lnSpc>
                <a:spcPct val="150000"/>
              </a:lnSpc>
              <a:spcBef>
                <a:spcPct val="0"/>
              </a:spcBef>
              <a:buNone/>
            </a:pPr>
            <a:r>
              <a:rPr lang="en-US" altLang="en-US" sz="2000" b="1">
                <a:latin typeface="宋体" panose="02010600030101010101" pitchFamily="2" charset="-122"/>
                <a:ea typeface="宋体" panose="02010600030101010101" pitchFamily="2" charset="-122"/>
                <a:cs typeface="宋体" panose="02010600030101010101" pitchFamily="2" charset="-122"/>
              </a:rPr>
              <a:t>6.1、一般规定；</a:t>
            </a:r>
            <a:endParaRPr lang="zh-CN" altLang="en-US" sz="2000" b="1">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en-US" altLang="en-US" sz="2000" b="1">
                <a:latin typeface="宋体" panose="02010600030101010101" pitchFamily="2" charset="-122"/>
                <a:ea typeface="宋体" panose="02010600030101010101" pitchFamily="2" charset="-122"/>
                <a:cs typeface="宋体" panose="02010600030101010101" pitchFamily="2" charset="-122"/>
              </a:rPr>
              <a:t>6.1.5 采用单价合同的工程，其招标工程量清单的准确性和完整性由招标人负责；</a:t>
            </a:r>
            <a:r>
              <a:rPr lang="en-US" altLang="en-US" sz="2000" b="1">
                <a:solidFill>
                  <a:srgbClr val="FF0000"/>
                </a:solidFill>
                <a:latin typeface="宋体" panose="02010600030101010101" pitchFamily="2" charset="-122"/>
                <a:ea typeface="宋体" panose="02010600030101010101" pitchFamily="2" charset="-122"/>
                <a:cs typeface="宋体" panose="02010600030101010101" pitchFamily="2" charset="-122"/>
              </a:rPr>
              <a:t>采用总价合同的工程，其工程量的准确性和完整性由投标人负责</a:t>
            </a:r>
            <a:r>
              <a:rPr lang="zh-CN" altLang="en-US" sz="2000" b="1">
                <a:solidFill>
                  <a:srgbClr val="FF0000"/>
                </a:solidFill>
                <a:latin typeface="宋体" panose="02010600030101010101" pitchFamily="2" charset="-122"/>
                <a:ea typeface="宋体" panose="02010600030101010101" pitchFamily="2" charset="-122"/>
                <a:cs typeface="宋体" panose="02010600030101010101" pitchFamily="2" charset="-122"/>
              </a:rPr>
              <a:t>（注意目前存在部分</a:t>
            </a:r>
            <a:r>
              <a:rPr lang="en-US" altLang="zh-CN" sz="2000" b="1">
                <a:solidFill>
                  <a:srgbClr val="FF0000"/>
                </a:solidFill>
                <a:latin typeface="宋体" panose="02010600030101010101" pitchFamily="2" charset="-122"/>
                <a:ea typeface="宋体" panose="02010600030101010101" pitchFamily="2" charset="-122"/>
                <a:cs typeface="宋体" panose="02010600030101010101" pitchFamily="2" charset="-122"/>
              </a:rPr>
              <a:t>D-B</a:t>
            </a:r>
            <a:r>
              <a:rPr lang="zh-CN" altLang="en-US" sz="2000" b="1">
                <a:solidFill>
                  <a:srgbClr val="FF0000"/>
                </a:solidFill>
                <a:latin typeface="宋体" panose="02010600030101010101" pitchFamily="2" charset="-122"/>
                <a:ea typeface="宋体" panose="02010600030101010101" pitchFamily="2" charset="-122"/>
                <a:cs typeface="宋体" panose="02010600030101010101" pitchFamily="2" charset="-122"/>
              </a:rPr>
              <a:t>总价合同）</a:t>
            </a:r>
            <a:r>
              <a:rPr lang="en-US" altLang="en-US" sz="2000" b="1">
                <a:solidFill>
                  <a:srgbClr val="FF6600"/>
                </a:solidFill>
                <a:latin typeface="宋体" panose="02010600030101010101" pitchFamily="2" charset="-122"/>
                <a:ea typeface="宋体" panose="02010600030101010101" pitchFamily="2" charset="-122"/>
                <a:cs typeface="宋体" panose="02010600030101010101" pitchFamily="2" charset="-122"/>
              </a:rPr>
              <a:t>。</a:t>
            </a:r>
            <a:endParaRPr lang="zh-CN" altLang="en-US" sz="2000" b="1">
              <a:solidFill>
                <a:srgbClr val="FF66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zh-CN" altLang="en-US" sz="2000" b="1">
                <a:latin typeface="宋体" panose="02010600030101010101" pitchFamily="2" charset="-122"/>
                <a:ea typeface="宋体" panose="02010600030101010101" pitchFamily="2" charset="-122"/>
                <a:cs typeface="宋体" panose="02010600030101010101" pitchFamily="2" charset="-122"/>
              </a:rPr>
              <a:t>6.1.7 招标工程量清单的项目划分是根据Q/GDW 11338、Q/GDW 11339中规定的项目划分进行编制，</a:t>
            </a:r>
            <a:r>
              <a:rPr lang="zh-CN" altLang="en-US" sz="2000" b="1">
                <a:solidFill>
                  <a:srgbClr val="FF0000"/>
                </a:solidFill>
                <a:latin typeface="宋体" panose="02010600030101010101" pitchFamily="2" charset="-122"/>
                <a:ea typeface="宋体" panose="02010600030101010101" pitchFamily="2" charset="-122"/>
                <a:cs typeface="宋体" panose="02010600030101010101" pitchFamily="2" charset="-122"/>
              </a:rPr>
              <a:t>如有新增项目应按照规定在相应项目下增列</a:t>
            </a:r>
            <a:r>
              <a:rPr lang="zh-CN" altLang="en-US" sz="2000" b="1">
                <a:latin typeface="宋体" panose="02010600030101010101" pitchFamily="2" charset="-122"/>
                <a:ea typeface="宋体" panose="02010600030101010101" pitchFamily="2" charset="-122"/>
                <a:cs typeface="宋体" panose="02010600030101010101" pitchFamily="2" charset="-122"/>
              </a:rPr>
              <a:t>。</a:t>
            </a:r>
            <a:endParaRPr lang="zh-CN" altLang="en-US" sz="2000" b="1">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endParaRPr lang="zh-CN" altLang="en-US" sz="2000" b="1">
              <a:latin typeface="宋体" panose="02010600030101010101" pitchFamily="2" charset="-122"/>
              <a:ea typeface="宋体" panose="02010600030101010101" pitchFamily="2" charset="-122"/>
              <a:cs typeface="宋体" panose="02010600030101010101" pitchFamily="2" charset="-122"/>
            </a:endParaRPr>
          </a:p>
        </p:txBody>
      </p:sp>
      <p:grpSp>
        <p:nvGrpSpPr>
          <p:cNvPr id="128" name="组合 8"/>
          <p:cNvGrpSpPr/>
          <p:nvPr/>
        </p:nvGrpSpPr>
        <p:grpSpPr>
          <a:xfrm>
            <a:off x="0" y="1294205"/>
            <a:ext cx="9219501" cy="558800"/>
            <a:chOff x="152400" y="1357313"/>
            <a:chExt cx="3810000" cy="558573"/>
          </a:xfrm>
        </p:grpSpPr>
        <p:pic>
          <p:nvPicPr>
            <p:cNvPr id="2097178"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71" name="Rectangle 28"/>
            <p:cNvSpPr/>
            <p:nvPr/>
          </p:nvSpPr>
          <p:spPr>
            <a:xfrm>
              <a:off x="219367" y="1404919"/>
              <a:ext cx="3644865" cy="463362"/>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rgbClr val="FFFFFF"/>
                  </a:solidFill>
                  <a:latin typeface="+mj-ea"/>
                  <a:ea typeface="+mj-ea"/>
                  <a:sym typeface="微软雅黑" panose="020b0503020204020204" charset="-122"/>
                </a:rPr>
                <a:t>招标工程量清单</a:t>
              </a:r>
              <a:endParaRPr lang="en-US" altLang="zh-CN" sz="2600" b="1">
                <a:solidFill>
                  <a:srgbClr val="FFFFFF"/>
                </a:solidFill>
                <a:latin typeface="+mj-ea"/>
                <a:ea typeface="+mj-ea"/>
                <a:sym typeface="微软雅黑" panose="020b0503020204020204" charset="-122"/>
              </a:endParaRPr>
            </a:p>
          </p:txBody>
        </p:sp>
      </p:grpSp>
      <p:sp>
        <p:nvSpPr>
          <p:cNvPr id="1048672" name="AutoShape 24"/>
          <p:cNvSpPr/>
          <p:nvPr/>
        </p:nvSpPr>
        <p:spPr>
          <a:xfrm>
            <a:off x="6124963" y="456116"/>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28"/>
                                        </p:tgtEl>
                                        <p:attrNameLst>
                                          <p:attrName>style.visibility</p:attrName>
                                        </p:attrNameLst>
                                      </p:cBhvr>
                                      <p:to>
                                        <p:strVal val="visible"/>
                                      </p:to>
                                    </p:set>
                                    <p:animEffect transition="in" filter="blinds(horizontal)">
                                      <p:cBhvr>
                                        <p:cTn id="7" dur="500"/>
                                        <p:tgtEl>
                                          <p:spTgt spid="128"/>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048670">
                                            <p:txEl>
                                              <p:pRg st="0" end="0"/>
                                            </p:txEl>
                                          </p:spTgt>
                                        </p:tgtEl>
                                        <p:attrNameLst>
                                          <p:attrName>style.visibility</p:attrName>
                                        </p:attrNameLst>
                                      </p:cBhvr>
                                      <p:to>
                                        <p:strVal val="visible"/>
                                      </p:to>
                                    </p:set>
                                    <p:anim calcmode="lin" valueType="num">
                                      <p:cBhvr additive="base">
                                        <p:cTn id="10" dur="500" fill="hold"/>
                                        <p:tgtEl>
                                          <p:spTgt spid="1048670">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104867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70" grpId="0" build="p"/>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8673" name="文本占位符 2"/>
          <p:cNvSpPr>
            <a:spLocks noGrp="1"/>
          </p:cNvSpPr>
          <p:nvPr>
            <p:ph type="body" idx="1"/>
          </p:nvPr>
        </p:nvSpPr>
        <p:spPr>
          <a:xfrm>
            <a:off x="235769" y="2574459"/>
            <a:ext cx="8672461" cy="2853217"/>
          </a:xfrm>
        </p:spPr>
        <p:txBody>
          <a:bodyPr>
            <a:noAutofit/>
          </a:bodyPr>
          <a:lstStyle/>
          <a:p>
            <a:pPr marL="0" indent="539750" algn="just">
              <a:lnSpc>
                <a:spcPct val="150000"/>
              </a:lnSpc>
              <a:spcBef>
                <a:spcPct val="0"/>
              </a:spcBef>
              <a:buNone/>
            </a:pPr>
            <a:r>
              <a:rPr lang="en-US" altLang="en-US" sz="2000" b="1">
                <a:latin typeface="宋体" panose="02010600030101010101" pitchFamily="2" charset="-122"/>
                <a:ea typeface="宋体" panose="02010600030101010101" pitchFamily="2" charset="-122"/>
                <a:cs typeface="宋体" panose="02010600030101010101" pitchFamily="2" charset="-122"/>
              </a:rPr>
              <a:t>6.2、编制与审核</a:t>
            </a:r>
            <a:endParaRPr lang="zh-CN" altLang="en-US" sz="2000" b="1">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en-US" altLang="en-US" sz="2000" b="1">
                <a:solidFill>
                  <a:srgbClr val="000000"/>
                </a:solidFill>
                <a:latin typeface="宋体" panose="02010600030101010101" pitchFamily="2" charset="-122"/>
                <a:ea typeface="宋体" panose="02010600030101010101" pitchFamily="2" charset="-122"/>
                <a:cs typeface="宋体" panose="02010600030101010101" pitchFamily="2" charset="-122"/>
              </a:rPr>
              <a:t>6.2.2 招标工程量清单包括：封面、填表须知、总说明、分部分项工程量清单、</a:t>
            </a:r>
            <a:r>
              <a:rPr lang="en-US" altLang="en-US" sz="2000" b="1">
                <a:solidFill>
                  <a:srgbClr val="FF0000"/>
                </a:solidFill>
                <a:latin typeface="宋体" panose="02010600030101010101" pitchFamily="2" charset="-122"/>
                <a:ea typeface="宋体" panose="02010600030101010101" pitchFamily="2" charset="-122"/>
                <a:cs typeface="宋体" panose="02010600030101010101" pitchFamily="2" charset="-122"/>
              </a:rPr>
              <a:t>措施项目清单</a:t>
            </a:r>
            <a:r>
              <a:rPr lang="en-US" altLang="en-US" sz="2000" b="1">
                <a:solidFill>
                  <a:srgbClr val="000000"/>
                </a:solidFill>
                <a:latin typeface="宋体" panose="02010600030101010101" pitchFamily="2" charset="-122"/>
                <a:ea typeface="宋体" panose="02010600030101010101" pitchFamily="2" charset="-122"/>
                <a:cs typeface="宋体" panose="02010600030101010101" pitchFamily="2" charset="-122"/>
              </a:rPr>
              <a:t>、其他项目清单（</a:t>
            </a:r>
            <a:r>
              <a:rPr lang="en-US" altLang="en-US" sz="2000" b="1" u="sng">
                <a:solidFill>
                  <a:srgbClr val="FF0000"/>
                </a:solidFill>
                <a:latin typeface="宋体" panose="02010600030101010101" pitchFamily="2" charset="-122"/>
                <a:ea typeface="宋体" panose="02010600030101010101" pitchFamily="2" charset="-122"/>
                <a:cs typeface="宋体" panose="02010600030101010101" pitchFamily="2" charset="-122"/>
              </a:rPr>
              <a:t>规费、税金项目明细表</a:t>
            </a:r>
            <a:r>
              <a:rPr lang="en-US" altLang="en-US" sz="2000" b="1">
                <a:solidFill>
                  <a:srgbClr val="000000"/>
                </a:solidFill>
                <a:latin typeface="宋体" panose="02010600030101010101" pitchFamily="2" charset="-122"/>
                <a:ea typeface="宋体" panose="02010600030101010101" pitchFamily="2" charset="-122"/>
                <a:cs typeface="宋体" panose="02010600030101010101" pitchFamily="2" charset="-122"/>
              </a:rPr>
              <a:t>）、投标人采购材料及设备表、招标人采购材料及设备表、不可竞争项目清单以及其他附表（</a:t>
            </a:r>
            <a:r>
              <a:rPr lang="en-US" altLang="en-US" sz="2000" b="1">
                <a:solidFill>
                  <a:srgbClr val="FF0000"/>
                </a:solidFill>
                <a:latin typeface="宋体" panose="02010600030101010101" pitchFamily="2" charset="-122"/>
                <a:ea typeface="宋体" panose="02010600030101010101" pitchFamily="2" charset="-122"/>
                <a:cs typeface="宋体" panose="02010600030101010101" pitchFamily="2" charset="-122"/>
              </a:rPr>
              <a:t>余物清理项目表</a:t>
            </a:r>
            <a:r>
              <a:rPr lang="en-US" altLang="en-US" sz="2000" b="1">
                <a:solidFill>
                  <a:srgbClr val="000000"/>
                </a:solidFill>
                <a:latin typeface="宋体" panose="02010600030101010101" pitchFamily="2" charset="-122"/>
                <a:ea typeface="宋体" panose="02010600030101010101" pitchFamily="2" charset="-122"/>
                <a:cs typeface="宋体" panose="02010600030101010101" pitchFamily="2" charset="-122"/>
              </a:rPr>
              <a:t>，拆除工程项目表，施工总承包服务项目表，暂列金额明细表，计日工，、材料、工程设备暂估单价表，专业工程</a:t>
            </a:r>
            <a:r>
              <a:rPr lang="en-US" altLang="en-US" sz="2000" b="1">
                <a:solidFill>
                  <a:srgbClr val="FF0000"/>
                </a:solidFill>
                <a:latin typeface="宋体" panose="02010600030101010101" pitchFamily="2" charset="-122"/>
                <a:ea typeface="宋体" panose="02010600030101010101" pitchFamily="2" charset="-122"/>
                <a:cs typeface="宋体" panose="02010600030101010101" pitchFamily="2" charset="-122"/>
              </a:rPr>
              <a:t>、其他暂估项目表</a:t>
            </a:r>
            <a:r>
              <a:rPr lang="en-US" altLang="en-US" sz="2000" b="1">
                <a:solidFill>
                  <a:srgbClr val="000000"/>
                </a:solidFill>
                <a:latin typeface="宋体" panose="02010600030101010101" pitchFamily="2" charset="-122"/>
                <a:ea typeface="宋体" panose="02010600030101010101" pitchFamily="2" charset="-122"/>
                <a:cs typeface="宋体" panose="02010600030101010101" pitchFamily="2" charset="-122"/>
              </a:rPr>
              <a:t>）</a:t>
            </a:r>
            <a:endParaRPr lang="zh-CN" altLang="en-US" sz="2000" b="1">
              <a:solidFill>
                <a:srgbClr val="000000"/>
              </a:solidFill>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endParaRPr lang="zh-CN" altLang="en-US" sz="2000" b="1">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endParaRPr lang="zh-CN" altLang="en-US" sz="2000" b="1">
              <a:latin typeface="宋体" panose="02010600030101010101" pitchFamily="2" charset="-122"/>
              <a:ea typeface="宋体" panose="02010600030101010101" pitchFamily="2" charset="-122"/>
              <a:cs typeface="宋体" panose="02010600030101010101" pitchFamily="2" charset="-122"/>
            </a:endParaRPr>
          </a:p>
        </p:txBody>
      </p:sp>
      <p:grpSp>
        <p:nvGrpSpPr>
          <p:cNvPr id="130" name="组合 8"/>
          <p:cNvGrpSpPr/>
          <p:nvPr/>
        </p:nvGrpSpPr>
        <p:grpSpPr>
          <a:xfrm>
            <a:off x="0" y="1294205"/>
            <a:ext cx="9219501" cy="558800"/>
            <a:chOff x="152400" y="1357313"/>
            <a:chExt cx="3810000" cy="558573"/>
          </a:xfrm>
        </p:grpSpPr>
        <p:pic>
          <p:nvPicPr>
            <p:cNvPr id="2097179"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74" name="Rectangle 28"/>
            <p:cNvSpPr/>
            <p:nvPr/>
          </p:nvSpPr>
          <p:spPr>
            <a:xfrm>
              <a:off x="219367" y="1404919"/>
              <a:ext cx="3644865" cy="463362"/>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rgbClr val="FFFFFF"/>
                  </a:solidFill>
                  <a:latin typeface="+mj-ea"/>
                  <a:ea typeface="+mj-ea"/>
                  <a:sym typeface="微软雅黑" panose="020b0503020204020204" charset="-122"/>
                </a:rPr>
                <a:t>招标工程量清单</a:t>
              </a:r>
              <a:endParaRPr lang="en-US" altLang="zh-CN" sz="2600" b="1">
                <a:solidFill>
                  <a:srgbClr val="FFFFFF"/>
                </a:solidFill>
                <a:latin typeface="+mj-ea"/>
                <a:ea typeface="+mj-ea"/>
                <a:sym typeface="微软雅黑" panose="020b0503020204020204" charset="-122"/>
              </a:endParaRPr>
            </a:p>
          </p:txBody>
        </p:sp>
      </p:grpSp>
      <p:sp>
        <p:nvSpPr>
          <p:cNvPr id="1048675" name="AutoShape 24"/>
          <p:cNvSpPr/>
          <p:nvPr/>
        </p:nvSpPr>
        <p:spPr>
          <a:xfrm>
            <a:off x="6124963" y="456116"/>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30"/>
                                        </p:tgtEl>
                                        <p:attrNameLst>
                                          <p:attrName>style.visibility</p:attrName>
                                        </p:attrNameLst>
                                      </p:cBhvr>
                                      <p:to>
                                        <p:strVal val="visible"/>
                                      </p:to>
                                    </p:set>
                                    <p:animEffect transition="in" filter="blinds(horizontal)">
                                      <p:cBhvr>
                                        <p:cTn id="7" dur="500"/>
                                        <p:tgtEl>
                                          <p:spTgt spid="130"/>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048673">
                                            <p:txEl>
                                              <p:pRg st="0" end="0"/>
                                            </p:txEl>
                                          </p:spTgt>
                                        </p:tgtEl>
                                        <p:attrNameLst>
                                          <p:attrName>style.visibility</p:attrName>
                                        </p:attrNameLst>
                                      </p:cBhvr>
                                      <p:to>
                                        <p:strVal val="visible"/>
                                      </p:to>
                                    </p:set>
                                    <p:anim calcmode="lin" valueType="num">
                                      <p:cBhvr additive="base">
                                        <p:cTn id="10" dur="500" fill="hold"/>
                                        <p:tgtEl>
                                          <p:spTgt spid="1048673">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104867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73" grpId="0" build="p"/>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1" name=""/>
        <p:cNvGrpSpPr/>
        <p:nvPr/>
      </p:nvGrpSpPr>
      <p:grpSpPr>
        <a:xfrm>
          <a:off x="0" y="0"/>
          <a:ext cx="0" cy="0"/>
        </a:xfrm>
      </p:grpSpPr>
      <p:sp>
        <p:nvSpPr>
          <p:cNvPr id="1048676" name="文本占位符 2"/>
          <p:cNvSpPr>
            <a:spLocks noGrp="1"/>
          </p:cNvSpPr>
          <p:nvPr>
            <p:ph type="body" idx="1"/>
          </p:nvPr>
        </p:nvSpPr>
        <p:spPr>
          <a:xfrm>
            <a:off x="235769" y="2574459"/>
            <a:ext cx="8672461" cy="2853217"/>
          </a:xfrm>
        </p:spPr>
        <p:txBody>
          <a:bodyPr>
            <a:noAutofit/>
          </a:bodyPr>
          <a:lstStyle/>
          <a:p>
            <a:pPr marL="0" indent="539750" algn="just">
              <a:lnSpc>
                <a:spcPct val="150000"/>
              </a:lnSpc>
              <a:spcBef>
                <a:spcPct val="0"/>
              </a:spcBef>
              <a:buNone/>
            </a:pPr>
            <a:r>
              <a:rPr lang="en-US" altLang="en-US" sz="2000" b="1">
                <a:latin typeface="宋体" panose="02010600030101010101" pitchFamily="2" charset="-122"/>
                <a:ea typeface="宋体" panose="02010600030101010101" pitchFamily="2" charset="-122"/>
                <a:cs typeface="宋体" panose="02010600030101010101" pitchFamily="2" charset="-122"/>
              </a:rPr>
              <a:t>6.2、编制与审核</a:t>
            </a:r>
            <a:endParaRPr lang="zh-CN" altLang="en-US" sz="2000" b="1">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en-US" altLang="en-US" sz="2000" b="1">
                <a:latin typeface="宋体" panose="02010600030101010101" pitchFamily="2" charset="-122"/>
                <a:ea typeface="宋体" panose="02010600030101010101" pitchFamily="2" charset="-122"/>
                <a:cs typeface="宋体" panose="02010600030101010101" pitchFamily="2" charset="-122"/>
              </a:rPr>
              <a:t>6.2.5 措施项目清单应根据拟建工程的实际情况列项。其中：</a:t>
            </a:r>
            <a:endParaRPr lang="zh-CN" altLang="en-US" sz="2000" b="1">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en-US" altLang="en-US" sz="2000" b="1">
                <a:latin typeface="宋体" panose="02010600030101010101" pitchFamily="2" charset="-122"/>
                <a:ea typeface="宋体" panose="02010600030101010101" pitchFamily="2" charset="-122"/>
                <a:cs typeface="宋体" panose="02010600030101010101" pitchFamily="2" charset="-122"/>
              </a:rPr>
              <a:t>a）措施项目清单中单价项目应结合拟定的施工方案列出项目编码、项目名称、项目特征、计量单位和工程量等；</a:t>
            </a:r>
            <a:endParaRPr lang="zh-CN" altLang="en-US" sz="2000" b="1">
              <a:latin typeface="宋体" panose="02010600030101010101" pitchFamily="2" charset="-122"/>
              <a:ea typeface="宋体" panose="02010600030101010101" pitchFamily="2" charset="-122"/>
              <a:cs typeface="宋体" panose="02010600030101010101" pitchFamily="2" charset="-122"/>
            </a:endParaRPr>
          </a:p>
          <a:p>
            <a:pPr marL="0" indent="539750" algn="just">
              <a:lnSpc>
                <a:spcPct val="150000"/>
              </a:lnSpc>
              <a:spcBef>
                <a:spcPct val="0"/>
              </a:spcBef>
              <a:buNone/>
            </a:pPr>
            <a:r>
              <a:rPr lang="en-US" altLang="en-US" sz="2000" b="1">
                <a:latin typeface="宋体" panose="02010600030101010101" pitchFamily="2" charset="-122"/>
                <a:ea typeface="宋体" panose="02010600030101010101" pitchFamily="2" charset="-122"/>
                <a:cs typeface="宋体" panose="02010600030101010101" pitchFamily="2" charset="-122"/>
              </a:rPr>
              <a:t>b）措施项目清单中总价项目应结合拟定的施工方案明确其包含的内容及要求。</a:t>
            </a:r>
            <a:endParaRPr lang="zh-CN" altLang="en-US" sz="2000" b="1">
              <a:latin typeface="宋体" panose="02010600030101010101" pitchFamily="2" charset="-122"/>
              <a:ea typeface="宋体" panose="02010600030101010101" pitchFamily="2" charset="-122"/>
              <a:cs typeface="宋体" panose="02010600030101010101" pitchFamily="2" charset="-122"/>
            </a:endParaRPr>
          </a:p>
        </p:txBody>
      </p:sp>
      <p:grpSp>
        <p:nvGrpSpPr>
          <p:cNvPr id="132" name="组合 8"/>
          <p:cNvGrpSpPr/>
          <p:nvPr/>
        </p:nvGrpSpPr>
        <p:grpSpPr>
          <a:xfrm>
            <a:off x="0" y="1294205"/>
            <a:ext cx="9219501" cy="558800"/>
            <a:chOff x="152400" y="1357313"/>
            <a:chExt cx="3810000" cy="558573"/>
          </a:xfrm>
        </p:grpSpPr>
        <p:pic>
          <p:nvPicPr>
            <p:cNvPr id="2097180"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77" name="Rectangle 28"/>
            <p:cNvSpPr/>
            <p:nvPr/>
          </p:nvSpPr>
          <p:spPr>
            <a:xfrm>
              <a:off x="219367" y="1404919"/>
              <a:ext cx="3644865" cy="463362"/>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rgbClr val="FFFFFF"/>
                  </a:solidFill>
                  <a:latin typeface="+mj-ea"/>
                  <a:ea typeface="+mj-ea"/>
                  <a:sym typeface="微软雅黑" panose="020b0503020204020204" charset="-122"/>
                </a:rPr>
                <a:t>招标工程量清单</a:t>
              </a:r>
              <a:endParaRPr lang="en-US" altLang="zh-CN" sz="2600" b="1">
                <a:solidFill>
                  <a:srgbClr val="FFFFFF"/>
                </a:solidFill>
                <a:latin typeface="+mj-ea"/>
                <a:ea typeface="+mj-ea"/>
                <a:sym typeface="微软雅黑" panose="020b0503020204020204" charset="-122"/>
              </a:endParaRPr>
            </a:p>
          </p:txBody>
        </p:sp>
      </p:grpSp>
      <p:sp>
        <p:nvSpPr>
          <p:cNvPr id="1048678" name="AutoShape 24"/>
          <p:cNvSpPr/>
          <p:nvPr/>
        </p:nvSpPr>
        <p:spPr>
          <a:xfrm>
            <a:off x="6124963" y="456116"/>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32"/>
                                        </p:tgtEl>
                                        <p:attrNameLst>
                                          <p:attrName>style.visibility</p:attrName>
                                        </p:attrNameLst>
                                      </p:cBhvr>
                                      <p:to>
                                        <p:strVal val="visible"/>
                                      </p:to>
                                    </p:set>
                                    <p:animEffect transition="in" filter="blinds(horizontal)">
                                      <p:cBhvr>
                                        <p:cTn id="7" dur="500"/>
                                        <p:tgtEl>
                                          <p:spTgt spid="132"/>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048676">
                                            <p:txEl>
                                              <p:pRg st="0" end="0"/>
                                            </p:txEl>
                                          </p:spTgt>
                                        </p:tgtEl>
                                        <p:attrNameLst>
                                          <p:attrName>style.visibility</p:attrName>
                                        </p:attrNameLst>
                                      </p:cBhvr>
                                      <p:to>
                                        <p:strVal val="visible"/>
                                      </p:to>
                                    </p:set>
                                    <p:anim calcmode="lin" valueType="num">
                                      <p:cBhvr additive="base">
                                        <p:cTn id="10" dur="500" fill="hold"/>
                                        <p:tgtEl>
                                          <p:spTgt spid="1048676">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104867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76" grpId="0" build="p"/>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3" name=""/>
        <p:cNvGrpSpPr/>
        <p:nvPr/>
      </p:nvGrpSpPr>
      <p:grpSpPr>
        <a:xfrm>
          <a:off x="0" y="0"/>
          <a:ext cx="0" cy="0"/>
        </a:xfrm>
      </p:grpSpPr>
      <p:sp>
        <p:nvSpPr>
          <p:cNvPr id="1048679" name="文本占位符 2"/>
          <p:cNvSpPr>
            <a:spLocks noGrp="1"/>
          </p:cNvSpPr>
          <p:nvPr>
            <p:ph type="body" idx="1"/>
          </p:nvPr>
        </p:nvSpPr>
        <p:spPr>
          <a:xfrm>
            <a:off x="235769" y="2574459"/>
            <a:ext cx="8672461" cy="2853217"/>
          </a:xfrm>
        </p:spPr>
        <p:txBody>
          <a:bodyPr>
            <a:noAutofit/>
          </a:bodyPr>
          <a:lstStyle/>
          <a:p>
            <a:pPr marL="0" indent="539750" algn="just">
              <a:lnSpc>
                <a:spcPct val="150000"/>
              </a:lnSpc>
              <a:spcBef>
                <a:spcPct val="0"/>
              </a:spcBef>
              <a:buNone/>
            </a:pPr>
            <a:r>
              <a:rPr lang="en-US" altLang="en-US" sz="2000" b="1">
                <a:latin typeface="宋体" panose="02010600030101010101" pitchFamily="2" charset="-122"/>
                <a:ea typeface="宋体" panose="02010600030101010101" pitchFamily="2" charset="-122"/>
                <a:cs typeface="宋体" panose="02010600030101010101" pitchFamily="2" charset="-122"/>
              </a:rPr>
              <a:t>6.2、编制与审核</a:t>
            </a:r>
            <a:endParaRPr lang="zh-CN" altLang="en-US" sz="2000" b="1">
              <a:latin typeface="宋体" panose="02010600030101010101" pitchFamily="2" charset="-122"/>
              <a:ea typeface="宋体" panose="02010600030101010101" pitchFamily="2" charset="-122"/>
              <a:cs typeface="宋体" panose="02010600030101010101" pitchFamily="2" charset="-122"/>
            </a:endParaRPr>
          </a:p>
          <a:p>
            <a:pPr marL="0" indent="0">
              <a:buNone/>
            </a:pPr>
            <a:r>
              <a:rPr lang="en-US" altLang="en-US" sz="1600"/>
              <a:t> </a:t>
            </a:r>
            <a:r>
              <a:rPr lang="zh-CN" altLang="en-US" sz="1600"/>
              <a:t>6.2.6 其他项目清单应按照下列内容列项：</a:t>
            </a:r>
            <a:endParaRPr lang="zh-CN" altLang="en-US" sz="1600"/>
          </a:p>
          <a:p>
            <a:pPr marL="0" indent="0">
              <a:buNone/>
            </a:pPr>
            <a:r>
              <a:rPr lang="en-US" altLang="en-US" sz="1600"/>
              <a:t> </a:t>
            </a:r>
            <a:r>
              <a:rPr lang="zh-CN" altLang="en-US" sz="1600"/>
              <a:t>b）材料、工程设备暂估单价应根据工程造价信息或参考市场价格，列出明细表；专业工程</a:t>
            </a:r>
            <a:endParaRPr lang="zh-CN" altLang="en-US" sz="1600"/>
          </a:p>
          <a:p>
            <a:pPr marL="0" indent="0">
              <a:buNone/>
            </a:pPr>
            <a:r>
              <a:rPr lang="zh-CN" altLang="en-US" sz="1600"/>
              <a:t>暂估价应分不同专业估列金额，并列出明细表及其包含内容等；其他暂估项目价按照工程特点并结合招标文件规定估列金额，并列出明细表及其包含内容等</a:t>
            </a:r>
            <a:r>
              <a:rPr lang="zh-CN" altLang="en-US"/>
              <a:t>。</a:t>
            </a:r>
            <a:endParaRPr lang="zh-CN" altLang="en-US"/>
          </a:p>
          <a:p>
            <a:pPr marL="0" indent="0">
              <a:buNone/>
            </a:pPr>
            <a:r>
              <a:rPr lang="zh-CN" altLang="en-US" sz="1600"/>
              <a:t>f）余物清理项目按照招标文件规定结合工程实际计列。</a:t>
            </a:r>
            <a:endParaRPr lang="zh-CN" altLang="en-US" sz="1600"/>
          </a:p>
          <a:p>
            <a:pPr marL="0" indent="0">
              <a:buNone/>
            </a:pPr>
            <a:r>
              <a:rPr lang="zh-CN" altLang="en-US" sz="1600"/>
              <a:t>g）拆除工程项目按照招标文件规定结合工程实际计列。</a:t>
            </a:r>
            <a:endParaRPr lang="zh-CN" altLang="en-US" sz="1600"/>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p:txBody>
      </p:sp>
      <p:grpSp>
        <p:nvGrpSpPr>
          <p:cNvPr id="134" name="组合 8"/>
          <p:cNvGrpSpPr/>
          <p:nvPr/>
        </p:nvGrpSpPr>
        <p:grpSpPr>
          <a:xfrm>
            <a:off x="0" y="1294205"/>
            <a:ext cx="9219501" cy="558800"/>
            <a:chOff x="152400" y="1357313"/>
            <a:chExt cx="3810000" cy="558573"/>
          </a:xfrm>
        </p:grpSpPr>
        <p:pic>
          <p:nvPicPr>
            <p:cNvPr id="2097181"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80" name="Rectangle 28"/>
            <p:cNvSpPr/>
            <p:nvPr/>
          </p:nvSpPr>
          <p:spPr>
            <a:xfrm>
              <a:off x="219367" y="1404919"/>
              <a:ext cx="3644865" cy="463362"/>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rgbClr val="FFFFFF"/>
                  </a:solidFill>
                  <a:latin typeface="+mj-ea"/>
                  <a:ea typeface="+mj-ea"/>
                  <a:sym typeface="微软雅黑" panose="020b0503020204020204" charset="-122"/>
                </a:rPr>
                <a:t>招标工程量清单</a:t>
              </a:r>
              <a:endParaRPr lang="en-US" altLang="zh-CN" sz="2600" b="1">
                <a:solidFill>
                  <a:srgbClr val="FFFFFF"/>
                </a:solidFill>
                <a:latin typeface="+mj-ea"/>
                <a:ea typeface="+mj-ea"/>
                <a:sym typeface="微软雅黑" panose="020b0503020204020204" charset="-122"/>
              </a:endParaRPr>
            </a:p>
          </p:txBody>
        </p:sp>
      </p:grpSp>
      <p:sp>
        <p:nvSpPr>
          <p:cNvPr id="1048681" name="AutoShape 24"/>
          <p:cNvSpPr/>
          <p:nvPr/>
        </p:nvSpPr>
        <p:spPr>
          <a:xfrm>
            <a:off x="6124963" y="456116"/>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34"/>
                                        </p:tgtEl>
                                        <p:attrNameLst>
                                          <p:attrName>style.visibility</p:attrName>
                                        </p:attrNameLst>
                                      </p:cBhvr>
                                      <p:to>
                                        <p:strVal val="visible"/>
                                      </p:to>
                                    </p:set>
                                    <p:animEffect transition="in" filter="blinds(horizontal)">
                                      <p:cBhvr>
                                        <p:cTn id="7" dur="500"/>
                                        <p:tgtEl>
                                          <p:spTgt spid="134"/>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048679">
                                            <p:txEl>
                                              <p:pRg st="0" end="0"/>
                                            </p:txEl>
                                          </p:spTgt>
                                        </p:tgtEl>
                                        <p:attrNameLst>
                                          <p:attrName>style.visibility</p:attrName>
                                        </p:attrNameLst>
                                      </p:cBhvr>
                                      <p:to>
                                        <p:strVal val="visible"/>
                                      </p:to>
                                    </p:set>
                                    <p:anim calcmode="lin" valueType="num">
                                      <p:cBhvr additive="base">
                                        <p:cTn id="10" dur="500" fill="hold"/>
                                        <p:tgtEl>
                                          <p:spTgt spid="1048679">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104867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79" grpId="0" build="p"/>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5" name=""/>
        <p:cNvGrpSpPr/>
        <p:nvPr/>
      </p:nvGrpSpPr>
      <p:grpSpPr>
        <a:xfrm>
          <a:off x="0" y="0"/>
          <a:ext cx="0" cy="0"/>
        </a:xfrm>
      </p:grpSpPr>
      <p:sp>
        <p:nvSpPr>
          <p:cNvPr id="1048682" name="文本占位符 2"/>
          <p:cNvSpPr>
            <a:spLocks noGrp="1"/>
          </p:cNvSpPr>
          <p:nvPr>
            <p:ph type="body" idx="1"/>
          </p:nvPr>
        </p:nvSpPr>
        <p:spPr>
          <a:xfrm>
            <a:off x="273520" y="1853005"/>
            <a:ext cx="8672461" cy="2853217"/>
          </a:xfrm>
        </p:spPr>
        <p:txBody>
          <a:bodyPr>
            <a:noAutofit/>
          </a:bodyPr>
          <a:lstStyle/>
          <a:p>
            <a:pPr marL="0" indent="539750" algn="just">
              <a:lnSpc>
                <a:spcPct val="150000"/>
              </a:lnSpc>
              <a:spcBef>
                <a:spcPct val="0"/>
              </a:spcBef>
              <a:buNone/>
            </a:pPr>
            <a:r>
              <a:rPr lang="en-US" altLang="en-US" sz="2000" b="1">
                <a:latin typeface="宋体" panose="02010600030101010101" pitchFamily="2" charset="-122"/>
                <a:ea typeface="宋体" panose="02010600030101010101" pitchFamily="2" charset="-122"/>
                <a:cs typeface="宋体" panose="02010600030101010101" pitchFamily="2" charset="-122"/>
              </a:rPr>
              <a:t>6.2、编制与审核</a:t>
            </a:r>
            <a:endParaRPr lang="zh-CN" altLang="en-US" sz="2000" b="1">
              <a:latin typeface="宋体" panose="02010600030101010101" pitchFamily="2" charset="-122"/>
              <a:ea typeface="宋体" panose="02010600030101010101" pitchFamily="2" charset="-122"/>
              <a:cs typeface="宋体" panose="02010600030101010101" pitchFamily="2" charset="-122"/>
            </a:endParaRPr>
          </a:p>
          <a:p>
            <a:pPr marL="0" indent="0">
              <a:buNone/>
            </a:pPr>
            <a:r>
              <a:rPr lang="en-US" altLang="en-US" sz="1600"/>
              <a:t> </a:t>
            </a:r>
            <a:r>
              <a:rPr lang="zh-CN" altLang="en-US" sz="1600"/>
              <a:t>6.2.6 其他项目清单应按照下列内容列项：</a:t>
            </a:r>
            <a:endParaRPr lang="zh-CN" altLang="en-US" sz="1600"/>
          </a:p>
          <a:p>
            <a:pPr marL="0" indent="0">
              <a:buNone/>
            </a:pPr>
            <a:r>
              <a:rPr lang="zh-CN" altLang="en-US" sz="1600">
                <a:latin typeface="宋体" panose="02010600030101010101" pitchFamily="2" charset="-122"/>
                <a:ea typeface="宋体" panose="02010600030101010101" pitchFamily="2" charset="-122"/>
              </a:rPr>
              <a:t>h）建设场地征用及清理费根据招标文件列出的内容和要求计列，可以按照招标文件规定以“项”计价列入其他项目清单中，建设场地征用及清理费（除余物清理费）也可以列入其他暂估项目价，具体形式由招标人自主确定</a:t>
            </a:r>
            <a:r>
              <a:rPr lang="en-US" altLang="en-US" sz="1600">
                <a:latin typeface="宋体" panose="02010600030101010101" pitchFamily="2" charset="-122"/>
                <a:ea typeface="宋体" panose="02010600030101010101" pitchFamily="2" charset="-122"/>
              </a:rPr>
              <a:t>。</a:t>
            </a:r>
            <a:endParaRPr lang="zh-CN" altLang="en-US" sz="1600">
              <a:latin typeface="宋体" panose="02010600030101010101" pitchFamily="2" charset="-122"/>
              <a:ea typeface="宋体" panose="02010600030101010101" pitchFamily="2" charset="-122"/>
            </a:endParaRPr>
          </a:p>
          <a:p>
            <a:pPr marL="0" indent="0">
              <a:buNone/>
            </a:pPr>
            <a:r>
              <a:rPr lang="zh-CN" altLang="en-US" sz="1600">
                <a:latin typeface="宋体" panose="02010600030101010101" pitchFamily="2" charset="-122"/>
                <a:ea typeface="宋体" panose="02010600030101010101" pitchFamily="2" charset="-122"/>
              </a:rPr>
              <a:t>6.2.10 不可竞争项目清单应根据国家法律、法规及政府有关部门规定，列明安全文明施工费、临时设施费、增值税等不可竞争项目的名称、计算基数、取费费率及增值税税率。</a:t>
            </a:r>
            <a:endParaRPr lang="zh-CN" altLang="en-US" sz="1600">
              <a:latin typeface="宋体" panose="02010600030101010101" pitchFamily="2" charset="-122"/>
              <a:ea typeface="宋体" panose="02010600030101010101" pitchFamily="2" charset="-122"/>
            </a:endParaRPr>
          </a:p>
          <a:p>
            <a:pPr marL="0" indent="539750" algn="just">
              <a:lnSpc>
                <a:spcPct val="150000"/>
              </a:lnSpc>
              <a:spcBef>
                <a:spcPct val="0"/>
              </a:spcBef>
              <a:buNone/>
            </a:pPr>
            <a:r>
              <a:rPr lang="en-US" altLang="en-US" sz="2000" b="1">
                <a:latin typeface="宋体" panose="02010600030101010101" pitchFamily="2" charset="-122"/>
                <a:ea typeface="宋体" panose="02010600030101010101" pitchFamily="2" charset="-122"/>
                <a:cs typeface="宋体" panose="02010600030101010101" pitchFamily="2" charset="-122"/>
              </a:rPr>
              <a:t>7.1、一般规定</a:t>
            </a:r>
            <a:endParaRPr lang="zh-CN" altLang="en-US" sz="2000" b="1">
              <a:latin typeface="宋体" panose="02010600030101010101" pitchFamily="2" charset="-122"/>
              <a:ea typeface="宋体" panose="02010600030101010101" pitchFamily="2" charset="-122"/>
              <a:cs typeface="宋体" panose="02010600030101010101" pitchFamily="2" charset="-122"/>
            </a:endParaRPr>
          </a:p>
          <a:p>
            <a:pPr marL="0" indent="0">
              <a:buNone/>
            </a:pPr>
            <a:r>
              <a:rPr lang="en-US" altLang="en-US" sz="1600"/>
              <a:t> </a:t>
            </a:r>
            <a:r>
              <a:rPr lang="zh-CN" altLang="en-US" sz="1600"/>
              <a:t>7.1.1 公司投资的输变电工程招标时，招标人必须编制最高投标限价，投标人的投标报价高于最高投标限价的，其投标应予以否决。</a:t>
            </a:r>
            <a:endParaRPr lang="zh-CN" altLang="en-US" sz="1600">
              <a:latin typeface="宋体" panose="02010600030101010101" pitchFamily="2" charset="-122"/>
              <a:ea typeface="宋体" panose="02010600030101010101" pitchFamily="2" charset="-122"/>
            </a:endParaRPr>
          </a:p>
          <a:p>
            <a:pPr marL="0" indent="0">
              <a:buNone/>
            </a:pPr>
            <a:r>
              <a:rPr lang="zh-CN" altLang="en-US" sz="1600">
                <a:latin typeface="宋体" panose="02010600030101010101" pitchFamily="2" charset="-122"/>
                <a:ea typeface="宋体" panose="02010600030101010101" pitchFamily="2" charset="-122"/>
              </a:rPr>
              <a:t>7.1.4 招标人应在发布招标文件时公布最高投标限价。</a:t>
            </a:r>
            <a:endParaRPr lang="zh-CN" altLang="en-US" sz="1600">
              <a:latin typeface="宋体" panose="02010600030101010101" pitchFamily="2" charset="-122"/>
              <a:ea typeface="宋体" panose="02010600030101010101" pitchFamily="2" charset="-122"/>
            </a:endParaRPr>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p:txBody>
      </p:sp>
      <p:grpSp>
        <p:nvGrpSpPr>
          <p:cNvPr id="136" name="组合 8"/>
          <p:cNvGrpSpPr/>
          <p:nvPr/>
        </p:nvGrpSpPr>
        <p:grpSpPr>
          <a:xfrm>
            <a:off x="0" y="1294205"/>
            <a:ext cx="9219501" cy="558800"/>
            <a:chOff x="152400" y="1357313"/>
            <a:chExt cx="3810000" cy="558573"/>
          </a:xfrm>
        </p:grpSpPr>
        <p:pic>
          <p:nvPicPr>
            <p:cNvPr id="2097182"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83" name="Rectangle 28"/>
            <p:cNvSpPr/>
            <p:nvPr/>
          </p:nvSpPr>
          <p:spPr>
            <a:xfrm>
              <a:off x="219367" y="1404919"/>
              <a:ext cx="3644865" cy="463362"/>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rgbClr val="FFFFFF"/>
                  </a:solidFill>
                  <a:latin typeface="+mj-ea"/>
                  <a:ea typeface="+mj-ea"/>
                  <a:sym typeface="微软雅黑" panose="020b0503020204020204" charset="-122"/>
                </a:rPr>
                <a:t>招标工程量清单</a:t>
              </a:r>
              <a:r>
                <a:rPr lang="en-US" altLang="en-US" sz="2600" b="1">
                  <a:solidFill>
                    <a:srgbClr val="FFFFFF"/>
                  </a:solidFill>
                  <a:latin typeface="+mj-ea"/>
                  <a:ea typeface="+mj-ea"/>
                  <a:sym typeface="微软雅黑" panose="020b0503020204020204" charset="-122"/>
                </a:rPr>
                <a:t>和最高投标限价</a:t>
              </a:r>
              <a:endParaRPr lang="en-US" altLang="zh-CN" sz="2600" b="1">
                <a:solidFill>
                  <a:srgbClr val="FFFFFF"/>
                </a:solidFill>
                <a:latin typeface="+mj-ea"/>
                <a:ea typeface="+mj-ea"/>
                <a:sym typeface="微软雅黑" panose="020b0503020204020204" charset="-122"/>
              </a:endParaRPr>
            </a:p>
          </p:txBody>
        </p:sp>
      </p:grpSp>
      <p:sp>
        <p:nvSpPr>
          <p:cNvPr id="1048684" name="AutoShape 24"/>
          <p:cNvSpPr/>
          <p:nvPr/>
        </p:nvSpPr>
        <p:spPr>
          <a:xfrm>
            <a:off x="6124963" y="456116"/>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36"/>
                                        </p:tgtEl>
                                        <p:attrNameLst>
                                          <p:attrName>style.visibility</p:attrName>
                                        </p:attrNameLst>
                                      </p:cBhvr>
                                      <p:to>
                                        <p:strVal val="visible"/>
                                      </p:to>
                                    </p:set>
                                    <p:animEffect transition="in" filter="blinds(horizontal)">
                                      <p:cBhvr>
                                        <p:cTn id="7" dur="500"/>
                                        <p:tgtEl>
                                          <p:spTgt spid="136"/>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048682">
                                            <p:txEl>
                                              <p:pRg st="0" end="0"/>
                                            </p:txEl>
                                          </p:spTgt>
                                        </p:tgtEl>
                                        <p:attrNameLst>
                                          <p:attrName>style.visibility</p:attrName>
                                        </p:attrNameLst>
                                      </p:cBhvr>
                                      <p:to>
                                        <p:strVal val="visible"/>
                                      </p:to>
                                    </p:set>
                                    <p:anim calcmode="lin" valueType="num">
                                      <p:cBhvr additive="base">
                                        <p:cTn id="10" dur="500" fill="hold"/>
                                        <p:tgtEl>
                                          <p:spTgt spid="1048682">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104868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82" grpId="0" build="p"/>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8685" name="文本占位符 2"/>
          <p:cNvSpPr>
            <a:spLocks noGrp="1"/>
          </p:cNvSpPr>
          <p:nvPr>
            <p:ph type="body" idx="1"/>
          </p:nvPr>
        </p:nvSpPr>
        <p:spPr>
          <a:xfrm>
            <a:off x="235770" y="2002391"/>
            <a:ext cx="8880154" cy="3860377"/>
          </a:xfrm>
        </p:spPr>
        <p:txBody>
          <a:bodyPr>
            <a:noAutofit/>
          </a:bodyPr>
          <a:lstStyle/>
          <a:p>
            <a:r>
              <a:rPr lang="en-US" altLang="en-US"/>
              <a:t>8.1一般规定</a:t>
            </a:r>
            <a:endParaRPr lang="zh-CN" altLang="en-US"/>
          </a:p>
          <a:p>
            <a:r>
              <a:rPr lang="zh-CN" altLang="en-US" sz="1600"/>
              <a:t>8.1.4 投标人必须结合招标时的设计文件和施工作业需要对招标工程量清单进行复核，如发现有疑问或异议的，应按照招标文件的规定，及时书面提请招标人澄清。招标人核实后对招标工程量清单进行修正的，投标人应按修正后的招标工程量清单填报价格。</a:t>
            </a:r>
            <a:endParaRPr lang="zh-CN" altLang="en-US" sz="1600"/>
          </a:p>
          <a:p>
            <a:r>
              <a:rPr lang="zh-CN" altLang="en-US" sz="1600"/>
              <a:t>8.1.5 采用单价合同的工程，如投标人对招标文件和招标工程量清单的疑问或异议未提请招标人澄清或修正的，应自行承担由此增加的费用和（或）延误的工期</a:t>
            </a:r>
            <a:r>
              <a:rPr lang="zh-CN" altLang="en-US" sz="1600">
                <a:solidFill>
                  <a:srgbClr val="FF0000"/>
                </a:solidFill>
              </a:rPr>
              <a:t>（仅针对清单含糊不清的）</a:t>
            </a:r>
            <a:r>
              <a:rPr lang="zh-CN" altLang="en-US" sz="1600"/>
              <a:t>；如招标人未对投标人提出的疑问或异议进行澄清或修正的，但施工过程确实发生的，招标人应承担由此导致投标人增加的费用和（或）延误的工期。</a:t>
            </a:r>
            <a:r>
              <a:rPr lang="en-US" altLang="en-US" sz="1600"/>
              <a:t>（</a:t>
            </a:r>
            <a:r>
              <a:rPr lang="en-US" altLang="en-US" sz="1600">
                <a:solidFill>
                  <a:srgbClr val="FF0000"/>
                </a:solidFill>
              </a:rPr>
              <a:t>思考：与6.1.5是否存在冲突？</a:t>
            </a:r>
            <a:r>
              <a:rPr lang="en-US" altLang="en-US" sz="1600"/>
              <a:t>）</a:t>
            </a:r>
            <a:endParaRPr lang="zh-CN" altLang="en-US" sz="1600"/>
          </a:p>
          <a:p>
            <a:r>
              <a:rPr lang="zh-CN" altLang="en-US" sz="1600"/>
              <a:t>8.1.6 采用总价合同的工程，如投标人对招标文件和招标工程量清单的疑问或异议未提请招标人澄清或修正的，应自行承担由此增加的费用和（或）延误的工期。如招标人未对投标人提出的疑问或异议进行澄清或修正的，投标人应评估投标风险选择放弃投标，或在投标报价中综合考虑</a:t>
            </a:r>
            <a:r>
              <a:rPr lang="en-US" altLang="en-US" sz="1600"/>
              <a:t>由此导致增加的费用和（或）延误的工期。</a:t>
            </a:r>
            <a:endParaRPr lang="zh-CN" altLang="en-US" sz="1600"/>
          </a:p>
          <a:p>
            <a:endParaRPr lang="zh-CN" altLang="en-US"/>
          </a:p>
          <a:p>
            <a:endParaRPr lang="zh-CN" altLang="en-US"/>
          </a:p>
          <a:p>
            <a:endParaRPr lang="zh-CN" altLang="en-US"/>
          </a:p>
          <a:p>
            <a:endParaRPr lang="zh-CN" altLang="en-US"/>
          </a:p>
          <a:p>
            <a:endParaRPr lang="zh-CN" altLang="en-US"/>
          </a:p>
          <a:p>
            <a:endParaRPr lang="zh-CN" altLang="en-US"/>
          </a:p>
          <a:p>
            <a:endParaRPr lang="zh-CN" altLang="en-US"/>
          </a:p>
        </p:txBody>
      </p:sp>
      <p:grpSp>
        <p:nvGrpSpPr>
          <p:cNvPr id="138" name="组合 8"/>
          <p:cNvGrpSpPr/>
          <p:nvPr/>
        </p:nvGrpSpPr>
        <p:grpSpPr>
          <a:xfrm>
            <a:off x="0" y="1294205"/>
            <a:ext cx="9219501" cy="558800"/>
            <a:chOff x="152400" y="1357313"/>
            <a:chExt cx="3810000" cy="558573"/>
          </a:xfrm>
        </p:grpSpPr>
        <p:pic>
          <p:nvPicPr>
            <p:cNvPr id="2097183"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86" name="Rectangle 28"/>
            <p:cNvSpPr/>
            <p:nvPr/>
          </p:nvSpPr>
          <p:spPr>
            <a:xfrm>
              <a:off x="219367" y="1404919"/>
              <a:ext cx="3644865" cy="463362"/>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en-US" sz="2600" b="1">
                  <a:solidFill>
                    <a:srgbClr val="FFFFFF"/>
                  </a:solidFill>
                  <a:latin typeface="+mj-ea"/>
                  <a:ea typeface="+mj-ea"/>
                  <a:sym typeface="微软雅黑" panose="020b0503020204020204" charset="-122"/>
                </a:rPr>
                <a:t>投标报价</a:t>
              </a:r>
              <a:endParaRPr lang="en-US" altLang="zh-CN" sz="2600" b="1">
                <a:solidFill>
                  <a:srgbClr val="FFFFFF"/>
                </a:solidFill>
                <a:latin typeface="+mj-ea"/>
                <a:ea typeface="+mj-ea"/>
                <a:sym typeface="微软雅黑" panose="020b0503020204020204" charset="-122"/>
              </a:endParaRPr>
            </a:p>
          </p:txBody>
        </p:sp>
      </p:grpSp>
      <p:sp>
        <p:nvSpPr>
          <p:cNvPr id="1048687" name="AutoShape 24"/>
          <p:cNvSpPr/>
          <p:nvPr/>
        </p:nvSpPr>
        <p:spPr>
          <a:xfrm>
            <a:off x="6124963" y="456116"/>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38"/>
                                        </p:tgtEl>
                                        <p:attrNameLst>
                                          <p:attrName>style.visibility</p:attrName>
                                        </p:attrNameLst>
                                      </p:cBhvr>
                                      <p:to>
                                        <p:strVal val="visible"/>
                                      </p:to>
                                    </p:set>
                                    <p:animEffect transition="in" filter="blinds(horizontal)">
                                      <p:cBhvr>
                                        <p:cTn id="7" dur="500"/>
                                        <p:tgtEl>
                                          <p:spTgt spid="138"/>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048685">
                                            <p:txEl>
                                              <p:pRg st="0" end="0"/>
                                            </p:txEl>
                                          </p:spTgt>
                                        </p:tgtEl>
                                        <p:attrNameLst>
                                          <p:attrName>style.visibility</p:attrName>
                                        </p:attrNameLst>
                                      </p:cBhvr>
                                      <p:to>
                                        <p:strVal val="visible"/>
                                      </p:to>
                                    </p:set>
                                    <p:anim calcmode="lin" valueType="num">
                                      <p:cBhvr additive="base">
                                        <p:cTn id="10" dur="500" fill="hold"/>
                                        <p:tgtEl>
                                          <p:spTgt spid="1048685">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104868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85" grpId="0" build="p"/>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9" name=""/>
        <p:cNvGrpSpPr/>
        <p:nvPr/>
      </p:nvGrpSpPr>
      <p:grpSpPr>
        <a:xfrm>
          <a:off x="0" y="0"/>
          <a:ext cx="0" cy="0"/>
        </a:xfrm>
      </p:grpSpPr>
      <p:sp>
        <p:nvSpPr>
          <p:cNvPr id="1048688" name="文本占位符 2"/>
          <p:cNvSpPr>
            <a:spLocks noGrp="1"/>
          </p:cNvSpPr>
          <p:nvPr>
            <p:ph type="body" idx="1"/>
          </p:nvPr>
        </p:nvSpPr>
        <p:spPr>
          <a:xfrm>
            <a:off x="235770" y="2002391"/>
            <a:ext cx="8880154" cy="3860377"/>
          </a:xfrm>
        </p:spPr>
        <p:txBody>
          <a:bodyPr>
            <a:noAutofit/>
          </a:bodyPr>
          <a:lstStyle/>
          <a:p>
            <a:r>
              <a:rPr lang="en-US" altLang="en-US"/>
              <a:t>8.2一般规定</a:t>
            </a:r>
            <a:endParaRPr lang="zh-CN" altLang="en-US"/>
          </a:p>
          <a:p>
            <a:r>
              <a:rPr lang="zh-CN" altLang="en-US" sz="1600"/>
              <a:t>8.2.2 投标报价中应包括招标文件中约定由投标人承担的一定范围与幅度内的风险费用。</a:t>
            </a:r>
            <a:endParaRPr lang="zh-CN" altLang="en-US"/>
          </a:p>
          <a:p>
            <a:r>
              <a:rPr lang="zh-CN" altLang="en-US" sz="1600"/>
              <a:t>8.2.4 措施项目清单中的单价项目应根据招标文件和招标工程量清单项目中的特征描述自主确定全费用综合单价，总价项目应根据招标文件和投标时拟定的施工组织设计或施工方案自主确定费用金额。</a:t>
            </a:r>
            <a:endParaRPr lang="zh-CN" altLang="en-US"/>
          </a:p>
          <a:p>
            <a:r>
              <a:rPr lang="zh-CN" altLang="en-US" sz="1600"/>
              <a:t>8.2.9 招标工程量清单与计价表中列明的所有需要填写单价和合价的项目，投标人均应填写且只允许有一个报价。</a:t>
            </a:r>
            <a:r>
              <a:rPr lang="zh-CN" altLang="en-US" sz="1600">
                <a:solidFill>
                  <a:srgbClr val="FF0000"/>
                </a:solidFill>
              </a:rPr>
              <a:t>未填写单价和合价的项目，可视为此项费用已包含在已标价工程量清单中其他项目的单价和合价之中。</a:t>
            </a:r>
            <a:r>
              <a:rPr lang="zh-CN" altLang="en-US" sz="1600"/>
              <a:t>结算时，此项目不得重新组价和调整。</a:t>
            </a:r>
            <a:endParaRPr lang="zh-CN" altLang="en-US"/>
          </a:p>
          <a:p>
            <a:r>
              <a:rPr lang="zh-CN" altLang="en-US" sz="1600"/>
              <a:t>8.2.10 投标价应当与分部分项工程费、投标人采购设备费、措施项目费、其他项目费、增值税的报价合计金额一致。</a:t>
            </a:r>
            <a:endParaRPr lang="zh-CN" altLang="en-US"/>
          </a:p>
          <a:p>
            <a:endParaRPr lang="zh-CN" altLang="en-US"/>
          </a:p>
          <a:p>
            <a:endParaRPr lang="zh-CN" altLang="en-US"/>
          </a:p>
          <a:p>
            <a:endParaRPr lang="zh-CN" altLang="en-US"/>
          </a:p>
          <a:p>
            <a:endParaRPr lang="zh-CN" altLang="en-US"/>
          </a:p>
          <a:p>
            <a:endParaRPr lang="zh-CN" altLang="en-US"/>
          </a:p>
          <a:p>
            <a:endParaRPr lang="zh-CN" altLang="en-US"/>
          </a:p>
        </p:txBody>
      </p:sp>
      <p:grpSp>
        <p:nvGrpSpPr>
          <p:cNvPr id="140" name="组合 8"/>
          <p:cNvGrpSpPr/>
          <p:nvPr/>
        </p:nvGrpSpPr>
        <p:grpSpPr>
          <a:xfrm>
            <a:off x="0" y="1294205"/>
            <a:ext cx="9219501" cy="558800"/>
            <a:chOff x="152400" y="1357313"/>
            <a:chExt cx="3810000" cy="558573"/>
          </a:xfrm>
        </p:grpSpPr>
        <p:pic>
          <p:nvPicPr>
            <p:cNvPr id="2097184"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89" name="Rectangle 28"/>
            <p:cNvSpPr/>
            <p:nvPr/>
          </p:nvSpPr>
          <p:spPr>
            <a:xfrm>
              <a:off x="219367" y="1404919"/>
              <a:ext cx="3644865" cy="463362"/>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en-US" sz="2600" b="1">
                  <a:solidFill>
                    <a:srgbClr val="FFFFFF"/>
                  </a:solidFill>
                  <a:latin typeface="+mj-ea"/>
                  <a:ea typeface="+mj-ea"/>
                  <a:sym typeface="微软雅黑" panose="020b0503020204020204" charset="-122"/>
                </a:rPr>
                <a:t>投标报价</a:t>
              </a:r>
              <a:endParaRPr lang="en-US" altLang="zh-CN" sz="2600" b="1">
                <a:solidFill>
                  <a:srgbClr val="FFFFFF"/>
                </a:solidFill>
                <a:latin typeface="+mj-ea"/>
                <a:ea typeface="+mj-ea"/>
                <a:sym typeface="微软雅黑" panose="020b0503020204020204" charset="-122"/>
              </a:endParaRPr>
            </a:p>
          </p:txBody>
        </p:sp>
      </p:grpSp>
      <p:sp>
        <p:nvSpPr>
          <p:cNvPr id="1048690" name="AutoShape 24"/>
          <p:cNvSpPr/>
          <p:nvPr/>
        </p:nvSpPr>
        <p:spPr>
          <a:xfrm>
            <a:off x="6124963" y="456116"/>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40"/>
                                        </p:tgtEl>
                                        <p:attrNameLst>
                                          <p:attrName>style.visibility</p:attrName>
                                        </p:attrNameLst>
                                      </p:cBhvr>
                                      <p:to>
                                        <p:strVal val="visible"/>
                                      </p:to>
                                    </p:set>
                                    <p:animEffect transition="in" filter="blinds(horizontal)">
                                      <p:cBhvr>
                                        <p:cTn id="7" dur="500"/>
                                        <p:tgtEl>
                                          <p:spTgt spid="140"/>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048688">
                                            <p:txEl>
                                              <p:pRg st="0" end="0"/>
                                            </p:txEl>
                                          </p:spTgt>
                                        </p:tgtEl>
                                        <p:attrNameLst>
                                          <p:attrName>style.visibility</p:attrName>
                                        </p:attrNameLst>
                                      </p:cBhvr>
                                      <p:to>
                                        <p:strVal val="visible"/>
                                      </p:to>
                                    </p:set>
                                    <p:anim calcmode="lin" valueType="num">
                                      <p:cBhvr additive="base">
                                        <p:cTn id="10" dur="500" fill="hold"/>
                                        <p:tgtEl>
                                          <p:spTgt spid="1048688">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104868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88" grpId="0" build="p"/>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1" name=""/>
        <p:cNvGrpSpPr/>
        <p:nvPr/>
      </p:nvGrpSpPr>
      <p:grpSpPr>
        <a:xfrm>
          <a:off x="0" y="0"/>
          <a:ext cx="0" cy="0"/>
        </a:xfrm>
      </p:grpSpPr>
      <p:sp>
        <p:nvSpPr>
          <p:cNvPr id="1048691" name="文本占位符 2"/>
          <p:cNvSpPr>
            <a:spLocks noGrp="1"/>
          </p:cNvSpPr>
          <p:nvPr>
            <p:ph type="body" idx="1"/>
          </p:nvPr>
        </p:nvSpPr>
        <p:spPr>
          <a:xfrm>
            <a:off x="234892" y="2174487"/>
            <a:ext cx="8674216" cy="3873975"/>
          </a:xfrm>
        </p:spPr>
        <p:txBody>
          <a:bodyPr>
            <a:noAutofit/>
          </a:bodyPr>
          <a:lstStyle/>
          <a:p>
            <a:pPr marL="0" indent="539750" algn="just">
              <a:lnSpc>
                <a:spcPct val="200000"/>
              </a:lnSpc>
              <a:spcBef>
                <a:spcPct val="0"/>
              </a:spcBef>
              <a:buNone/>
            </a:pPr>
            <a:r>
              <a:rPr lang="zh-CN" altLang="en-US" sz="2000" b="1">
                <a:sym typeface="+mn-ea"/>
              </a:rPr>
              <a:t>合同价格约定章节结构与</a:t>
            </a:r>
            <a:r>
              <a:rPr lang="en-US" altLang="zh-CN" sz="2000" b="1">
                <a:sym typeface="+mn-ea"/>
              </a:rPr>
              <a:t>2014</a:t>
            </a:r>
            <a:r>
              <a:rPr lang="zh-CN" altLang="en-US" sz="2000" b="1">
                <a:sym typeface="+mn-ea"/>
              </a:rPr>
              <a:t>版企标、</a:t>
            </a:r>
            <a:r>
              <a:rPr lang="en-US" altLang="zh-CN" sz="2000" b="1">
                <a:sym typeface="+mn-ea"/>
              </a:rPr>
              <a:t>2021</a:t>
            </a:r>
            <a:r>
              <a:rPr lang="zh-CN" altLang="en-US" sz="2000" b="1">
                <a:sym typeface="+mn-ea"/>
              </a:rPr>
              <a:t>版行标基本保持一致。</a:t>
            </a:r>
            <a:endParaRPr lang="en-US" altLang="zh-CN" sz="2000" b="1">
              <a:sym typeface="+mn-ea"/>
            </a:endParaRPr>
          </a:p>
          <a:p>
            <a:pPr marL="0" indent="539750" algn="just">
              <a:lnSpc>
                <a:spcPct val="200000"/>
              </a:lnSpc>
              <a:spcBef>
                <a:spcPct val="0"/>
              </a:spcBef>
              <a:buNone/>
            </a:pPr>
            <a:r>
              <a:rPr lang="zh-CN" altLang="en-US" sz="2000" b="1">
                <a:sym typeface="+mn-ea"/>
              </a:rPr>
              <a:t>较</a:t>
            </a:r>
            <a:r>
              <a:rPr lang="en-US" altLang="zh-CN" sz="2000" b="1">
                <a:sym typeface="+mn-ea"/>
              </a:rPr>
              <a:t>2014</a:t>
            </a:r>
            <a:r>
              <a:rPr lang="zh-CN" altLang="en-US" sz="2000" b="1">
                <a:sym typeface="+mn-ea"/>
              </a:rPr>
              <a:t>版企标，</a:t>
            </a:r>
            <a:r>
              <a:rPr lang="en-US" altLang="zh-CN" sz="2000" b="1">
                <a:sym typeface="+mn-ea"/>
              </a:rPr>
              <a:t>1</a:t>
            </a:r>
            <a:r>
              <a:rPr lang="zh-CN" altLang="en-US" sz="2000" b="1">
                <a:sym typeface="+mn-ea"/>
              </a:rPr>
              <a:t>）删除了</a:t>
            </a:r>
            <a:r>
              <a:rPr lang="zh-CN" altLang="en-US" sz="2000" b="1">
                <a:solidFill>
                  <a:srgbClr val="FF0000"/>
                </a:solidFill>
                <a:sym typeface="+mn-ea"/>
              </a:rPr>
              <a:t>成本加酬金合同</a:t>
            </a:r>
            <a:r>
              <a:rPr lang="zh-CN" altLang="en-US" sz="2000" b="1">
                <a:sym typeface="+mn-ea"/>
              </a:rPr>
              <a:t>的相关内容；</a:t>
            </a:r>
            <a:r>
              <a:rPr lang="en-US" altLang="zh-CN" sz="2000" b="1">
                <a:sym typeface="+mn-ea"/>
              </a:rPr>
              <a:t>2</a:t>
            </a:r>
            <a:r>
              <a:rPr lang="zh-CN" altLang="en-US" sz="2000" b="1">
                <a:sym typeface="+mn-ea"/>
              </a:rPr>
              <a:t>）增加了不可抗力的相关约定内容；</a:t>
            </a:r>
            <a:r>
              <a:rPr lang="en-US" altLang="zh-CN" sz="2000" b="1">
                <a:sym typeface="+mn-ea"/>
              </a:rPr>
              <a:t>3</a:t>
            </a:r>
            <a:r>
              <a:rPr lang="zh-CN" altLang="en-US" sz="2000" b="1">
                <a:sym typeface="+mn-ea"/>
              </a:rPr>
              <a:t>）结合国网公司新技术、新工艺的大范围应用，明确了新技术、新工艺需增加费用的合同约定原则；</a:t>
            </a:r>
            <a:r>
              <a:rPr lang="en-US" altLang="zh-CN" sz="2000" b="1">
                <a:sym typeface="+mn-ea"/>
              </a:rPr>
              <a:t>4</a:t>
            </a:r>
            <a:r>
              <a:rPr lang="zh-CN" altLang="en-US" sz="2000" b="1">
                <a:sym typeface="+mn-ea"/>
              </a:rPr>
              <a:t>）将工程计量的申报、核实的周期和时间等内容，调整到合同价款支付的章节中。</a:t>
            </a:r>
            <a:endParaRPr lang="en-US" altLang="zh-CN" sz="2000" b="1">
              <a:sym typeface="+mn-ea"/>
            </a:endParaRPr>
          </a:p>
          <a:p>
            <a:pPr marL="0" indent="539750" algn="just">
              <a:lnSpc>
                <a:spcPct val="200000"/>
              </a:lnSpc>
              <a:spcBef>
                <a:spcPct val="0"/>
              </a:spcBef>
              <a:buNone/>
            </a:pPr>
            <a:r>
              <a:rPr lang="zh-CN" altLang="en-US" sz="2000" b="1">
                <a:sym typeface="+mn-ea"/>
              </a:rPr>
              <a:t>较</a:t>
            </a:r>
            <a:r>
              <a:rPr lang="en-US" altLang="zh-CN" sz="2000" b="1">
                <a:sym typeface="+mn-ea"/>
              </a:rPr>
              <a:t>2021</a:t>
            </a:r>
            <a:r>
              <a:rPr lang="zh-CN" altLang="en-US" sz="2000" b="1">
                <a:sym typeface="+mn-ea"/>
              </a:rPr>
              <a:t>版行标，</a:t>
            </a:r>
            <a:r>
              <a:rPr lang="en-US" altLang="zh-CN" sz="2000" b="1">
                <a:sym typeface="+mn-ea"/>
              </a:rPr>
              <a:t>1</a:t>
            </a:r>
            <a:r>
              <a:rPr lang="zh-CN" altLang="en-US" sz="2000" b="1">
                <a:sym typeface="+mn-ea"/>
              </a:rPr>
              <a:t>）删除了成本加酬金合同的相关内容。</a:t>
            </a:r>
            <a:endParaRPr lang="zh-CN" altLang="en-US" sz="2000" b="1">
              <a:sym typeface="+mn-ea"/>
            </a:endParaRPr>
          </a:p>
          <a:p>
            <a:pPr marL="0" indent="360045" algn="just">
              <a:lnSpc>
                <a:spcPct val="150000"/>
              </a:lnSpc>
              <a:spcBef>
                <a:spcPct val="0"/>
              </a:spcBef>
              <a:buNone/>
            </a:pPr>
            <a:endParaRPr lang="zh-CN" altLang="en-US" sz="2400" b="1">
              <a:sym typeface="+mn-ea"/>
            </a:endParaRPr>
          </a:p>
        </p:txBody>
      </p:sp>
      <p:grpSp>
        <p:nvGrpSpPr>
          <p:cNvPr id="142" name="组合 8"/>
          <p:cNvGrpSpPr/>
          <p:nvPr/>
        </p:nvGrpSpPr>
        <p:grpSpPr>
          <a:xfrm>
            <a:off x="0" y="1347240"/>
            <a:ext cx="2783747" cy="558800"/>
            <a:chOff x="152400" y="1357313"/>
            <a:chExt cx="3810000" cy="558573"/>
          </a:xfrm>
        </p:grpSpPr>
        <p:pic>
          <p:nvPicPr>
            <p:cNvPr id="2097185" name="Picture 4" descr="aaaa"/>
            <p:cNvPicPr>
              <a:picLocks noChangeAspect="1"/>
            </p:cNvPicPr>
            <p:nvPr/>
          </p:nvPicPr>
          <p:blipFill>
            <a:blip r:embed="rId2"/>
            <a:stretch>
              <a:fillRect/>
            </a:stretch>
          </p:blipFill>
          <p:spPr>
            <a:xfrm>
              <a:off x="152400" y="1357313"/>
              <a:ext cx="3810000" cy="558573"/>
            </a:xfrm>
            <a:prstGeom prst="rect">
              <a:avLst/>
            </a:prstGeom>
            <a:noFill/>
            <a:ln w="9525">
              <a:noFill/>
            </a:ln>
          </p:spPr>
        </p:pic>
        <p:sp>
          <p:nvSpPr>
            <p:cNvPr id="1048692" name="Rectangle 28"/>
            <p:cNvSpPr/>
            <p:nvPr/>
          </p:nvSpPr>
          <p:spPr>
            <a:xfrm>
              <a:off x="317095" y="1380164"/>
              <a:ext cx="3644865" cy="463362"/>
            </a:xfrm>
            <a:prstGeom prst="rect">
              <a:avLst/>
            </a:prstGeom>
            <a:no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srgbClr val="FFFFFF"/>
                  </a:solidFill>
                  <a:latin typeface="+mj-ea"/>
                  <a:ea typeface="+mj-ea"/>
                  <a:sym typeface="+mn-ea"/>
                </a:rPr>
                <a:t>合同价款约定</a:t>
              </a:r>
              <a:endParaRPr sz="2600" b="1">
                <a:solidFill>
                  <a:srgbClr val="FFFFFF"/>
                </a:solidFill>
                <a:latin typeface="+mj-ea"/>
                <a:ea typeface="+mj-ea"/>
                <a:sym typeface="+mn-ea"/>
              </a:endParaRPr>
            </a:p>
          </p:txBody>
        </p:sp>
      </p:grpSp>
      <p:sp>
        <p:nvSpPr>
          <p:cNvPr id="1048693" name="AutoShape 24"/>
          <p:cNvSpPr/>
          <p:nvPr/>
        </p:nvSpPr>
        <p:spPr>
          <a:xfrm>
            <a:off x="6099296" y="422560"/>
            <a:ext cx="3044704" cy="838089"/>
          </a:xfrm>
          <a:prstGeom prst="roundRect">
            <a:avLst>
              <a:gd name="adj" fmla="val 50000"/>
            </a:avLst>
          </a:prstGeom>
          <a:gradFill rotWithShape="1">
            <a:gsLst>
              <a:gs pos="0">
                <a:srgbClr val="29869F">
                  <a:alpha val="100000"/>
                </a:srgbClr>
              </a:gs>
              <a:gs pos="79999">
                <a:srgbClr val="36B0D0">
                  <a:alpha val="100000"/>
                </a:srgbClr>
              </a:gs>
              <a:gs pos="100000">
                <a:srgbClr val="33B3D5">
                  <a:alpha val="100000"/>
                </a:srgbClr>
              </a:gs>
            </a:gsLst>
            <a:lin ang="5400000" scaled="1"/>
          </a:gradFill>
          <a:ln w="9525" cap="flat" cmpd="sng">
            <a:solidFill>
              <a:srgbClr val="4BACC6"/>
            </a:solidFill>
            <a:prstDash val="solid"/>
            <a:roun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800" b="1" kern="0">
                <a:solidFill>
                  <a:schemeClr val="bg1"/>
                </a:solidFill>
                <a:latin typeface="黑体" panose="02010609060101010101" pitchFamily="2" charset="-122"/>
                <a:ea typeface="黑体" panose="02010609060101010101" pitchFamily="2" charset="-122"/>
              </a:rPr>
              <a:t>主要修编内容</a:t>
            </a:r>
            <a:endParaRPr lang="en-US" altLang="zh-CN" sz="2800" b="1" kern="0">
              <a:solidFill>
                <a:schemeClr val="bg1"/>
              </a:solidFill>
              <a:latin typeface="黑体" panose="02010609060101010101" pitchFamily="2" charset="-122"/>
              <a:ea typeface="黑体" panose="0201060906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42"/>
                                        </p:tgtEl>
                                        <p:attrNameLst>
                                          <p:attrName>style.visibility</p:attrName>
                                        </p:attrNameLst>
                                      </p:cBhvr>
                                      <p:to>
                                        <p:strVal val="visible"/>
                                      </p:to>
                                    </p:set>
                                    <p:animEffect transition="in" filter="blinds(horizontal)">
                                      <p:cBhvr>
                                        <p:cTn id="7" dur="500"/>
                                        <p:tgtEl>
                                          <p:spTgt spid="142"/>
                                        </p:tgtEl>
                                      </p:cBhvr>
                                    </p:animEffect>
                                  </p:childTnLst>
                                </p:cTn>
                              </p:par>
                              <p:par>
                                <p:cTn id="8" presetID="2" presetClass="entr" presetSubtype="4" dur="500" fill="hold" grpId="0" nodeType="withEffect">
                                  <p:stCondLst>
                                    <p:cond delay="0"/>
                                  </p:stCondLst>
                                  <p:childTnLst>
                                    <p:set>
                                      <p:cBhvr>
                                        <p:cTn id="9" dur="1" fill="hold">
                                          <p:stCondLst>
                                            <p:cond delay="0"/>
                                          </p:stCondLst>
                                        </p:cTn>
                                        <p:tgtEl>
                                          <p:spTgt spid="1048691">
                                            <p:txEl>
                                              <p:pRg st="0" end="0"/>
                                            </p:txEl>
                                          </p:spTgt>
                                        </p:tgtEl>
                                        <p:attrNameLst>
                                          <p:attrName>style.visibility</p:attrName>
                                        </p:attrNameLst>
                                      </p:cBhvr>
                                      <p:to>
                                        <p:strVal val="visible"/>
                                      </p:to>
                                    </p:set>
                                    <p:anim calcmode="lin" valueType="num">
                                      <p:cBhvr additive="base">
                                        <p:cTn id="10" dur="500" fill="hold"/>
                                        <p:tgtEl>
                                          <p:spTgt spid="1048691">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1048691">
                                            <p:txEl>
                                              <p:pRg st="0" end="0"/>
                                            </p:txEl>
                                          </p:spTgt>
                                        </p:tgtEl>
                                        <p:attrNameLst>
                                          <p:attrName>ppt_y</p:attrName>
                                        </p:attrNameLst>
                                      </p:cBhvr>
                                      <p:tavLst>
                                        <p:tav tm="0">
                                          <p:val>
                                            <p:strVal val="1+#ppt_h/2"/>
                                          </p:val>
                                        </p:tav>
                                        <p:tav tm="100000">
                                          <p:val>
                                            <p:strVal val="#ppt_y"/>
                                          </p:val>
                                        </p:tav>
                                      </p:tavLst>
                                    </p:anim>
                                  </p:childTnLst>
                                </p:cTn>
                              </p:par>
                              <p:par>
                                <p:cTn id="12" presetID="2" presetClass="entr" presetSubtype="4" dur="500" fill="hold" grpId="0" nodeType="withEffect">
                                  <p:stCondLst>
                                    <p:cond delay="0"/>
                                  </p:stCondLst>
                                  <p:childTnLst>
                                    <p:set>
                                      <p:cBhvr>
                                        <p:cTn id="13" dur="1" fill="hold">
                                          <p:stCondLst>
                                            <p:cond delay="0"/>
                                          </p:stCondLst>
                                        </p:cTn>
                                        <p:tgtEl>
                                          <p:spTgt spid="1048691">
                                            <p:txEl>
                                              <p:pRg st="1" end="1"/>
                                            </p:txEl>
                                          </p:spTgt>
                                        </p:tgtEl>
                                        <p:attrNameLst>
                                          <p:attrName>style.visibility</p:attrName>
                                        </p:attrNameLst>
                                      </p:cBhvr>
                                      <p:to>
                                        <p:strVal val="visible"/>
                                      </p:to>
                                    </p:set>
                                    <p:anim calcmode="lin" valueType="num">
                                      <p:cBhvr additive="base">
                                        <p:cTn id="14" dur="500" fill="hold"/>
                                        <p:tgtEl>
                                          <p:spTgt spid="1048691">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104869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nodeType="clickPar">
                      <p:stCondLst>
                        <p:cond delay="indefinite"/>
                        <p:cond evt="onBegin" delay="0">
                          <p:tn val="15"/>
                        </p:cond>
                      </p:stCondLst>
                      <p:childTnLst>
                        <p:par>
                          <p:cTn id="17" fill="hold">
                            <p:stCondLst>
                              <p:cond delay="0"/>
                            </p:stCondLst>
                            <p:childTnLst>
                              <p:par>
                                <p:cTn id="18" presetID="2" presetClass="entr" presetSubtype="4" dur="500" fill="hold" grpId="0" nodeType="clickEffect">
                                  <p:stCondLst>
                                    <p:cond delay="0"/>
                                  </p:stCondLst>
                                  <p:childTnLst>
                                    <p:set>
                                      <p:cBhvr>
                                        <p:cTn id="19" dur="1" fill="hold">
                                          <p:stCondLst>
                                            <p:cond delay="0"/>
                                          </p:stCondLst>
                                        </p:cTn>
                                        <p:tgtEl>
                                          <p:spTgt spid="1048691">
                                            <p:txEl>
                                              <p:pRg st="2" end="2"/>
                                            </p:txEl>
                                          </p:spTgt>
                                        </p:tgtEl>
                                        <p:attrNameLst>
                                          <p:attrName>style.visibility</p:attrName>
                                        </p:attrNameLst>
                                      </p:cBhvr>
                                      <p:to>
                                        <p:strVal val="visible"/>
                                      </p:to>
                                    </p:set>
                                    <p:anim calcmode="lin" valueType="num">
                                      <p:cBhvr additive="base">
                                        <p:cTn id="20" dur="500" fill="hold"/>
                                        <p:tgtEl>
                                          <p:spTgt spid="1048691">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104869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91" grpId="0" uiExpand="1" build="p"/>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https://d.book118.com/836044211043010103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186</Paragraphs>
  <Slides>29</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29</vt:i4>
      </vt:variant>
    </vt:vector>
  </HeadingPairs>
  <TitlesOfParts>
    <vt:vector baseType="lpstr" size="38">
      <vt:lpstr>Arial</vt:lpstr>
      <vt:lpstr>Calibri</vt:lpstr>
      <vt:lpstr>Calibri Light</vt:lpstr>
      <vt:lpstr>宋体</vt:lpstr>
      <vt:lpstr>黑体</vt:lpstr>
      <vt:lpstr>楷体_GB2312</vt:lpstr>
      <vt:lpstr>Wingdings</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1、余物清理费和拆除工程费的定义和差异；余物清理费 （clearance fee）为满足输变电工程建设需要，对所征用土地范围内遗留的建筑物、构筑物等有碍工程建设的设施进行拆除、清理所发生的各种费用。(编制最高投标限价时按电网建设预算编制与计算规定计列)拆除工程费（demolition costdemolition cost） 对原有输变电工程中构成工艺系统的设备、建（构）筑物及附属设施进行拆除、清理所支出的费用。2、全费用综合单价（all-in unit rate：完成一个规定的工程量清单项目全部工作与责任所需的人工费、材料费（不含甲供材料）、施工机械使用费和措施费、规费、企业管理费、施工企业配合调试费（如有）、利润以及一定范围内的风险费用，本文件中增值税单独计列并汇总。</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2024-09-28T11:17:04.086</cp:lastPrinted>
  <dcterms:created xsi:type="dcterms:W3CDTF">2024-09-28T03:17:04Z</dcterms:created>
  <dcterms:modified xsi:type="dcterms:W3CDTF">2024-09-28T03:17:06Z</dcterms:modified>
</cp:coreProperties>
</file>