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ADA6B-56F1-4A0C-8382-1874B7ABF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71648-1686-4A21-9384-F8C2C4EE0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AC137-6F9D-4AA7-B6F0-9F3A1C845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F23C8-FD6A-41EF-8E88-65D0130F7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841239-65B2-4A6D-AEC1-258F9D9C6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8FFCE2-F0B9-4C98-8D46-3288BA25B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698E9A-F3B7-4180-9B47-B971F245E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D8C01-9E4C-45D1-BA71-9299CB3FA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BF1F0-D9D6-4E69-9F60-DE35836C5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C9E3C-F224-4C75-9F67-0B9E51D4A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B7C49-FCA3-4AB2-BA42-FB55EF668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fld id="{9A0DB2DC-4C9A-4742-B13C-FB6460FD3503}" type="slidenum">
              <a:rPr lang="zh-CN" altLang="en-US" strike="noStrike" baseline="0" noProof="1">
                <a:latin typeface="Arial" pitchFamily="34" charset="0"/>
                <a:ea typeface="宋体" panose="02010600030101010101" pitchFamily="2" charset="-122"/>
                <a:cs typeface="+mn-cs"/>
                <a:sym typeface="Arial" pitchFamily="34" charset="0"/>
              </a:rPr>
              <a:t/>
            </a:fld>
            <a:endParaRPr lang="zh-CN" altLang="en-US" strike="noStrike" baseline="0" noProof="1"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fld id="{9A0DB2DC-4C9A-4742-B13C-FB6460FD3503}" type="slidenum">
              <a:rPr lang="zh-CN" altLang="en-US" strike="noStrike" baseline="0" noProof="1">
                <a:latin typeface="Arial" pitchFamily="34" charset="0"/>
                <a:ea typeface="宋体" panose="02010600030101010101" pitchFamily="2" charset="-122"/>
                <a:cs typeface="+mn-cs"/>
                <a:sym typeface="Arial" pitchFamily="34" charset="0"/>
              </a:rPr>
              <a:t/>
            </a:fld>
            <a:endParaRPr lang="zh-CN" altLang="en-US" strike="noStrike" baseline="0" noProof="1"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fld id="{9A0DB2DC-4C9A-4742-B13C-FB6460FD3503}" type="slidenum">
              <a:rPr lang="zh-CN" altLang="en-US" strike="noStrike" baseline="0" noProof="1">
                <a:latin typeface="Arial" pitchFamily="34" charset="0"/>
                <a:ea typeface="宋体" panose="02010600030101010101" pitchFamily="2" charset="-122"/>
                <a:cs typeface="+mn-cs"/>
                <a:sym typeface="Arial" pitchFamily="34" charset="0"/>
              </a:rPr>
              <a:t/>
            </a:fld>
            <a:endParaRPr lang="zh-CN" altLang="en-US" strike="noStrike" baseline="0" noProof="1"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fld id="{9A0DB2DC-4C9A-4742-B13C-FB6460FD3503}" type="slidenum">
              <a:rPr lang="zh-CN" altLang="en-US" strike="noStrike" baseline="0" noProof="1">
                <a:latin typeface="Arial" pitchFamily="34" charset="0"/>
                <a:ea typeface="宋体" panose="02010600030101010101" pitchFamily="2" charset="-122"/>
                <a:cs typeface="+mn-cs"/>
                <a:sym typeface="Arial" pitchFamily="34" charset="0"/>
              </a:rPr>
              <a:t/>
            </a:fld>
            <a:endParaRPr lang="zh-CN" altLang="en-US" strike="noStrike" baseline="0" noProof="1"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fld id="{9A0DB2DC-4C9A-4742-B13C-FB6460FD3503}" type="slidenum">
              <a:rPr lang="zh-CN" altLang="en-US" strike="noStrike" baseline="0" noProof="1">
                <a:latin typeface="Arial" pitchFamily="34" charset="0"/>
                <a:ea typeface="宋体" panose="02010600030101010101" pitchFamily="2" charset="-122"/>
                <a:cs typeface="+mn-cs"/>
                <a:sym typeface="Arial" pitchFamily="34" charset="0"/>
              </a:rPr>
              <a:t/>
            </a:fld>
            <a:endParaRPr lang="zh-CN" altLang="en-US" strike="noStrike" baseline="0" noProof="1"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fld id="{9A0DB2DC-4C9A-4742-B13C-FB6460FD3503}" type="slidenum">
              <a:rPr lang="zh-CN" altLang="en-US" strike="noStrike" baseline="0" noProof="1">
                <a:latin typeface="Arial" pitchFamily="34" charset="0"/>
                <a:ea typeface="宋体" panose="02010600030101010101" pitchFamily="2" charset="-122"/>
                <a:cs typeface="+mn-cs"/>
                <a:sym typeface="Arial" pitchFamily="34" charset="0"/>
              </a:rPr>
              <a:t/>
            </a:fld>
            <a:endParaRPr lang="zh-CN" altLang="en-US" strike="noStrike" baseline="0" noProof="1"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fld id="{9A0DB2DC-4C9A-4742-B13C-FB6460FD3503}" type="slidenum">
              <a:rPr lang="zh-CN" altLang="en-US" strike="noStrike" baseline="0" noProof="1">
                <a:latin typeface="Arial" pitchFamily="34" charset="0"/>
                <a:ea typeface="宋体" panose="02010600030101010101" pitchFamily="2" charset="-122"/>
                <a:cs typeface="+mn-cs"/>
                <a:sym typeface="Arial" pitchFamily="34" charset="0"/>
              </a:rPr>
              <a:t/>
            </a:fld>
            <a:endParaRPr lang="zh-CN" altLang="en-US" strike="noStrike" baseline="0" noProof="1"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fld id="{9A0DB2DC-4C9A-4742-B13C-FB6460FD3503}" type="slidenum">
              <a:rPr lang="zh-CN" altLang="en-US" strike="noStrike" baseline="0" noProof="1">
                <a:latin typeface="Arial" pitchFamily="34" charset="0"/>
                <a:ea typeface="宋体" panose="02010600030101010101" pitchFamily="2" charset="-122"/>
                <a:cs typeface="+mn-cs"/>
                <a:sym typeface="Arial" pitchFamily="34" charset="0"/>
              </a:rPr>
              <a:t/>
            </a:fld>
            <a:endParaRPr lang="zh-CN" altLang="en-US" strike="noStrike" baseline="0" noProof="1"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fld id="{9A0DB2DC-4C9A-4742-B13C-FB6460FD3503}" type="slidenum">
              <a:rPr lang="zh-CN" altLang="en-US" strike="noStrike" baseline="0" noProof="1">
                <a:latin typeface="Arial" pitchFamily="34" charset="0"/>
                <a:ea typeface="宋体" panose="02010600030101010101" pitchFamily="2" charset="-122"/>
                <a:cs typeface="+mn-cs"/>
                <a:sym typeface="Arial" pitchFamily="34" charset="0"/>
              </a:rPr>
              <a:t/>
            </a:fld>
            <a:endParaRPr lang="zh-CN" altLang="en-US" strike="noStrike" baseline="0" noProof="1"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fld id="{9A0DB2DC-4C9A-4742-B13C-FB6460FD3503}" type="slidenum">
              <a:rPr lang="zh-CN" altLang="en-US" strike="noStrike" baseline="0" noProof="1">
                <a:latin typeface="Arial" pitchFamily="34" charset="0"/>
                <a:ea typeface="宋体" panose="02010600030101010101" pitchFamily="2" charset="-122"/>
                <a:cs typeface="+mn-cs"/>
                <a:sym typeface="Arial" pitchFamily="34" charset="0"/>
              </a:rPr>
              <a:t/>
            </a:fld>
            <a:endParaRPr lang="zh-CN" altLang="en-US" strike="noStrike" baseline="0" noProof="1"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fld id="{9A0DB2DC-4C9A-4742-B13C-FB6460FD3503}" type="slidenum">
              <a:rPr lang="zh-CN" altLang="en-US" strike="noStrike" baseline="0" noProof="1">
                <a:latin typeface="Arial" pitchFamily="34" charset="0"/>
                <a:ea typeface="宋体" panose="02010600030101010101" pitchFamily="2" charset="-122"/>
                <a:cs typeface="+mn-cs"/>
                <a:sym typeface="Arial" pitchFamily="34" charset="0"/>
              </a:rPr>
              <a:t/>
            </a:fld>
            <a:endParaRPr lang="zh-CN" altLang="en-US" strike="noStrike" baseline="0" noProof="1"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058269" name="Rectangle 2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en-US" altLang="en-US"/>
          </a:p>
        </p:txBody>
      </p:sp>
      <p:sp>
        <p:nvSpPr>
          <p:cNvPr id="1058270" name="Rectangle 3"/>
          <p:cNvSpPr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en-US" altLang="en-US"/>
          </a:p>
          <a:p>
            <a:pPr lvl="1"/>
            <a:r>
              <a:rPr lang="zh-CN" altLang="en-US"/>
              <a:t>第二级</a:t>
            </a:r>
            <a:endParaRPr lang="en-US" altLang="en-US"/>
          </a:p>
          <a:p>
            <a:pPr lvl="2"/>
            <a:r>
              <a:rPr lang="zh-CN" altLang="en-US"/>
              <a:t>第三级</a:t>
            </a:r>
            <a:endParaRPr lang="en-US" altLang="en-US"/>
          </a:p>
          <a:p>
            <a:pPr lvl="3"/>
            <a:r>
              <a:rPr lang="zh-CN" altLang="en-US"/>
              <a:t>第四级</a:t>
            </a:r>
            <a:endParaRPr lang="en-US" altLang="en-US"/>
          </a:p>
          <a:p>
            <a:pPr lvl="4"/>
            <a:r>
              <a:rPr lang="zh-CN" altLang="en-US"/>
              <a:t>第五级</a:t>
            </a:r>
            <a:endParaRPr lang="en-US" altLang="en-US"/>
          </a:p>
        </p:txBody>
      </p:sp>
      <p:sp>
        <p:nvSpPr>
          <p:cNvPr id="1058271" name="Rectangle 4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9pPr>
          </a:lstStyle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1058272" name="Rectangle 5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9pPr>
          </a:lstStyle>
          <a:p>
            <a:pPr lvl="0" fontAlgn="base"/>
            <a:endParaRPr strike="noStrike" noProof="1">
              <a:latin typeface="宋体" panose="02010600030101010101" pitchFamily="2" charset="-122"/>
            </a:endParaRPr>
          </a:p>
        </p:txBody>
      </p:sp>
      <p:sp>
        <p:nvSpPr>
          <p:cNvPr id="1058273" name="Rectangle 6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/>
          <a:lstStyle>
            <a:defPPr>
              <a:defRPr lang="zh-CN"/>
            </a:defPPr>
            <a:lvl1pPr marL="0" lvl="0" indent="-6858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9pPr>
          </a:lstStyle>
          <a:p>
            <a:pPr lv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fld id="{9A0DB2DC-4C9A-4742-B13C-FB6460FD3503}" type="slidenum">
              <a:rPr lang="zh-CN" altLang="en-US" strike="noStrike" baseline="0" noProof="1">
                <a:latin typeface="Arial" pitchFamily="34" charset="0"/>
                <a:ea typeface="宋体" panose="02010600030101010101" pitchFamily="2" charset="-122"/>
                <a:cs typeface="+mn-cs"/>
                <a:sym typeface="Arial" pitchFamily="34" charset="0"/>
              </a:rPr>
              <a:t/>
            </a:fld>
            <a:endParaRPr lang="zh-CN" altLang="en-US" strike="noStrike" baseline="0" noProof="1">
              <a:sym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dur="597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9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2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9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9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8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1" i="0" u="none" kern="1200" baseline="0">
          <a:solidFill>
            <a:srgbClr val="000000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Char char="•"/>
        <a:defRPr sz="3200" b="1" i="0" u="none" kern="1200" baseline="0">
          <a:solidFill>
            <a:srgbClr val="000000"/>
          </a:solidFill>
          <a:latin typeface="+mn-lt"/>
          <a:ea typeface="+mn-ea"/>
          <a:cs typeface="+mn-cs"/>
        </a:defRPr>
      </a:lvl1pPr>
      <a:lvl2pPr marL="342900" lvl="1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Char char="•"/>
        <a:defRPr sz="3200" b="1" i="0" u="none" kern="1200" baseline="0">
          <a:solidFill>
            <a:srgbClr val="000000"/>
          </a:solidFill>
          <a:latin typeface="Arial" pitchFamily="34" charset="0"/>
          <a:ea typeface="+mn-ea"/>
          <a:cs typeface="+mn-cs"/>
        </a:defRPr>
      </a:lvl2pPr>
      <a:lvl3pPr marL="742950" lvl="2" indent="1714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None/>
        <a:defRPr sz="2800" b="1" i="0" u="none" kern="1200" baseline="0">
          <a:solidFill>
            <a:srgbClr val="000000"/>
          </a:solidFill>
          <a:latin typeface="Arial" pitchFamily="34" charset="0"/>
          <a:ea typeface="宋体" panose="02010600030101010101" pitchFamily="2" charset="-122"/>
          <a:cs typeface="+mn-cs"/>
          <a:sym typeface="Arial" pitchFamily="34" charset="0"/>
        </a:defRPr>
      </a:lvl3pPr>
      <a:lvl4pPr marL="1143000" lvl="3" indent="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None/>
        <a:defRPr sz="2400" b="1" i="0" u="none" kern="1200" baseline="0">
          <a:solidFill>
            <a:srgbClr val="000000"/>
          </a:solidFill>
          <a:latin typeface="Arial" pitchFamily="34" charset="0"/>
          <a:ea typeface="宋体" panose="02010600030101010101" pitchFamily="2" charset="-122"/>
          <a:cs typeface="+mn-cs"/>
          <a:sym typeface="Arial" pitchFamily="34" charset="0"/>
        </a:defRPr>
      </a:lvl4pPr>
      <a:lvl5pPr marL="1600200" lvl="4" indent="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None/>
        <a:defRPr sz="2000" b="1" i="0" u="none" kern="1200" baseline="0">
          <a:solidFill>
            <a:srgbClr val="000000"/>
          </a:solidFill>
          <a:latin typeface="Arial" pitchFamily="34" charset="0"/>
          <a:ea typeface="宋体" panose="02010600030101010101" pitchFamily="2" charset="-122"/>
          <a:cs typeface="+mn-cs"/>
          <a:sym typeface="Arial" pitchFamily="34" charset="0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None/>
        <a:defRPr sz="2000" b="1" i="0" u="none" kern="1200" baseline="0">
          <a:solidFill>
            <a:srgbClr val="000000"/>
          </a:solidFill>
          <a:latin typeface="Arial" pitchFamily="34" charset="0"/>
          <a:ea typeface="宋体" panose="02010600030101010101" pitchFamily="2" charset="-122"/>
          <a:cs typeface="+mn-cs"/>
          <a:sym typeface="Arial" pitchFamily="34" charset="0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None/>
        <a:defRPr sz="2000" b="1" i="0" u="none" kern="1200" baseline="0">
          <a:solidFill>
            <a:srgbClr val="000000"/>
          </a:solidFill>
          <a:latin typeface="Arial" pitchFamily="34" charset="0"/>
          <a:ea typeface="宋体" panose="02010600030101010101" pitchFamily="2" charset="-122"/>
          <a:cs typeface="+mn-cs"/>
          <a:sym typeface="Arial" pitchFamily="34" charset="0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None/>
        <a:defRPr sz="2000" b="1" i="0" u="none" kern="1200" baseline="0">
          <a:solidFill>
            <a:srgbClr val="000000"/>
          </a:solidFill>
          <a:latin typeface="Arial" pitchFamily="34" charset="0"/>
          <a:ea typeface="宋体" panose="02010600030101010101" pitchFamily="2" charset="-122"/>
          <a:cs typeface="+mn-cs"/>
          <a:sym typeface="Arial" pitchFamily="34" charset="0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None/>
        <a:defRPr sz="2000" b="1" i="0" u="none" kern="1200" baseline="0">
          <a:solidFill>
            <a:srgbClr val="000000"/>
          </a:solidFill>
          <a:latin typeface="Arial" pitchFamily="34" charset="0"/>
          <a:ea typeface="宋体" panose="02010600030101010101" pitchFamily="2" charset="-122"/>
          <a:cs typeface="+mn-cs"/>
          <a:sym typeface="Arial" pitchFamily="34" charset="0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rgbClr val="000000"/>
          </a:solidFill>
          <a:latin typeface="+mn-lt"/>
          <a:ea typeface="+mn-ea"/>
          <a:cs typeface="+mn-cs"/>
          <a:sym typeface="微软雅黑" panose="020b0503020204020204" pitchFamily="34" charset="-122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rgbClr val="000000"/>
          </a:solidFill>
          <a:latin typeface="Arial" pitchFamily="34" charset="0"/>
          <a:ea typeface="+mn-ea"/>
          <a:cs typeface="+mn-cs"/>
          <a:sym typeface="微软雅黑" panose="020b0503020204020204" pitchFamily="34" charset="-122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rgbClr val="000000"/>
          </a:solidFill>
          <a:latin typeface="Arial" pitchFamily="34" charset="0"/>
          <a:ea typeface="+mn-ea"/>
          <a:cs typeface="+mn-cs"/>
          <a:sym typeface="微软雅黑" panose="020b0503020204020204" pitchFamily="34" charset="-122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rgbClr val="000000"/>
          </a:solidFill>
          <a:latin typeface="Arial" pitchFamily="34" charset="0"/>
          <a:ea typeface="+mn-ea"/>
          <a:cs typeface="+mn-cs"/>
          <a:sym typeface="微软雅黑" panose="020b0503020204020204" pitchFamily="34" charset="-122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rgbClr val="000000"/>
          </a:solidFill>
          <a:latin typeface="Arial" pitchFamily="34" charset="0"/>
          <a:ea typeface="+mn-ea"/>
          <a:cs typeface="+mn-cs"/>
          <a:sym typeface="微软雅黑" panose="020b0503020204020204" pitchFamily="34" charset="-122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rgbClr val="000000"/>
          </a:solidFill>
          <a:latin typeface="Arial" pitchFamily="34" charset="0"/>
          <a:ea typeface="+mn-ea"/>
          <a:cs typeface="+mn-cs"/>
          <a:sym typeface="微软雅黑" panose="020b0503020204020204" pitchFamily="34" charset="-122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rgbClr val="000000"/>
          </a:solidFill>
          <a:latin typeface="Arial" pitchFamily="34" charset="0"/>
          <a:ea typeface="+mn-ea"/>
          <a:cs typeface="+mn-cs"/>
          <a:sym typeface="微软雅黑" panose="020b0503020204020204" pitchFamily="34" charset="-122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rgbClr val="000000"/>
          </a:solidFill>
          <a:latin typeface="Arial" pitchFamily="34" charset="0"/>
          <a:ea typeface="+mn-ea"/>
          <a:cs typeface="+mn-cs"/>
          <a:sym typeface="微软雅黑" panose="020b0503020204020204" pitchFamily="34" charset="-122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rgbClr val="000000"/>
          </a:solidFill>
          <a:latin typeface="Arial" pitchFamily="34" charset="0"/>
          <a:ea typeface="+mn-ea"/>
          <a:cs typeface="+mn-cs"/>
          <a:sym typeface="微软雅黑" panose="020b0503020204020204" pitchFamily="34" charset="-122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0511421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1998" name="标题 17"/>
          <p:cNvSpPr/>
          <p:nvPr>
            <p:ph type="ctrTitle" idx="4294967295"/>
          </p:nvPr>
        </p:nvSpPr>
        <p:spPr>
          <a:xfrm>
            <a:off x="1403350" y="1628775"/>
            <a:ext cx="6445250" cy="1412875"/>
          </a:xfrm>
        </p:spPr>
        <p:txBody>
          <a:bodyPr lIns="90000" tIns="45720" rIns="90000" bIns="45720" anchor="ctr" anchorCtr="0"/>
          <a:lstStyle>
            <a:lvl1pPr lvl="0">
              <a:buClrTx/>
              <a:buSzTx/>
              <a:buFontTx/>
              <a:defRPr/>
            </a:lvl1pPr>
          </a:lstStyle>
          <a:p>
            <a:pPr lvl="0" indent="-1371600" defTabSz="914400">
              <a:buSzPct val="25000"/>
            </a:pPr>
            <a:r>
              <a:rPr lang="zh-CN" altLang="en-US" sz="4000">
                <a:ea typeface="宋体" panose="02010600030101010101" pitchFamily="2" charset="-122"/>
                <a:sym typeface="黑体" panose="02010609060101010101" pitchFamily="49" charset="-122"/>
              </a:rPr>
              <a:t>脑血管供血不足患者</a:t>
            </a:r>
            <a:br>
              <a:rPr lang="en-US" altLang="en-US" sz="4000">
                <a:ea typeface="宋体" panose="02010600030101010101" pitchFamily="2" charset="-122"/>
                <a:sym typeface="黑体" panose="02010609060101010101" pitchFamily="49" charset="-122"/>
              </a:rPr>
            </a:br>
            <a:r>
              <a:rPr lang="zh-CN" altLang="en-US" sz="4000">
                <a:ea typeface="宋体" panose="02010600030101010101" pitchFamily="2" charset="-122"/>
                <a:sym typeface="黑体" panose="02010609060101010101" pitchFamily="49" charset="-122"/>
              </a:rPr>
              <a:t>护理查房</a:t>
            </a:r>
            <a:endParaRPr lang="en-US" altLang="en-US"/>
          </a:p>
        </p:txBody>
      </p:sp>
    </p:spTree>
  </p:cSld>
  <p:clrMapOvr>
    <a:masterClrMapping/>
  </p:clrMapOvr>
  <p:transition>
    <p:pull dir="d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357880" y="776605"/>
            <a:ext cx="242824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9pPr>
          </a:lstStyle>
          <a:p>
            <a:r>
              <a:rPr lang="zh-CN" altLang="en-US" sz="4400" b="1">
                <a:latin typeface="+mj-lt"/>
                <a:cs typeface="+mj-cs"/>
              </a:rPr>
              <a:t>内容摘要</a:t>
            </a:r>
            <a:endParaRPr lang="zh-CN" altLang="en-US" sz="4400" b="1">
              <a:latin typeface="+mj-lt"/>
              <a:cs typeface="+mj-cs"/>
            </a:endParaRPr>
          </a:p>
        </p:txBody>
      </p:sp>
      <p:pic>
        <p:nvPicPr>
          <p:cNvPr id="3" name="图片 2" descr="ed81c42cdb585273f8a6dabbbf483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1605" y="1974850"/>
            <a:ext cx="2573020" cy="318198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497330" y="1858645"/>
            <a:ext cx="3021330" cy="46462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9pPr>
          </a:lstStyle>
          <a:p>
            <a:pPr marL="342900" indent="-342900">
              <a:buFont typeface="Wingdings" panose="05000000000000000000" charset="0"/>
              <a:buChar char="u"/>
            </a:pPr>
            <a:r>
              <a:rPr lang="zh-CN" altLang="en-US" sz="2800"/>
              <a:t>相关知识</a:t>
            </a:r>
            <a:endParaRPr lang="zh-CN" altLang="en-US" sz="2800"/>
          </a:p>
          <a:p>
            <a:pPr marL="342900" indent="-342900">
              <a:buFont typeface="Wingdings" panose="05000000000000000000" charset="0"/>
              <a:buChar char="u"/>
            </a:pPr>
            <a:r>
              <a:rPr lang="zh-CN" altLang="en-US" sz="2800"/>
              <a:t>病史介绍</a:t>
            </a:r>
            <a:endParaRPr lang="zh-CN" altLang="en-US"/>
          </a:p>
          <a:p>
            <a:pPr marL="342900" indent="-342900">
              <a:buFont typeface="Wingdings" panose="05000000000000000000" charset="0"/>
              <a:buChar char="u"/>
            </a:pPr>
            <a:r>
              <a:rPr lang="zh-CN" altLang="en-US" sz="2800"/>
              <a:t>护理诊断</a:t>
            </a:r>
            <a:endParaRPr lang="zh-CN" altLang="en-US"/>
          </a:p>
          <a:p>
            <a:pPr marL="342900" indent="-342900">
              <a:buFont typeface="Wingdings" panose="05000000000000000000" charset="0"/>
              <a:buChar char="u"/>
            </a:pPr>
            <a:r>
              <a:rPr lang="zh-CN" altLang="en-US" sz="2800"/>
              <a:t>健康指导</a:t>
            </a:r>
            <a:endParaRPr lang="zh-CN" altLang="en-US"/>
          </a:p>
          <a:p>
            <a:pPr marL="342900" indent="-342900">
              <a:buFont typeface="Wingdings" panose="05000000000000000000" charset="0"/>
              <a:buChar char="u"/>
            </a:pPr>
            <a:r>
              <a:rPr lang="zh-CN" altLang="en-US" sz="2800"/>
              <a:t>出院查体</a:t>
            </a:r>
            <a:endParaRPr lang="zh-CN" altLang="en-US" sz="2800"/>
          </a:p>
          <a:p>
            <a:pPr marL="342900" indent="-342900">
              <a:buFont typeface="Wingdings" panose="05000000000000000000" charset="0"/>
              <a:buChar char="u"/>
            </a:pPr>
            <a:r>
              <a:rPr lang="zh-CN" altLang="en-US" sz="2800"/>
              <a:t>护理问题补充</a:t>
            </a:r>
            <a:endParaRPr lang="zh-CN" altLang="en-US" sz="2800"/>
          </a:p>
          <a:p>
            <a:pPr marL="342900" indent="-342900">
              <a:buFont typeface="Wingdings" panose="05000000000000000000" charset="0"/>
              <a:buChar char="u"/>
            </a:pPr>
            <a:r>
              <a:rPr lang="zh-CN" altLang="en-US" sz="2800"/>
              <a:t>知识提问</a:t>
            </a:r>
            <a:endParaRPr lang="zh-CN" altLang="en-US"/>
          </a:p>
          <a:p>
            <a:pPr marL="342900" indent="-342900">
              <a:buFont typeface="Wingdings" panose="05000000000000000000" charset="0"/>
              <a:buChar char="u"/>
            </a:pPr>
            <a:r>
              <a:rPr lang="zh-CN" altLang="en-US" sz="2800"/>
              <a:t>护长总结</a:t>
            </a:r>
            <a:endParaRPr lang="zh-CN" altLang="en-US"/>
          </a:p>
          <a:p>
            <a:pPr marL="342900" indent="-342900">
              <a:buFont typeface="Wingdings" panose="05000000000000000000" charset="0"/>
              <a:buChar char="u"/>
            </a:pPr>
            <a:endParaRPr lang="zh-CN" altLang="en-US"/>
          </a:p>
          <a:p>
            <a:pPr marL="342900" indent="-342900">
              <a:buFont typeface="Wingdings" panose="05000000000000000000" charset="0"/>
              <a:buChar char="u"/>
            </a:pPr>
            <a:endParaRPr lang="zh-CN" altLang="en-US"/>
          </a:p>
          <a:p>
            <a:pPr marL="342900" indent="-342900">
              <a:buFont typeface="Wingdings" panose="05000000000000000000" charset="0"/>
              <a:buChar char="u"/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8833" name="标题 24577"/>
          <p:cNvSpPr/>
          <p:nvPr>
            <p:ph type="title" idx="4294967295"/>
          </p:nvPr>
        </p:nvSpPr>
        <p:spPr>
          <a:xfrm>
            <a:off x="468313" y="620713"/>
            <a:ext cx="8229600" cy="1143000"/>
          </a:xfrm>
        </p:spPr>
        <p:txBody>
          <a:bodyPr lIns="91440" tIns="45720" rIns="91440" bIns="45720" anchor="ctr" anchorCtr="0"/>
          <a:lstStyle/>
          <a:p>
            <a:pPr indent="-685800"/>
            <a:r>
              <a:rPr lang="zh-CN" altLang="en-US" sz="4000">
                <a:latin typeface="宋体" panose="02010600030101010101" pitchFamily="2" charset="-122"/>
                <a:ea typeface="宋体" panose="02010600030101010101" pitchFamily="2" charset="-122"/>
              </a:rPr>
              <a:t>概念</a:t>
            </a:r>
            <a:endParaRPr lang="en-US" altLang="en-US"/>
          </a:p>
        </p:txBody>
      </p:sp>
      <p:sp>
        <p:nvSpPr>
          <p:cNvPr id="248834" name="文本占位符 24578"/>
          <p:cNvSpPr/>
          <p:nvPr>
            <p:ph type="body" idx="4294967295"/>
          </p:nvPr>
        </p:nvSpPr>
        <p:spPr>
          <a:xfrm>
            <a:off x="466725" y="1862455"/>
            <a:ext cx="8229600" cy="4795520"/>
          </a:xfrm>
        </p:spPr>
        <p:txBody>
          <a:bodyPr lIns="91440" tIns="45720" rIns="91440" bIns="45720" anchor="t" anchorCtr="0"/>
          <a:lstStyle/>
          <a:p>
            <a:pPr>
              <a:lnSpc>
                <a:spcPct val="90000"/>
              </a:lnSpc>
              <a:buNone/>
            </a:pP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      </a:t>
            </a: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脑供血不足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是指人脑某一局部的血液供应不足引起功能的障碍。脑供血不足的病因与脑动脉硬化有关。临床上将脑供血不足分为急性和慢性，急性脑供血不足（急性脑缺血）是老年人的常见病。</a:t>
            </a:r>
            <a:endParaRPr lang="en-US" altLang="en-US"/>
          </a:p>
        </p:txBody>
      </p:sp>
      <p:pic>
        <p:nvPicPr>
          <p:cNvPr id="2" name="图片 1" descr="10d5d6fd165ad8a079604f129d6427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4450" y="3404235"/>
            <a:ext cx="2771775" cy="21050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9857" name="标题 1049398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lIns="91440" tIns="45720" rIns="91440" bIns="45720" anchor="ctr" anchorCtr="0"/>
          <a:lstStyle/>
          <a:p>
            <a:r>
              <a:rPr lang="zh-CN" altLang="en-US">
                <a:ea typeface="宋体" panose="02010600030101010101" pitchFamily="2" charset="-122"/>
              </a:rPr>
              <a:t>疾病症状</a:t>
            </a:r>
            <a:endParaRPr lang="en-US" altLang="en-US"/>
          </a:p>
        </p:txBody>
      </p:sp>
      <p:sp>
        <p:nvSpPr>
          <p:cNvPr id="249858" name="内容占位符 1049400"/>
          <p:cNvSpPr/>
          <p:nvPr>
            <p:ph idx="4294967295"/>
          </p:nvPr>
        </p:nvSpPr>
        <p:spPr>
          <a:xfrm>
            <a:off x="457200" y="1600200"/>
            <a:ext cx="8229600" cy="4525963"/>
          </a:xfrm>
        </p:spPr>
        <p:txBody>
          <a:bodyPr lIns="91440" tIns="45720" rIns="91440" bIns="45720" anchor="t" anchorCtr="0"/>
          <a:lstStyle/>
          <a:p>
            <a:pPr marL="0" indent="0">
              <a:buNone/>
            </a:pPr>
            <a:r>
              <a:rPr lang="zh-CN" altLang="en-US" sz="2800">
                <a:ea typeface="宋体" panose="02010600030101010101" pitchFamily="2" charset="-122"/>
              </a:rPr>
              <a:t>脑供血不足的症状归纳起来，主要表现在以下方面。</a:t>
            </a:r>
            <a:endParaRPr lang="en-US" altLang="en-US"/>
          </a:p>
          <a:p>
            <a:pPr marL="0" indent="0">
              <a:buNone/>
            </a:pPr>
            <a:r>
              <a:rPr lang="zh-CN" altLang="en-US" sz="2100" b="0">
                <a:ea typeface="宋体" panose="02010600030101010101" pitchFamily="2" charset="-122"/>
              </a:rPr>
              <a:t>⑴</a:t>
            </a:r>
            <a:r>
              <a:rPr lang="en-US" altLang="zh-CN" sz="2100" b="0">
                <a:ea typeface="宋体" panose="02010600030101010101" pitchFamily="2" charset="-122"/>
              </a:rPr>
              <a:t> </a:t>
            </a:r>
            <a:r>
              <a:rPr lang="zh-CN" altLang="zh-CN" sz="2100" b="0">
                <a:ea typeface="宋体" panose="02010600030101010101" pitchFamily="2" charset="-122"/>
              </a:rPr>
              <a:t>头晕，特别是突然感到眩晕。</a:t>
            </a:r>
            <a:endParaRPr lang="en-US" altLang="en-US"/>
          </a:p>
          <a:p>
            <a:pPr marL="0" indent="0">
              <a:buNone/>
            </a:pPr>
            <a:r>
              <a:rPr lang="zh-CN" altLang="en-US" sz="2100" b="0">
                <a:ea typeface="宋体" panose="02010600030101010101" pitchFamily="2" charset="-122"/>
              </a:rPr>
              <a:t>⑵</a:t>
            </a:r>
            <a:r>
              <a:rPr lang="en-US" altLang="zh-CN" sz="2100" b="0">
                <a:ea typeface="宋体" panose="02010600030101010101" pitchFamily="2" charset="-122"/>
              </a:rPr>
              <a:t> </a:t>
            </a:r>
            <a:r>
              <a:rPr lang="zh-CN" altLang="zh-CN" sz="2100" b="0">
                <a:ea typeface="宋体" panose="02010600030101010101" pitchFamily="2" charset="-122"/>
              </a:rPr>
              <a:t>肢体麻木，突然感到一侧脸部或手脚麻木，有的舌麻、唇麻。</a:t>
            </a:r>
            <a:endParaRPr lang="en-US" altLang="en-US"/>
          </a:p>
          <a:p>
            <a:pPr marL="0" indent="0">
              <a:buNone/>
            </a:pPr>
            <a:r>
              <a:rPr lang="zh-CN" altLang="en-US" sz="2100" b="0">
                <a:ea typeface="宋体" panose="02010600030101010101" pitchFamily="2" charset="-122"/>
              </a:rPr>
              <a:t>⑶</a:t>
            </a:r>
            <a:r>
              <a:rPr lang="en-US" altLang="zh-CN" sz="2100" b="0">
                <a:ea typeface="宋体" panose="02010600030101010101" pitchFamily="2" charset="-122"/>
              </a:rPr>
              <a:t> </a:t>
            </a:r>
            <a:r>
              <a:rPr lang="zh-CN" altLang="zh-CN" sz="2100" b="0">
                <a:ea typeface="宋体" panose="02010600030101010101" pitchFamily="2" charset="-122"/>
              </a:rPr>
              <a:t>暂时的吐字不清或讲话不灵。</a:t>
            </a:r>
            <a:endParaRPr lang="en-US" altLang="en-US"/>
          </a:p>
          <a:p>
            <a:pPr marL="0" indent="0">
              <a:buNone/>
            </a:pPr>
            <a:r>
              <a:rPr lang="zh-CN" altLang="en-US" sz="2100" b="0">
                <a:ea typeface="宋体" panose="02010600030101010101" pitchFamily="2" charset="-122"/>
              </a:rPr>
              <a:t>⑷</a:t>
            </a:r>
            <a:r>
              <a:rPr lang="en-US" altLang="zh-CN" sz="2100" b="0">
                <a:ea typeface="宋体" panose="02010600030101010101" pitchFamily="2" charset="-122"/>
              </a:rPr>
              <a:t> </a:t>
            </a:r>
            <a:r>
              <a:rPr lang="zh-CN" altLang="zh-CN" sz="2100" b="0">
                <a:ea typeface="宋体" panose="02010600030101010101" pitchFamily="2" charset="-122"/>
              </a:rPr>
              <a:t>肢体无力或活动不灵。</a:t>
            </a:r>
            <a:endParaRPr lang="en-US" altLang="en-US"/>
          </a:p>
          <a:p>
            <a:pPr marL="0" indent="0">
              <a:buNone/>
            </a:pPr>
            <a:r>
              <a:rPr lang="zh-CN" altLang="en-US" sz="2100" b="0">
                <a:ea typeface="宋体" panose="02010600030101010101" pitchFamily="2" charset="-122"/>
              </a:rPr>
              <a:t>⑸</a:t>
            </a:r>
            <a:r>
              <a:rPr lang="en-US" altLang="zh-CN" sz="2100" b="0">
                <a:ea typeface="宋体" panose="02010600030101010101" pitchFamily="2" charset="-122"/>
              </a:rPr>
              <a:t> </a:t>
            </a:r>
            <a:r>
              <a:rPr lang="zh-CN" altLang="zh-CN" sz="2100" b="0">
                <a:ea typeface="宋体" panose="02010600030101010101" pitchFamily="2" charset="-122"/>
              </a:rPr>
              <a:t>与平日不同的头痛。</a:t>
            </a:r>
            <a:endParaRPr lang="en-US" altLang="en-US"/>
          </a:p>
          <a:p>
            <a:pPr marL="0" indent="0">
              <a:buNone/>
            </a:pPr>
            <a:r>
              <a:rPr lang="zh-CN" altLang="en-US" sz="2100" b="0">
                <a:ea typeface="宋体" panose="02010600030101010101" pitchFamily="2" charset="-122"/>
              </a:rPr>
              <a:t>⑹突然原因不明的跌倒或晕倒。</a:t>
            </a:r>
            <a:endParaRPr lang="en-US" altLang="en-US"/>
          </a:p>
          <a:p>
            <a:pPr marL="0" indent="0">
              <a:buNone/>
            </a:pPr>
            <a:r>
              <a:rPr lang="zh-CN" altLang="en-US" sz="2100" b="0">
                <a:ea typeface="宋体" panose="02010600030101010101" pitchFamily="2" charset="-122"/>
              </a:rPr>
              <a:t>⑺</a:t>
            </a:r>
            <a:r>
              <a:rPr lang="en-US" altLang="zh-CN" sz="2100" b="0">
                <a:ea typeface="宋体" panose="02010600030101010101" pitchFamily="2" charset="-122"/>
              </a:rPr>
              <a:t> </a:t>
            </a:r>
            <a:r>
              <a:rPr lang="zh-CN" altLang="zh-CN" sz="2100" b="0">
                <a:ea typeface="宋体" panose="02010600030101010101" pitchFamily="2" charset="-122"/>
              </a:rPr>
              <a:t>短暂的意识丧失或个性和智力的突然变化。</a:t>
            </a:r>
            <a:endParaRPr lang="en-US" altLang="en-US"/>
          </a:p>
          <a:p>
            <a:pPr marL="0" indent="0">
              <a:buNone/>
            </a:pPr>
            <a:r>
              <a:rPr lang="zh-CN" altLang="en-US" sz="2100" b="0">
                <a:ea typeface="宋体" panose="02010600030101010101" pitchFamily="2" charset="-122"/>
              </a:rPr>
              <a:t>⑻</a:t>
            </a:r>
            <a:r>
              <a:rPr lang="en-US" altLang="zh-CN" sz="2100" b="0">
                <a:ea typeface="宋体" panose="02010600030101010101" pitchFamily="2" charset="-122"/>
              </a:rPr>
              <a:t> </a:t>
            </a:r>
            <a:r>
              <a:rPr lang="zh-CN" altLang="zh-CN" sz="2100" b="0">
                <a:ea typeface="宋体" panose="02010600030101010101" pitchFamily="2" charset="-122"/>
              </a:rPr>
              <a:t>全身明显乏力，肢体软弱无力。</a:t>
            </a:r>
            <a:endParaRPr lang="en-US" altLang="en-US"/>
          </a:p>
          <a:p>
            <a:pPr marL="0" indent="0">
              <a:buNone/>
            </a:pPr>
            <a:r>
              <a:rPr lang="zh-CN" altLang="en-US" sz="2100" b="0">
                <a:ea typeface="宋体" panose="02010600030101010101" pitchFamily="2" charset="-122"/>
              </a:rPr>
              <a:t>⑼</a:t>
            </a:r>
            <a:r>
              <a:rPr lang="en-US" altLang="zh-CN" sz="2100" b="0">
                <a:ea typeface="宋体" panose="02010600030101010101" pitchFamily="2" charset="-122"/>
              </a:rPr>
              <a:t> </a:t>
            </a:r>
            <a:r>
              <a:rPr lang="zh-CN" altLang="zh-CN" sz="2100" b="0">
                <a:ea typeface="宋体" panose="02010600030101010101" pitchFamily="2" charset="-122"/>
              </a:rPr>
              <a:t>恶心呕吐或血压波动</a:t>
            </a:r>
            <a:endParaRPr lang="en-US" altLang="en-US"/>
          </a:p>
          <a:p>
            <a:pPr marL="0" indent="0">
              <a:buNone/>
            </a:pPr>
            <a:r>
              <a:rPr lang="zh-CN" altLang="en-US" sz="2100" b="0">
                <a:ea typeface="宋体" panose="02010600030101010101" pitchFamily="2" charset="-122"/>
              </a:rPr>
              <a:t>⑽</a:t>
            </a:r>
            <a:r>
              <a:rPr lang="en-US" altLang="zh-CN" sz="2100" b="0">
                <a:ea typeface="宋体" panose="02010600030101010101" pitchFamily="2" charset="-122"/>
              </a:rPr>
              <a:t> </a:t>
            </a:r>
            <a:r>
              <a:rPr lang="zh-CN" altLang="zh-CN" sz="2100" b="0">
                <a:ea typeface="宋体" panose="02010600030101010101" pitchFamily="2" charset="-122"/>
              </a:rPr>
              <a:t>整天昏昏沉沉的欲睡——嗜睡状态。</a:t>
            </a:r>
            <a:endParaRPr lang="en-US" altLang="en-US"/>
          </a:p>
          <a:p>
            <a:pPr marL="0" indent="0">
              <a:buNone/>
            </a:pPr>
            <a:r>
              <a:rPr lang="zh-CN" altLang="en-US" sz="2100" b="0">
                <a:ea typeface="宋体" panose="02010600030101010101" pitchFamily="2" charset="-122"/>
              </a:rPr>
              <a:t>⑾</a:t>
            </a:r>
            <a:r>
              <a:rPr lang="en-US" altLang="zh-CN" sz="2100" b="0">
                <a:ea typeface="宋体" panose="02010600030101010101" pitchFamily="2" charset="-122"/>
              </a:rPr>
              <a:t> </a:t>
            </a:r>
            <a:r>
              <a:rPr lang="zh-CN" altLang="zh-CN" sz="2100" b="0">
                <a:ea typeface="宋体" panose="02010600030101010101" pitchFamily="2" charset="-122"/>
              </a:rPr>
              <a:t>患者突然暂时出现的视物不清。。</a:t>
            </a:r>
            <a:endParaRPr lang="en-US" altLang="en-US"/>
          </a:p>
          <a:p>
            <a:pPr marL="0" indent="0">
              <a:buNone/>
            </a:pPr>
            <a:endParaRPr lang="zh-CN" altLang="en-US" sz="2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881" name="标题 23553"/>
          <p:cNvSpPr/>
          <p:nvPr>
            <p:ph type="title" idx="4294967295"/>
          </p:nvPr>
        </p:nvSpPr>
        <p:spPr>
          <a:xfrm>
            <a:off x="466725" y="547688"/>
            <a:ext cx="8229600" cy="1143000"/>
          </a:xfrm>
        </p:spPr>
        <p:txBody>
          <a:bodyPr lIns="91440" tIns="45720" rIns="91440" bIns="45720" anchor="ctr" anchorCtr="0"/>
          <a:lstStyle/>
          <a:p>
            <a:pPr indent="-685800"/>
            <a:r>
              <a:rPr lang="zh-CN" altLang="en-US" sz="4000">
                <a:ea typeface="宋体" panose="02010600030101010101" pitchFamily="2" charset="-122"/>
              </a:rPr>
              <a:t>患者一般情况</a:t>
            </a:r>
            <a:endParaRPr lang="en-US" altLang="en-US"/>
          </a:p>
        </p:txBody>
      </p:sp>
      <p:sp>
        <p:nvSpPr>
          <p:cNvPr id="250882" name="文本占位符 23554"/>
          <p:cNvSpPr/>
          <p:nvPr>
            <p:ph type="body" idx="4294967295"/>
          </p:nvPr>
        </p:nvSpPr>
        <p:spPr>
          <a:xfrm>
            <a:off x="754063" y="1916113"/>
            <a:ext cx="8389937" cy="4354512"/>
          </a:xfrm>
        </p:spPr>
        <p:txBody>
          <a:bodyPr lIns="91440" tIns="45720" rIns="91440" bIns="45720" anchor="t" anchorCtr="0"/>
          <a:lstStyle/>
          <a:p>
            <a:pPr>
              <a:lnSpc>
                <a:spcPct val="80000"/>
              </a:lnSpc>
              <a:buNone/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姓名：                 性别：男     </a:t>
            </a:r>
            <a:endParaRPr lang="en-US" altLang="en-US"/>
          </a:p>
          <a:p>
            <a:pPr>
              <a:lnSpc>
                <a:spcPct val="80000"/>
              </a:lnSpc>
              <a:buNone/>
            </a:pPr>
            <a:endParaRPr lang="zh-CN" altLang="en-US" sz="2400" b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 年龄：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50</a:t>
            </a:r>
            <a:r>
              <a:rPr lang="zh-CN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岁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                   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科别：急诊科 </a:t>
            </a:r>
            <a:endParaRPr lang="en-US" altLang="en-US"/>
          </a:p>
          <a:p>
            <a:pPr>
              <a:lnSpc>
                <a:spcPct val="80000"/>
              </a:lnSpc>
              <a:buNone/>
            </a:pP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endParaRPr lang="en-US" altLang="en-US"/>
          </a:p>
          <a:p>
            <a:pPr>
              <a:lnSpc>
                <a:spcPct val="80000"/>
              </a:lnSpc>
              <a:buNone/>
            </a:pP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 床号：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                 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住院号：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en-US" altLang="en-US"/>
          </a:p>
          <a:p>
            <a:pPr>
              <a:lnSpc>
                <a:spcPct val="80000"/>
              </a:lnSpc>
              <a:buNone/>
            </a:pP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endParaRPr lang="en-US" altLang="en-US"/>
          </a:p>
          <a:p>
            <a:pPr>
              <a:lnSpc>
                <a:spcPct val="80000"/>
              </a:lnSpc>
              <a:buNone/>
            </a:pP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 民族：汉族                   入院日期：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2021-10-1</a:t>
            </a:r>
            <a:endParaRPr lang="en-US" altLang="en-US"/>
          </a:p>
          <a:p>
            <a:pPr algn="ctr">
              <a:lnSpc>
                <a:spcPct val="80000"/>
              </a:lnSpc>
              <a:buNone/>
            </a:pPr>
            <a:endParaRPr lang="en-US" altLang="zh-CN" sz="2400" b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>
              <a:lnSpc>
                <a:spcPct val="80000"/>
              </a:lnSpc>
              <a:buNone/>
            </a:pPr>
            <a:endParaRPr lang="en-US" altLang="zh-CN" sz="2800" b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1905" name="标题 24577"/>
          <p:cNvSpPr/>
          <p:nvPr>
            <p:ph type="title" idx="4294967295"/>
          </p:nvPr>
        </p:nvSpPr>
        <p:spPr>
          <a:xfrm>
            <a:off x="466725" y="619125"/>
            <a:ext cx="8229600" cy="1143000"/>
          </a:xfrm>
        </p:spPr>
        <p:txBody>
          <a:bodyPr lIns="91440" tIns="45720" rIns="91440" bIns="45720" anchor="ctr" anchorCtr="0"/>
          <a:lstStyle/>
          <a:p>
            <a:pPr indent="-685800"/>
            <a:r>
              <a:rPr lang="zh-CN" altLang="en-US" sz="4000">
                <a:latin typeface="宋体" panose="02010600030101010101" pitchFamily="2" charset="-122"/>
                <a:ea typeface="宋体" panose="02010600030101010101" pitchFamily="2" charset="-122"/>
              </a:rPr>
              <a:t>病史简介</a:t>
            </a:r>
            <a:endParaRPr lang="en-US" altLang="en-US"/>
          </a:p>
        </p:txBody>
      </p:sp>
      <p:sp>
        <p:nvSpPr>
          <p:cNvPr id="251906" name="文本占位符 24578"/>
          <p:cNvSpPr/>
          <p:nvPr>
            <p:ph type="body" idx="4294967295"/>
          </p:nvPr>
        </p:nvSpPr>
        <p:spPr>
          <a:xfrm>
            <a:off x="466725" y="1862138"/>
            <a:ext cx="8229600" cy="4795837"/>
          </a:xfrm>
        </p:spPr>
        <p:txBody>
          <a:bodyPr lIns="91440" tIns="45720" rIns="91440" bIns="45720" anchor="t" anchorCtr="0"/>
          <a:lstStyle/>
          <a:p>
            <a:pPr>
              <a:lnSpc>
                <a:spcPct val="90000"/>
              </a:lnSpc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主诉：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突发头晕伴恶心2小时余</a:t>
            </a:r>
            <a:r>
              <a:rPr lang="zh-CN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en-US" altLang="en-US"/>
          </a:p>
          <a:p>
            <a:pPr>
              <a:lnSpc>
                <a:spcPct val="90000"/>
              </a:lnSpc>
              <a:buNone/>
            </a:pPr>
            <a:endParaRPr lang="zh-CN" altLang="en-US"/>
          </a:p>
          <a:p>
            <a:pPr>
              <a:lnSpc>
                <a:spcPct val="90000"/>
              </a:lnSpc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现病史：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患者及家属诉患者于入院前2小时余无明显发病诱因出现突发头晕,伴恶心及双下肢抽搐,无呕吐，无腹痛腹泻，无尿频尿急，无肢体活动障碍,病后到当地卫生院予以补液处理，患者症状未见明显改善,联系我院院前急救转送至我院进一步诊疗，急诊拟诊为“脑血管供血不足”收住我科。起病后一般情况可,大小便正常,体重无明显下降。</a:t>
            </a:r>
            <a:endParaRPr lang="en-US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929" name="标题 25601"/>
          <p:cNvSpPr/>
          <p:nvPr>
            <p:ph type="title" idx="4294967295"/>
          </p:nvPr>
        </p:nvSpPr>
        <p:spPr>
          <a:xfrm>
            <a:off x="466725" y="619125"/>
            <a:ext cx="8229600" cy="1143000"/>
          </a:xfrm>
        </p:spPr>
        <p:txBody>
          <a:bodyPr lIns="91440" tIns="45720" rIns="91440" bIns="45720" anchor="ctr" anchorCtr="0"/>
          <a:lstStyle/>
          <a:p>
            <a:pPr indent="-685800"/>
            <a:r>
              <a:rPr lang="zh-CN" altLang="en-US" sz="4000">
                <a:latin typeface="宋体" panose="02010600030101010101" pitchFamily="2" charset="-122"/>
                <a:ea typeface="宋体" panose="02010600030101010101" pitchFamily="2" charset="-122"/>
              </a:rPr>
              <a:t>病史简介</a:t>
            </a:r>
            <a:endParaRPr lang="en-US" altLang="en-US"/>
          </a:p>
        </p:txBody>
      </p:sp>
      <p:sp>
        <p:nvSpPr>
          <p:cNvPr id="252930" name="文本占位符 25602"/>
          <p:cNvSpPr/>
          <p:nvPr>
            <p:ph type="body" idx="4294967295"/>
          </p:nvPr>
        </p:nvSpPr>
        <p:spPr>
          <a:xfrm>
            <a:off x="466725" y="1989138"/>
            <a:ext cx="8229600" cy="4525962"/>
          </a:xfrm>
        </p:spPr>
        <p:txBody>
          <a:bodyPr lIns="91440" tIns="45720" rIns="91440" bIns="45720" anchor="t" anchorCtr="0"/>
          <a:lstStyle/>
          <a:p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既往史：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既往体健,否认以往有高血压病、冠心病、糖尿病等慢性疾病史,否认有病毒性肝炎、肺结核、伤寒等传染性疾病史</a:t>
            </a:r>
            <a:r>
              <a:rPr lang="zh-CN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en-US" altLang="en-US"/>
          </a:p>
          <a:p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过敏史：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无药物及食物过敏史。</a:t>
            </a:r>
            <a:endParaRPr lang="en-US" altLang="en-US"/>
          </a:p>
          <a:p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家族史：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无家族遗传病史。</a:t>
            </a:r>
            <a:endParaRPr lang="en-US" altLang="en-US"/>
          </a:p>
          <a:p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体格检查：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T36.2℃,P 81次/分,R20次/分,BP113/76mmHg</a:t>
            </a:r>
            <a:r>
              <a:rPr lang="zh-CN" altLang="zh-CN" sz="2400" b="0"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。</a:t>
            </a:r>
            <a:endParaRPr lang="en-US" altLang="en-US"/>
          </a:p>
          <a:p>
            <a:endParaRPr lang="zh-CN" altLang="en-US" sz="2400" b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>
              <a:buNone/>
            </a:pPr>
            <a:endParaRPr lang="zh-CN" altLang="en-US" sz="4000" b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3953" name="标题 28673"/>
          <p:cNvSpPr/>
          <p:nvPr>
            <p:ph type="title" idx="4294967295"/>
          </p:nvPr>
        </p:nvSpPr>
        <p:spPr>
          <a:xfrm>
            <a:off x="395288" y="549275"/>
            <a:ext cx="8426450" cy="793750"/>
          </a:xfrm>
        </p:spPr>
        <p:txBody>
          <a:bodyPr lIns="91440" tIns="45720" rIns="91440" bIns="45720" anchor="ctr" anchorCtr="0"/>
          <a:lstStyle/>
          <a:p>
            <a:pPr indent="-685800"/>
            <a:r>
              <a:rPr lang="zh-CN" altLang="en-US" sz="4000">
                <a:ea typeface="宋体" panose="02010600030101010101" pitchFamily="2" charset="-122"/>
              </a:rPr>
              <a:t>护理评分</a:t>
            </a:r>
            <a:endParaRPr lang="en-US" altLang="en-US"/>
          </a:p>
        </p:txBody>
      </p:sp>
      <p:graphicFrame>
        <p:nvGraphicFramePr>
          <p:cNvPr id="4194306" name="表格 4194305"/>
          <p:cNvGraphicFramePr>
            <a:graphicFrameLocks noGrp="1"/>
          </p:cNvGraphicFramePr>
          <p:nvPr/>
        </p:nvGraphicFramePr>
        <p:xfrm>
          <a:off x="1403350" y="1773238"/>
          <a:ext cx="6096000" cy="4064000"/>
        </p:xfrm>
        <a:graphic>
          <a:graphicData uri="http://schemas.openxmlformats.org/drawingml/2006/table">
            <a:tbl>
              <a:tblPr/>
              <a:tblGrid>
                <a:gridCol w="2032000"/>
                <a:gridCol w="2032000"/>
                <a:gridCol w="2032000"/>
              </a:tblGrid>
              <a:tr h="1016000"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微软雅黑" panose="020b0503020204020204" pitchFamily="34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5pPr>
                    </a:lstStyle>
                    <a:p>
                      <a:pPr lvl="0" rtl="0">
                        <a:buNone/>
                      </a:pPr>
                      <a:endParaRPr lang="zh-CN" altLang="en-US">
                        <a:latin typeface="宋体" panose="02010600030101010101" pitchFamily="2" charset="-122"/>
                      </a:endParaRPr>
                    </a:p>
                  </a:txBody>
                  <a:tcPr marL="0" marR="0" marT="0" marB="0" anchor="ctr" anchorCtr="1">
                    <a:lnL w="28575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微软雅黑" panose="020b0503020204020204" pitchFamily="34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5pPr>
                    </a:lstStyle>
                    <a:p>
                      <a:pPr lvl="0" algn="ctr" rtl="0">
                        <a:spcBef>
                          <a:spcPct val="20000"/>
                        </a:spcBef>
                        <a:buNone/>
                      </a:pPr>
                      <a:r>
                        <a:rPr lang="en-US" altLang="zh-CN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2021-10-01</a:t>
                      </a:r>
                      <a:endParaRPr lang="en-US" altLang="en-US">
                        <a:latin typeface="宋体" panose="02010600030101010101" pitchFamily="2" charset="-122"/>
                      </a:endParaRPr>
                    </a:p>
                    <a:p>
                      <a:pPr lvl="0" algn="ctr" rtl="0">
                        <a:spcBef>
                          <a:spcPct val="20000"/>
                        </a:spcBef>
                        <a:buNone/>
                      </a:pPr>
                      <a:r>
                        <a:rPr lang="zh-CN" altLang="en-US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（入院）</a:t>
                      </a:r>
                      <a:endParaRPr lang="en-US" altLang="en-US">
                        <a:latin typeface="宋体" panose="02010600030101010101" pitchFamily="2" charset="-122"/>
                      </a:endParaRPr>
                    </a:p>
                  </a:txBody>
                  <a:tcPr marL="0" marR="0" marT="0" marB="0" anchor="ctr" anchorCtr="1">
                    <a:lnL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微软雅黑" panose="020b0503020204020204" pitchFamily="34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5pPr>
                    </a:lstStyle>
                    <a:p>
                      <a:pPr lvl="0" algn="ctr" rtl="0">
                        <a:spcBef>
                          <a:spcPct val="20000"/>
                        </a:spcBef>
                        <a:buNone/>
                      </a:pPr>
                      <a:r>
                        <a:rPr lang="en-US" altLang="zh-CN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2021-10-07</a:t>
                      </a:r>
                      <a:endParaRPr lang="en-US" altLang="en-US">
                        <a:latin typeface="宋体" panose="02010600030101010101" pitchFamily="2" charset="-122"/>
                      </a:endParaRPr>
                    </a:p>
                    <a:p>
                      <a:pPr lvl="0" algn="ctr" rtl="0">
                        <a:spcBef>
                          <a:spcPct val="20000"/>
                        </a:spcBef>
                        <a:buNone/>
                      </a:pPr>
                      <a:r>
                        <a:rPr lang="zh-CN" altLang="en-US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（出院）</a:t>
                      </a:r>
                      <a:endParaRPr lang="en-US" altLang="en-US">
                        <a:latin typeface="宋体" panose="02010600030101010101" pitchFamily="2" charset="-122"/>
                      </a:endParaRPr>
                    </a:p>
                  </a:txBody>
                  <a:tcPr marL="0" marR="0" marT="0" marB="0" anchor="ctr" anchorCtr="1">
                    <a:lnL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16000"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微软雅黑" panose="020b0503020204020204" pitchFamily="34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5pPr>
                    </a:lstStyle>
                    <a:p>
                      <a:pPr lvl="0" algn="ctr" rtl="0">
                        <a:spcBef>
                          <a:spcPct val="20000"/>
                        </a:spcBef>
                        <a:buNone/>
                      </a:pPr>
                      <a:r>
                        <a:rPr lang="zh-CN" altLang="en-US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巴塞尔评分</a:t>
                      </a:r>
                      <a:endParaRPr lang="en-US" altLang="en-US">
                        <a:latin typeface="宋体" panose="02010600030101010101" pitchFamily="2" charset="-122"/>
                      </a:endParaRPr>
                    </a:p>
                  </a:txBody>
                  <a:tcPr marL="0" marR="0" marT="0" marB="0" anchor="ctr" anchorCtr="1">
                    <a:lnL w="28575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微软雅黑" panose="020b0503020204020204" pitchFamily="34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5pPr>
                    </a:lstStyle>
                    <a:p>
                      <a:pPr lvl="0" algn="ctr" rtl="0">
                        <a:spcBef>
                          <a:spcPct val="20000"/>
                        </a:spcBef>
                        <a:buNone/>
                      </a:pPr>
                      <a:r>
                        <a:rPr lang="en-US" altLang="zh-CN" sz="28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65</a:t>
                      </a:r>
                      <a:endParaRPr lang="en-US" altLang="en-US">
                        <a:latin typeface="宋体" panose="02010600030101010101" pitchFamily="2" charset="-122"/>
                      </a:endParaRPr>
                    </a:p>
                  </a:txBody>
                  <a:tcPr marL="0" marR="0" marT="0" marB="0" anchor="ctr" anchorCtr="1">
                    <a:lnL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微软雅黑" panose="020b0503020204020204" pitchFamily="34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5pPr>
                    </a:lstStyle>
                    <a:p>
                      <a:pPr lvl="0" algn="ctr" rtl="0">
                        <a:spcBef>
                          <a:spcPct val="20000"/>
                        </a:spcBef>
                        <a:buNone/>
                      </a:pPr>
                      <a:r>
                        <a:rPr lang="en-US" altLang="zh-CN" sz="28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100</a:t>
                      </a:r>
                      <a:endParaRPr lang="en-US" altLang="en-US">
                        <a:latin typeface="宋体" panose="02010600030101010101" pitchFamily="2" charset="-122"/>
                      </a:endParaRPr>
                    </a:p>
                  </a:txBody>
                  <a:tcPr marL="0" marR="0" marT="0" marB="0" anchor="ctr" anchorCtr="1">
                    <a:lnL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16000"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微软雅黑" panose="020b0503020204020204" pitchFamily="34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5pPr>
                    </a:lstStyle>
                    <a:p>
                      <a:pPr lvl="0" algn="ctr" rtl="0">
                        <a:spcBef>
                          <a:spcPct val="20000"/>
                        </a:spcBef>
                        <a:buNone/>
                      </a:pPr>
                      <a:r>
                        <a:rPr lang="zh-CN" altLang="en-US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跌倒坠床风险评分</a:t>
                      </a:r>
                      <a:endParaRPr lang="en-US" altLang="en-US">
                        <a:latin typeface="宋体" panose="02010600030101010101" pitchFamily="2" charset="-122"/>
                      </a:endParaRPr>
                    </a:p>
                  </a:txBody>
                  <a:tcPr marL="0" marR="0" marT="0" marB="0" anchor="ctr" anchorCtr="1">
                    <a:lnL w="28575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微软雅黑" panose="020b0503020204020204" pitchFamily="34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5pPr>
                    </a:lstStyle>
                    <a:p>
                      <a:pPr lvl="0" algn="ctr" rtl="0">
                        <a:spcBef>
                          <a:spcPct val="20000"/>
                        </a:spcBef>
                        <a:buNone/>
                      </a:pPr>
                      <a:r>
                        <a:rPr lang="en-US" altLang="zh-CN" sz="2800" b="1">
                          <a:latin typeface="宋体" panose="02010600030101010101" pitchFamily="2" charset="-122"/>
                        </a:rPr>
                        <a:t>35</a:t>
                      </a:r>
                      <a:endParaRPr lang="en-US" altLang="en-US">
                        <a:latin typeface="宋体" panose="02010600030101010101" pitchFamily="2" charset="-122"/>
                      </a:endParaRPr>
                    </a:p>
                  </a:txBody>
                  <a:tcPr marL="0" marR="0" marT="0" marB="0" anchor="ctr" anchorCtr="1">
                    <a:lnL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微软雅黑" panose="020b0503020204020204" pitchFamily="34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5pPr>
                    </a:lstStyle>
                    <a:p>
                      <a:pPr lvl="0" algn="ctr" rtl="0">
                        <a:spcBef>
                          <a:spcPct val="20000"/>
                        </a:spcBef>
                        <a:buNone/>
                      </a:pPr>
                      <a:r>
                        <a:rPr lang="en-US" altLang="zh-CN" sz="2800" b="1">
                          <a:latin typeface="宋体" panose="02010600030101010101" pitchFamily="2" charset="-122"/>
                        </a:rPr>
                        <a:t>35</a:t>
                      </a:r>
                      <a:endParaRPr lang="en-US" altLang="zh-CN" sz="2800" b="1">
                        <a:latin typeface="宋体" panose="02010600030101010101" pitchFamily="2" charset="-122"/>
                      </a:endParaRPr>
                    </a:p>
                  </a:txBody>
                  <a:tcPr marL="0" marR="0" marT="0" marB="0" anchor="ctr" anchorCtr="1">
                    <a:lnL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16000"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微软雅黑" panose="020b0503020204020204" pitchFamily="34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5pPr>
                    </a:lstStyle>
                    <a:p>
                      <a:pPr lvl="0" algn="ctr" rtl="0">
                        <a:spcBef>
                          <a:spcPct val="20000"/>
                        </a:spcBef>
                        <a:buNone/>
                      </a:pPr>
                      <a:r>
                        <a:rPr lang="zh-CN" altLang="en-US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压疮危险因素评分</a:t>
                      </a:r>
                      <a:endParaRPr lang="en-US" altLang="en-US">
                        <a:latin typeface="宋体" panose="02010600030101010101" pitchFamily="2" charset="-122"/>
                      </a:endParaRPr>
                    </a:p>
                  </a:txBody>
                  <a:tcPr marL="0" marR="0" marT="0" marB="0" anchor="ctr" anchorCtr="1">
                    <a:lnL w="28575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微软雅黑" panose="020b0503020204020204" pitchFamily="34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5pPr>
                    </a:lstStyle>
                    <a:p>
                      <a:pPr lvl="0" algn="ctr" rtl="0">
                        <a:spcBef>
                          <a:spcPct val="20000"/>
                        </a:spcBef>
                        <a:buNone/>
                      </a:pPr>
                      <a:r>
                        <a:rPr lang="en-US" altLang="zh-CN" sz="2800" b="1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19</a:t>
                      </a:r>
                      <a:endParaRPr lang="en-US" altLang="en-US">
                        <a:latin typeface="宋体" panose="02010600030101010101" pitchFamily="2" charset="-122"/>
                      </a:endParaRPr>
                    </a:p>
                  </a:txBody>
                  <a:tcPr marL="0" marR="0" marT="0" marB="0" anchor="ctr" anchorCtr="1">
                    <a:lnL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微软雅黑" panose="020b0503020204020204" pitchFamily="34" charset="-122"/>
                        </a:defRPr>
                      </a:lvl1pPr>
                      <a:lvl2pPr marL="45720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2pPr>
                      <a:lvl3pPr marL="91440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3pPr>
                      <a:lvl4pPr marL="1371600" lvl="3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4pPr>
                      <a:lvl5pPr marL="1828800" lvl="4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defRPr sz="2400" b="0" i="0" u="none" kern="1200" baseline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+mn-cs"/>
                          <a:sym typeface="微软雅黑" panose="020b0503020204020204" pitchFamily="34" charset="-122"/>
                        </a:defRPr>
                      </a:lvl5pPr>
                    </a:lstStyle>
                    <a:p>
                      <a:pPr lvl="0" algn="ctr" rtl="0">
                        <a:spcBef>
                          <a:spcPct val="20000"/>
                        </a:spcBef>
                        <a:buNone/>
                      </a:pPr>
                      <a:r>
                        <a:rPr lang="en-US" altLang="zh-CN" sz="2800" b="1">
                          <a:latin typeface="宋体" panose="02010600030101010101" pitchFamily="2" charset="-122"/>
                        </a:rPr>
                        <a:t>22</a:t>
                      </a:r>
                      <a:endParaRPr lang="en-US" altLang="zh-CN" sz="2800" b="1">
                        <a:latin typeface="宋体" panose="02010600030101010101" pitchFamily="2" charset="-122"/>
                      </a:endParaRPr>
                    </a:p>
                  </a:txBody>
                  <a:tcPr marL="0" marR="0" marT="0" marB="0" anchor="ctr" anchorCtr="1">
                    <a:lnL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>
                          <a:alpha val="100000"/>
                        </a:srgb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001" name="内容占位符 2"/>
          <p:cNvPicPr>
            <a:picLocks noChangeAspect="1"/>
          </p:cNvPicPr>
          <p:nvPr>
            <p:ph idx="4294967295"/>
          </p:nvPr>
        </p:nvPicPr>
        <p:blipFill>
          <a:blip r:embed="rId2"/>
          <a:srcRect t="28969" b="6383"/>
          <a:stretch>
            <a:fillRect/>
          </a:stretch>
        </p:blipFill>
        <p:spPr>
          <a:xfrm>
            <a:off x="0" y="1516380"/>
            <a:ext cx="4876800" cy="5095875"/>
          </a:xfrm>
        </p:spPr>
      </p:pic>
      <p:sp>
        <p:nvSpPr>
          <p:cNvPr id="2" name="文本框 1"/>
          <p:cNvSpPr txBox="1"/>
          <p:nvPr/>
        </p:nvSpPr>
        <p:spPr>
          <a:xfrm>
            <a:off x="3349625" y="706755"/>
            <a:ext cx="244538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9pPr>
          </a:lstStyle>
          <a:p>
            <a:pPr algn="l"/>
            <a:r>
              <a:rPr lang="zh-CN" altLang="en-US" sz="4000" b="1">
                <a:cs typeface="+mj-cs"/>
                <a:sym typeface="+mn-ea"/>
              </a:rPr>
              <a:t>辅助检</a:t>
            </a:r>
            <a:r>
              <a:rPr lang="zh-CN" altLang="en-US" sz="4000" b="1">
                <a:cs typeface="+mj-cs"/>
              </a:rPr>
              <a:t>查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7025" name="文本占位符 44035"/>
          <p:cNvPicPr>
            <a:picLocks noChangeAspect="1"/>
          </p:cNvPicPr>
          <p:nvPr>
            <p:ph idx="4294967295"/>
          </p:nvPr>
        </p:nvPicPr>
        <p:blipFill>
          <a:blip r:embed="rId2"/>
          <a:srcRect l="809" t="32445" r="1694" b="10277"/>
          <a:stretch>
            <a:fillRect/>
          </a:stretch>
        </p:blipFill>
        <p:spPr>
          <a:xfrm>
            <a:off x="0" y="1619250"/>
            <a:ext cx="4972050" cy="5638800"/>
          </a:xfrm>
        </p:spPr>
      </p:pic>
      <p:sp>
        <p:nvSpPr>
          <p:cNvPr id="3" name="文本框 2"/>
          <p:cNvSpPr txBox="1"/>
          <p:nvPr/>
        </p:nvSpPr>
        <p:spPr>
          <a:xfrm>
            <a:off x="3455035" y="683260"/>
            <a:ext cx="223456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9pPr>
          </a:lstStyle>
          <a:p>
            <a:pPr algn="l"/>
            <a:r>
              <a:rPr lang="zh-CN" altLang="en-US" sz="4000" b="1">
                <a:cs typeface="+mj-cs"/>
              </a:rPr>
              <a:t>辅助检查</a:t>
            </a:r>
            <a:endParaRPr lang="zh-CN" altLang="en-US" sz="4000" b="1"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9073" name="图片 2"/>
          <p:cNvPicPr>
            <a:picLocks noChangeAspect="1"/>
          </p:cNvPicPr>
          <p:nvPr/>
        </p:nvPicPr>
        <p:blipFill>
          <a:blip r:embed="rId2"/>
          <a:srcRect l="528" t="6328" r="36649" b="20226"/>
          <a:stretch>
            <a:fillRect/>
          </a:stretch>
        </p:blipFill>
        <p:spPr>
          <a:xfrm>
            <a:off x="0" y="1504315"/>
            <a:ext cx="5638800" cy="49149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3459480" y="694055"/>
            <a:ext cx="222504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400" b="0" i="0" u="none" kern="1200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微软雅黑" panose="020b0503020204020204" pitchFamily="34" charset="-122"/>
              </a:defRPr>
            </a:lvl9pPr>
          </a:lstStyle>
          <a:p>
            <a:pPr algn="l"/>
            <a:r>
              <a:rPr lang="zh-CN" altLang="en-US" sz="4000" b="1">
                <a:cs typeface="+mj-cs"/>
              </a:rPr>
              <a:t>辅助检查</a:t>
            </a:r>
            <a:endParaRPr lang="zh-CN" altLang="en-US" sz="4000" b="1"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097" name="标题 34817"/>
          <p:cNvSpPr/>
          <p:nvPr>
            <p:ph type="title" idx="4294967295"/>
          </p:nvPr>
        </p:nvSpPr>
        <p:spPr>
          <a:xfrm>
            <a:off x="393700" y="547688"/>
            <a:ext cx="8229600" cy="1143000"/>
          </a:xfrm>
        </p:spPr>
        <p:txBody>
          <a:bodyPr lIns="91440" tIns="45720" rIns="91440" bIns="45720" anchor="ctr" anchorCtr="0"/>
          <a:lstStyle/>
          <a:p>
            <a:pPr indent="-685800"/>
            <a:r>
              <a:rPr lang="zh-CN" altLang="en-US" sz="4000">
                <a:latin typeface="宋体" panose="02010600030101010101" pitchFamily="2" charset="-122"/>
                <a:ea typeface="宋体" panose="02010600030101010101" pitchFamily="2" charset="-122"/>
              </a:rPr>
              <a:t>入院后治疗</a:t>
            </a:r>
            <a:endParaRPr lang="en-US" altLang="en-US"/>
          </a:p>
        </p:txBody>
      </p:sp>
      <p:sp>
        <p:nvSpPr>
          <p:cNvPr id="260098" name="文本占位符 34818"/>
          <p:cNvSpPr/>
          <p:nvPr>
            <p:ph type="body" idx="4294967295"/>
          </p:nvPr>
        </p:nvSpPr>
        <p:spPr>
          <a:xfrm>
            <a:off x="457200" y="1412875"/>
            <a:ext cx="8229600" cy="4525963"/>
          </a:xfrm>
        </p:spPr>
        <p:txBody>
          <a:bodyPr lIns="91440" tIns="45720" rIns="91440" bIns="45720" anchor="t" anchorCtr="0"/>
          <a:lstStyle/>
          <a:p>
            <a:pPr marL="0" indent="0">
              <a:lnSpc>
                <a:spcPct val="80000"/>
              </a:lnSpc>
              <a:buNone/>
            </a:pPr>
            <a:r>
              <a:rPr lang="zh-CN" altLang="en-US" sz="2400">
                <a:latin typeface="宋体" panose="02010600030101010101" pitchFamily="2" charset="-122"/>
                <a:ea typeface="宋体" panose="02010600030101010101" pitchFamily="2" charset="-122"/>
              </a:rPr>
              <a:t>2021-10-</a:t>
            </a: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</a:rPr>
              <a:t>01</a:t>
            </a:r>
            <a:endParaRPr lang="en-US" altLang="en-US"/>
          </a:p>
          <a:p>
            <a:pPr marL="0" indent="0">
              <a:lnSpc>
                <a:spcPct val="80000"/>
              </a:lnSpc>
              <a:buNone/>
            </a:pP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按急诊科常规护理，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II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级护理。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完善急诊生化、血常规、大、小便常规等相关辅助检验检查。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暂给予银杏叶提取物、天麻素改善循环及相关补液等治疗。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密切观察患者病情变化。</a:t>
            </a:r>
            <a:endParaRPr lang="en-US" altLang="en-US"/>
          </a:p>
          <a:p>
            <a:pPr marL="0" indent="0">
              <a:lnSpc>
                <a:spcPct val="80000"/>
              </a:lnSpc>
              <a:buNone/>
            </a:pP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</a:rPr>
              <a:t>2021-10-2</a:t>
            </a:r>
            <a:endParaRPr lang="en-US" altLang="en-US"/>
          </a:p>
          <a:p>
            <a:pPr marL="0" indent="0">
              <a:lnSpc>
                <a:spcPct val="80000"/>
              </a:lnSpc>
              <a:buNone/>
            </a:pP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1.肺部感染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，给予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哌拉西林钠舒巴坦钠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抗感染治疗。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低钾血症，昨日已补充，目前症状缓解，密切监测。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患者尿酸高及血脂高，嘱咐患者饮食控制并密切监测。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密切监测患者病情变化。</a:t>
            </a:r>
            <a:endParaRPr lang="en-US" altLang="en-US"/>
          </a:p>
          <a:p>
            <a:pPr marL="0" indent="0">
              <a:lnSpc>
                <a:spcPct val="80000"/>
              </a:lnSpc>
              <a:buNone/>
            </a:pP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</a:rPr>
              <a:t>2021-10-5</a:t>
            </a:r>
            <a:endParaRPr lang="en-US" altLang="en-US"/>
          </a:p>
          <a:p>
            <a:pPr marL="0" indent="0">
              <a:lnSpc>
                <a:spcPct val="80000"/>
              </a:lnSpc>
              <a:buNone/>
            </a:pP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复查血常规、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c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反应蛋白、小生化。</a:t>
            </a:r>
            <a:endParaRPr lang="en-US" altLang="en-US"/>
          </a:p>
          <a:p>
            <a:pPr marL="0" indent="0">
              <a:lnSpc>
                <a:spcPct val="80000"/>
              </a:lnSpc>
              <a:buNone/>
            </a:pP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</a:rPr>
              <a:t>2021-10-6</a:t>
            </a:r>
            <a:endParaRPr lang="en-US" altLang="en-US"/>
          </a:p>
          <a:p>
            <a:pPr marL="0" indent="0">
              <a:lnSpc>
                <a:spcPct val="80000"/>
              </a:lnSpc>
              <a:buNone/>
            </a:pPr>
            <a:r>
              <a:rPr lang="zh-CN" altLang="en-US" sz="2400" b="0">
                <a:ea typeface="宋体" panose="02010600030101010101" pitchFamily="2" charset="-122"/>
              </a:rPr>
              <a:t>患者无特殊不适，要求出院，予以办理明日出院；嘱患者注意休息及清淡饮食；定期复查血常规、肾功能电解质等。</a:t>
            </a:r>
            <a:endParaRPr lang="en-US" altLang="en-US"/>
          </a:p>
          <a:p>
            <a:pPr marL="0" indent="0">
              <a:lnSpc>
                <a:spcPct val="80000"/>
              </a:lnSpc>
              <a:buNone/>
            </a:pPr>
            <a:endParaRPr lang="zh-CN" altLang="en-US" sz="2400" b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lnSpc>
                <a:spcPct val="80000"/>
              </a:lnSpc>
              <a:buNone/>
            </a:pPr>
            <a:endParaRPr lang="en-US" altLang="zh-CN" sz="2400" b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lnSpc>
                <a:spcPct val="80000"/>
              </a:lnSpc>
            </a:pPr>
            <a:endParaRPr lang="zh-CN" altLang="en-US" sz="2000" b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1121" name="标题 37889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lIns="91440" tIns="45720" rIns="91440" bIns="45720" anchor="ctr" anchorCtr="0"/>
          <a:lstStyle/>
          <a:p>
            <a:pPr indent="-685800"/>
            <a:r>
              <a:rPr lang="zh-CN" altLang="en-US" sz="4000">
                <a:latin typeface="宋体" panose="02010600030101010101" pitchFamily="2" charset="-122"/>
                <a:ea typeface="宋体" panose="02010600030101010101" pitchFamily="2" charset="-122"/>
              </a:rPr>
              <a:t>护理诊断</a:t>
            </a:r>
            <a:endParaRPr lang="en-US" altLang="en-US"/>
          </a:p>
        </p:txBody>
      </p:sp>
      <p:sp>
        <p:nvSpPr>
          <p:cNvPr id="261122" name="文本占位符 37890"/>
          <p:cNvSpPr/>
          <p:nvPr>
            <p:ph type="body" idx="4294967295"/>
          </p:nvPr>
        </p:nvSpPr>
        <p:spPr>
          <a:xfrm>
            <a:off x="457200" y="1298575"/>
            <a:ext cx="8229600" cy="4525963"/>
          </a:xfrm>
        </p:spPr>
        <p:txBody>
          <a:bodyPr lIns="91440" tIns="45720" rIns="91440" bIns="45720" anchor="t" anchorCtr="0"/>
          <a:lstStyle/>
          <a:p>
            <a:pPr marL="0" indent="0">
              <a:buNone/>
            </a:pP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舒适度的改变      与脑供血不足有关</a:t>
            </a:r>
            <a:endParaRPr lang="en-US" altLang="en-US"/>
          </a:p>
          <a:p>
            <a:pPr marL="0" indent="0">
              <a:buNone/>
            </a:pP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2.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睡眠形态紊乱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      与头晕不适有关</a:t>
            </a:r>
            <a:endParaRPr lang="zh-CN" altLang="en-US" sz="2400" b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buNone/>
            </a:pP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焦虑</a:t>
            </a: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              </a:t>
            </a:r>
            <a:r>
              <a:rPr lang="zh-CN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与担心疾病的转归有关</a:t>
            </a:r>
            <a:endParaRPr lang="en-US" altLang="en-US"/>
          </a:p>
          <a:p>
            <a:pPr marL="0" indent="0">
              <a:buNone/>
            </a:pP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知识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缺乏：缺乏对疾病的基本知识与康复知识的了解  与缺乏指导或缺少信息来源有关</a:t>
            </a:r>
            <a:endParaRPr lang="zh-CN" altLang="en-US" sz="2400" b="0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indent="0">
              <a:buNone/>
            </a:pPr>
            <a:r>
              <a:rPr lang="en-US" altLang="zh-CN" sz="2400" b="0">
                <a:latin typeface="宋体" panose="02010600030101010101" pitchFamily="2" charset="-122"/>
                <a:ea typeface="宋体" panose="02010600030101010101" pitchFamily="2" charset="-122"/>
              </a:rPr>
              <a:t>5.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</a:rPr>
              <a:t>潜在并发症：</a:t>
            </a:r>
            <a:r>
              <a:rPr lang="zh-CN" altLang="en-US" sz="2400" b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有受伤的危险</a:t>
            </a:r>
            <a:endParaRPr lang="en-US" altLang="en-US"/>
          </a:p>
          <a:p>
            <a:pPr marL="0" indent="0">
              <a:buNone/>
            </a:pPr>
            <a:endParaRPr lang="en-US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https://d.book118.com/836105114213010054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宋体</vt:lpstr>
      <vt:lpstr>微软雅黑</vt:lpstr>
      <vt:lpstr>黑体</vt:lpstr>
      <vt:lpstr>Wingdings</vt:lpstr>
      <vt:lpstr>Office Theme</vt:lpstr>
      <vt:lpstr>脑血管供血不足患者护理查房</vt:lpstr>
      <vt:lpstr>PowerPoint Presentation</vt:lpstr>
      <vt:lpstr>概念</vt:lpstr>
      <vt:lpstr>疾病症状</vt:lpstr>
      <vt:lpstr>患者一般情况</vt:lpstr>
      <vt:lpstr>病史简介</vt:lpstr>
      <vt:lpstr>病史简介</vt:lpstr>
      <vt:lpstr>护理评分</vt:lpstr>
      <vt:lpstr>PowerPoint Presentation</vt:lpstr>
      <vt:lpstr>PowerPoint Presentation</vt:lpstr>
      <vt:lpstr>PowerPoint Presentation</vt:lpstr>
      <vt:lpstr>入院后治疗</vt:lpstr>
      <vt:lpstr>护理诊断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2024-09-22T01:43:56.593</cp:lastPrinted>
  <dcterms:created xsi:type="dcterms:W3CDTF">2024-09-21T17:43:56Z</dcterms:created>
  <dcterms:modified xsi:type="dcterms:W3CDTF">2024-09-21T17:43:58Z</dcterms:modified>
</cp:coreProperties>
</file>