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0" r:id="rId17"/>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tags" Target="tags/tag1.xml" /><Relationship Id="rId19" Type="http://schemas.openxmlformats.org/officeDocument/2006/relationships/presProps" Target="presProps.xml" /><Relationship Id="rId2" Type="http://schemas.openxmlformats.org/officeDocument/2006/relationships/slideMaster" Target="slideMasters/slideMaster2.xml" /><Relationship Id="rId20" Type="http://schemas.openxmlformats.org/officeDocument/2006/relationships/viewProps" Target="viewProps.xml" /><Relationship Id="rId21" Type="http://schemas.openxmlformats.org/officeDocument/2006/relationships/theme" Target="theme/theme1.xml" /><Relationship Id="rId22"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5F23D116-5C82-4B4C-98CB-8EC801D146B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D6739AF-BD53-47C9-AD63-3E5DAAF9A92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CC781099-48F0-432F-B074-66BA68C12D9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74A3D112-5619-42A8-AAE9-259DCACE2E3B}"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3A48C739-64AE-4E1C-BB49-338611DA9980}"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19C45849-40F8-412D-9E58-ED0DA47B5F3F}"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D90488D6-511B-42E7-8E35-0969AD635B34}"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D48C983B-FAF4-46B9-8355-549FA6EBC46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063C0439-D7AB-4525-A134-5C24C2E983E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2593E06A-6D1A-4614-8D6C-FEA81B7F940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1EDD923-3445-41D4-A783-8B4C7B5C07F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2.png" /><Relationship Id="rId4" Type="http://schemas.openxmlformats.org/officeDocument/2006/relationships/image" Target="../media/image3.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4.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4.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4.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4.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836133001110010033"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cxnSp>
        <p:nvCxnSpPr>
          <p:cNvPr id="2" name="Connector 2"/>
          <p:cNvCxnSpPr/>
          <p:nvPr/>
        </p:nvCxnSpPr>
        <p:spPr>
          <a:xfrm>
            <a:off x="2182462" y="3823480"/>
            <a:ext cx="7827077" cy="0"/>
          </a:xfrm>
          <a:prstGeom prst="line">
            <a:avLst/>
          </a:prstGeom>
          <a:ln w="9525">
            <a:solidFill>
              <a:srgbClr val="FFFFFF">
                <a:alpha val="100000"/>
              </a:srgbClr>
            </a:solidFill>
            <a:prstDash val="solid"/>
          </a:ln>
        </p:spPr>
      </p:cxnSp>
      <p:pic>
        <p:nvPicPr>
          <p:cNvPr id="3" name="Picture 3"/>
          <p:cNvPicPr>
            <a:picLocks noChangeAspect="1"/>
          </p:cNvPicPr>
          <p:nvPr/>
        </p:nvPicPr>
        <p:blipFill>
          <a:blip r:embed="rId2"/>
          <a:stretch>
            <a:fillRect/>
          </a:stretch>
        </p:blipFill>
        <p:spPr>
          <a:xfrm>
            <a:off x="5" y="2"/>
            <a:ext cx="12191993" cy="1584959"/>
          </a:xfrm>
          <a:prstGeom prst="rect">
            <a:avLst/>
          </a:prstGeom>
        </p:spPr>
      </p:pic>
      <p:pic>
        <p:nvPicPr>
          <p:cNvPr id="4" name="Picture 4"/>
          <p:cNvPicPr>
            <a:picLocks noChangeAspect="1"/>
          </p:cNvPicPr>
          <p:nvPr/>
        </p:nvPicPr>
        <p:blipFill>
          <a:blip r:embed="rId3"/>
          <a:stretch>
            <a:fillRect/>
          </a:stretch>
        </p:blipFill>
        <p:spPr>
          <a:xfrm>
            <a:off x="0" y="5833872"/>
            <a:ext cx="12192000" cy="1024128"/>
          </a:xfrm>
          <a:prstGeom prst="rect">
            <a:avLst/>
          </a:prstGeom>
        </p:spPr>
      </p:pic>
      <p:sp>
        <p:nvSpPr>
          <p:cNvPr id="5" name="TextBox 5"/>
          <p:cNvSpPr txBox="1"/>
          <p:nvPr/>
        </p:nvSpPr>
        <p:spPr>
          <a:xfrm>
            <a:off x="1975806" y="2788085"/>
            <a:ext cx="8240388" cy="862965"/>
          </a:xfrm>
          <a:prstGeom prst="rect">
            <a:avLst/>
          </a:prstGeom>
        </p:spPr>
        <p:txBody>
          <a:bodyPr vert="horz" wrap="square" lIns="91440" tIns="45720" rIns="91440" bIns="45720" rtlCol="0" anchor="b"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050" b="1">
                <a:solidFill>
                  <a:srgbClr val="FFFFFF">
                    <a:alpha val="100000"/>
                  </a:srgbClr>
                </a:solidFill>
                <a:latin typeface="Microsoft Yahei"/>
                <a:ea typeface="Microsoft Yahei"/>
                <a:cs typeface="Microsoft Yahei"/>
              </a:rPr>
              <a:t>质量管理的绩效评估和报告</a:t>
            </a:r>
          </a:p>
        </p:txBody>
      </p:sp>
      <p:sp>
        <p:nvSpPr>
          <p:cNvPr id="6" name="TextBox 6"/>
          <p:cNvSpPr txBox="1"/>
          <p:nvPr/>
        </p:nvSpPr>
        <p:spPr>
          <a:xfrm>
            <a:off x="4937259" y="4058769"/>
            <a:ext cx="2317493" cy="481965"/>
          </a:xfrm>
          <a:prstGeom prst="rect">
            <a:avLst/>
          </a:prstGeom>
        </p:spPr>
        <p:txBody>
          <a:bodyPr vert="horz" wrap="square" lIns="91440" tIns="45720" rIns="91440" bIns="4572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2025">
                <a:solidFill>
                  <a:srgbClr val="FFFFFF">
                    <a:alpha val="100000"/>
                  </a:srgbClr>
                </a:solidFill>
                <a:latin typeface="Microsoft Yahei"/>
                <a:ea typeface="Microsoft Yahei"/>
                <a:cs typeface="Microsoft Yahei"/>
              </a:rPr>
              <a:t>汇报人：XX</a:t>
            </a:r>
          </a:p>
        </p:txBody>
      </p:sp>
      <p:sp>
        <p:nvSpPr>
          <p:cNvPr id="7" name="TextBox 7"/>
          <p:cNvSpPr txBox="1"/>
          <p:nvPr/>
        </p:nvSpPr>
        <p:spPr>
          <a:xfrm>
            <a:off x="4595215" y="4540734"/>
            <a:ext cx="3001580" cy="481965"/>
          </a:xfrm>
          <a:prstGeom prst="rect">
            <a:avLst/>
          </a:prstGeom>
        </p:spPr>
        <p:txBody>
          <a:bodyPr vert="horz" wrap="square" lIns="91440" tIns="45720" rIns="91440" bIns="4572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2025">
                <a:solidFill>
                  <a:srgbClr val="FFFFFF">
                    <a:alpha val="100000"/>
                  </a:srgbClr>
                </a:solidFill>
                <a:latin typeface="Microsoft Yahei"/>
                <a:ea typeface="Microsoft Yahei"/>
                <a:cs typeface="Microsoft Yahei"/>
              </a:rPr>
              <a:t>2024-01-05</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rot="1800000">
            <a:off x="-2466408" y="749879"/>
            <a:ext cx="5828632" cy="5828632"/>
          </a:xfrm>
          <a:prstGeom prst="roundRect">
            <a:avLst>
              <a:gd name="adj" fmla="val 8367"/>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rot="2700000">
            <a:off x="-2472177" y="514684"/>
            <a:ext cx="5828632" cy="5828632"/>
          </a:xfrm>
          <a:prstGeom prst="roundRect">
            <a:avLst>
              <a:gd name="adj" fmla="val 8367"/>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5044057" y="932800"/>
            <a:ext cx="6350425" cy="4992399"/>
          </a:xfrm>
          <a:prstGeom prst="rect">
            <a:avLst/>
          </a:prstGeom>
        </p:spPr>
        <p:txBody>
          <a:bodyPr vert="horz" wrap="square" lIns="95250" tIns="95250" rIns="47625" bIns="9525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80000"/>
              </a:lnSpc>
              <a:spcBef>
                <a:spcPct val="0"/>
              </a:spcBef>
              <a:buFont typeface="Arial"/>
              <a:buChar char="•"/>
            </a:pPr>
            <a:r>
              <a:rPr lang="en-US" sz="2100" b="1">
                <a:solidFill>
                  <a:schemeClr val="dk1">
                    <a:alpha val="100000"/>
                  </a:schemeClr>
                </a:solidFill>
                <a:latin typeface="Microsoft Yahei"/>
                <a:ea typeface="Microsoft Yahei"/>
                <a:cs typeface="Microsoft Yahei"/>
              </a:rPr>
              <a:t>引言</a:t>
            </a:r>
          </a:p>
          <a:p>
            <a:pPr marL="203200" lvl="0" indent="-203200">
              <a:lnSpc>
                <a:spcPct val="180000"/>
              </a:lnSpc>
              <a:spcBef>
                <a:spcPct val="0"/>
              </a:spcBef>
              <a:buFont typeface="Arial"/>
              <a:buChar char="•"/>
            </a:pPr>
            <a:r>
              <a:rPr lang="en-US" sz="2100" b="1">
                <a:solidFill>
                  <a:schemeClr val="dk1">
                    <a:alpha val="100000"/>
                  </a:schemeClr>
                </a:solidFill>
                <a:latin typeface="Microsoft Yahei"/>
                <a:ea typeface="Microsoft Yahei"/>
                <a:cs typeface="Microsoft Yahei"/>
              </a:rPr>
              <a:t>质量管理绩效评估指标</a:t>
            </a:r>
          </a:p>
          <a:p>
            <a:pPr marL="203200" lvl="0" indent="-203200">
              <a:lnSpc>
                <a:spcPct val="180000"/>
              </a:lnSpc>
              <a:spcBef>
                <a:spcPct val="0"/>
              </a:spcBef>
              <a:buFont typeface="Arial"/>
              <a:buChar char="•"/>
            </a:pPr>
            <a:r>
              <a:rPr lang="en-US" sz="2100" b="1">
                <a:solidFill>
                  <a:schemeClr val="dk1">
                    <a:alpha val="100000"/>
                  </a:schemeClr>
                </a:solidFill>
                <a:latin typeface="Microsoft Yahei"/>
                <a:ea typeface="Microsoft Yahei"/>
                <a:cs typeface="Microsoft Yahei"/>
              </a:rPr>
              <a:t>质量管理绩效评估方法</a:t>
            </a:r>
          </a:p>
          <a:p>
            <a:pPr marL="203200" lvl="0" indent="-203200">
              <a:lnSpc>
                <a:spcPct val="180000"/>
              </a:lnSpc>
              <a:spcBef>
                <a:spcPct val="0"/>
              </a:spcBef>
              <a:buFont typeface="Arial"/>
              <a:buChar char="•"/>
            </a:pPr>
            <a:r>
              <a:rPr lang="en-US" sz="2100" b="1">
                <a:solidFill>
                  <a:schemeClr val="dk1">
                    <a:alpha val="100000"/>
                  </a:schemeClr>
                </a:solidFill>
                <a:latin typeface="Microsoft Yahei"/>
                <a:ea typeface="Microsoft Yahei"/>
                <a:cs typeface="Microsoft Yahei"/>
              </a:rPr>
              <a:t>质量管理绩效报告内容</a:t>
            </a:r>
          </a:p>
          <a:p>
            <a:pPr marL="203200" lvl="0" indent="-203200">
              <a:lnSpc>
                <a:spcPct val="180000"/>
              </a:lnSpc>
              <a:spcBef>
                <a:spcPct val="0"/>
              </a:spcBef>
              <a:buFont typeface="Arial"/>
              <a:buChar char="•"/>
            </a:pPr>
            <a:r>
              <a:rPr lang="en-US" sz="2100" b="1">
                <a:solidFill>
                  <a:schemeClr val="dk1">
                    <a:alpha val="100000"/>
                  </a:schemeClr>
                </a:solidFill>
                <a:latin typeface="Microsoft Yahei"/>
                <a:ea typeface="Microsoft Yahei"/>
                <a:cs typeface="Microsoft Yahei"/>
              </a:rPr>
              <a:t>质量管理绩效评估的挑战与解决方案</a:t>
            </a:r>
          </a:p>
          <a:p>
            <a:pPr marL="203200" lvl="0" indent="-203200">
              <a:lnSpc>
                <a:spcPct val="180000"/>
              </a:lnSpc>
              <a:spcBef>
                <a:spcPct val="0"/>
              </a:spcBef>
              <a:buFont typeface="Arial"/>
              <a:buChar char="•"/>
            </a:pPr>
            <a:r>
              <a:rPr lang="en-US" sz="2100" b="1">
                <a:solidFill>
                  <a:schemeClr val="dk1">
                    <a:alpha val="100000"/>
                  </a:schemeClr>
                </a:solidFill>
                <a:latin typeface="Microsoft Yahei"/>
                <a:ea typeface="Microsoft Yahei"/>
                <a:cs typeface="Microsoft Yahei"/>
              </a:rPr>
              <a:t>总结与展望</a:t>
            </a:r>
          </a:p>
        </p:txBody>
      </p:sp>
      <p:sp>
        <p:nvSpPr>
          <p:cNvPr id="5" name="TextBox 5"/>
          <p:cNvSpPr txBox="1"/>
          <p:nvPr/>
        </p:nvSpPr>
        <p:spPr>
          <a:xfrm>
            <a:off x="1024327" y="2845118"/>
            <a:ext cx="2621378" cy="1167765"/>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00000"/>
              </a:lnSpc>
              <a:spcBef>
                <a:spcPts val="375"/>
              </a:spcBef>
            </a:pPr>
            <a:r>
              <a:rPr lang="en-US" sz="6600" b="1">
                <a:solidFill>
                  <a:srgbClr val="FFFFFF">
                    <a:alpha val="100000"/>
                  </a:srgbClr>
                </a:solidFill>
                <a:latin typeface="Microsoft Yahei"/>
                <a:ea typeface="Microsoft Yahei"/>
                <a:cs typeface="Microsoft Yahei"/>
              </a:rPr>
              <a:t>目录</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5" y="5833872"/>
            <a:ext cx="12192000" cy="1024128"/>
          </a:xfrm>
          <a:prstGeom prst="rect">
            <a:avLst/>
          </a:prstGeom>
        </p:spPr>
      </p:pic>
      <p:sp>
        <p:nvSpPr>
          <p:cNvPr id="3" name="AutoShape 3"/>
          <p:cNvSpPr/>
          <p:nvPr/>
        </p:nvSpPr>
        <p:spPr>
          <a:xfrm rot="1800000">
            <a:off x="3795009" y="1353581"/>
            <a:ext cx="4621227" cy="4621227"/>
          </a:xfrm>
          <a:prstGeom prst="roundRect">
            <a:avLst>
              <a:gd name="adj" fmla="val 13707"/>
            </a:avLst>
          </a:prstGeom>
          <a:solidFill>
            <a:schemeClr val="accent3">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rot="1082144">
            <a:off x="3728380" y="1200864"/>
            <a:ext cx="4851037" cy="4851037"/>
          </a:xfrm>
          <a:prstGeom prst="roundRect">
            <a:avLst>
              <a:gd name="adj" fmla="val 16769"/>
            </a:avLst>
          </a:prstGeom>
          <a:ln w="32099">
            <a:solidFill>
              <a:schemeClr val="accent1">
                <a:alpha val="100000"/>
              </a:schemeClr>
            </a:solidFill>
            <a:prstDash val="sysDash"/>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5" name="AutoShape 5"/>
          <p:cNvSpPr/>
          <p:nvPr/>
        </p:nvSpPr>
        <p:spPr>
          <a:xfrm rot="2700000">
            <a:off x="3789241" y="977873"/>
            <a:ext cx="4621227" cy="4621227"/>
          </a:xfrm>
          <a:prstGeom prst="roundRect">
            <a:avLst>
              <a:gd name="adj" fmla="val 16769"/>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4081312" y="881760"/>
            <a:ext cx="4145173" cy="1503638"/>
            <a:chOff x="4081312" y="881760"/>
            <a:chExt cx="4145173" cy="1503638"/>
          </a:xfrm>
        </p:grpSpPr>
        <p:sp>
          <p:nvSpPr>
            <p:cNvPr id="7" name="TextBox 7"/>
            <p:cNvSpPr txBox="1"/>
            <p:nvPr/>
          </p:nvSpPr>
          <p:spPr>
            <a:xfrm>
              <a:off x="4081312" y="881760"/>
              <a:ext cx="4145173" cy="1503638"/>
            </a:xfrm>
            <a:prstGeom prst="rect">
              <a:avLst/>
            </a:prstGeom>
          </p:spPr>
          <p:txBody>
            <a:bodyPr vert="horz" wrap="square" lIns="66008" tIns="33052" rIns="66008" bIns="33052"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7500" b="1">
                  <a:solidFill>
                    <a:srgbClr val="FFFFFF">
                      <a:alpha val="100000"/>
                    </a:srgbClr>
                  </a:solidFill>
                  <a:latin typeface="Microsoft Yahei"/>
                  <a:ea typeface="Microsoft Yahei"/>
                  <a:cs typeface="Microsoft Yahei"/>
                </a:rPr>
                <a:t>01</a:t>
              </a:r>
            </a:p>
          </p:txBody>
        </p:sp>
      </p:grpSp>
      <p:sp>
        <p:nvSpPr>
          <p:cNvPr id="8" name="TextBox 8"/>
          <p:cNvSpPr txBox="1"/>
          <p:nvPr/>
        </p:nvSpPr>
        <p:spPr>
          <a:xfrm>
            <a:off x="3546545" y="2554662"/>
            <a:ext cx="5098919" cy="1467649"/>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3600">
                <a:solidFill>
                  <a:srgbClr val="FFFFFF">
                    <a:alpha val="100000"/>
                  </a:srgbClr>
                </a:solidFill>
                <a:latin typeface="Microsoft Yahei"/>
                <a:ea typeface="Microsoft Yahei"/>
                <a:cs typeface="Microsoft Yahei"/>
              </a:rPr>
              <a:t>引言</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150141" y="2021983"/>
            <a:ext cx="3939528" cy="3939528"/>
          </a:xfrm>
          <a:prstGeom prst="ellipse">
            <a:avLst/>
          </a:prstGeom>
          <a:solidFill>
            <a:schemeClr val="accent2">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454963" y="2034175"/>
            <a:ext cx="5826389"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通过绩效评估和报告，组织可以了解自身在质量管理方面的优势和不足，进而采取措施提高产品和服务质量，满足客户需求。</a:t>
            </a:r>
          </a:p>
        </p:txBody>
      </p:sp>
      <p:sp>
        <p:nvSpPr>
          <p:cNvPr id="4" name="TextBox 4"/>
          <p:cNvSpPr txBox="1"/>
          <p:nvPr/>
        </p:nvSpPr>
        <p:spPr>
          <a:xfrm>
            <a:off x="454963" y="1575832"/>
            <a:ext cx="2703493" cy="3632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025" b="1">
                <a:solidFill>
                  <a:schemeClr val="accent1">
                    <a:alpha val="100000"/>
                  </a:schemeClr>
                </a:solidFill>
                <a:latin typeface="Microsoft Yahei"/>
                <a:ea typeface="Microsoft Yahei"/>
                <a:cs typeface="Microsoft Yahei"/>
              </a:rPr>
              <a:t>提高产品和服务质量</a:t>
            </a:r>
          </a:p>
        </p:txBody>
      </p:sp>
      <p:sp>
        <p:nvSpPr>
          <p:cNvPr id="5" name="TextBox 5"/>
          <p:cNvSpPr txBox="1"/>
          <p:nvPr/>
        </p:nvSpPr>
        <p:spPr>
          <a:xfrm>
            <a:off x="454963" y="3530045"/>
            <a:ext cx="5826389"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绩效评估和报告可以帮助组织识别存在的问题和机会，推动持续改进和创新，提升整体绩效。</a:t>
            </a:r>
          </a:p>
        </p:txBody>
      </p:sp>
      <p:sp>
        <p:nvSpPr>
          <p:cNvPr id="6" name="TextBox 6"/>
          <p:cNvSpPr txBox="1"/>
          <p:nvPr/>
        </p:nvSpPr>
        <p:spPr>
          <a:xfrm>
            <a:off x="454963" y="3071702"/>
            <a:ext cx="2703493" cy="3632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025" b="1">
                <a:solidFill>
                  <a:schemeClr val="accent1">
                    <a:alpha val="100000"/>
                  </a:schemeClr>
                </a:solidFill>
                <a:latin typeface="Microsoft Yahei"/>
                <a:ea typeface="Microsoft Yahei"/>
                <a:cs typeface="Microsoft Yahei"/>
              </a:rPr>
              <a:t>促进持续改进</a:t>
            </a:r>
          </a:p>
        </p:txBody>
      </p:sp>
      <p:sp>
        <p:nvSpPr>
          <p:cNvPr id="7" name="TextBox 7"/>
          <p:cNvSpPr txBox="1"/>
          <p:nvPr/>
        </p:nvSpPr>
        <p:spPr>
          <a:xfrm>
            <a:off x="454963" y="5118981"/>
            <a:ext cx="60183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通过向内部和外部利益相关者提供质量管理的绩效信息，组织可以增加透明度和信任度，加强与相关方的合作和沟通。</a:t>
            </a:r>
          </a:p>
        </p:txBody>
      </p:sp>
      <p:sp>
        <p:nvSpPr>
          <p:cNvPr id="8" name="TextBox 8"/>
          <p:cNvSpPr txBox="1"/>
          <p:nvPr/>
        </p:nvSpPr>
        <p:spPr>
          <a:xfrm>
            <a:off x="454963" y="4660638"/>
            <a:ext cx="2703493" cy="3632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025" b="1">
                <a:solidFill>
                  <a:schemeClr val="accent1">
                    <a:alpha val="100000"/>
                  </a:schemeClr>
                </a:solidFill>
                <a:latin typeface="Microsoft Yahei"/>
                <a:ea typeface="Microsoft Yahei"/>
                <a:cs typeface="Microsoft Yahei"/>
              </a:rPr>
              <a:t>增强透明度和信任</a:t>
            </a:r>
          </a:p>
        </p:txBody>
      </p:sp>
      <p:pic>
        <p:nvPicPr>
          <p:cNvPr id="9" name="Picture 9"/>
          <p:cNvPicPr>
            <a:picLocks noChangeAspect="1"/>
          </p:cNvPicPr>
          <p:nvPr/>
        </p:nvPicPr>
        <p:blipFill>
          <a:blip r:embed="rId2"/>
          <a:stretch>
            <a:fillRect/>
          </a:stretch>
        </p:blipFill>
        <p:spPr>
          <a:xfrm>
            <a:off x="7676035" y="2524948"/>
            <a:ext cx="2887741" cy="2887741"/>
          </a:xfrm>
          <a:prstGeom prst="ellipse">
            <a:avLst/>
          </a:prstGeom>
        </p:spPr>
      </p:pic>
      <p:sp>
        <p:nvSpPr>
          <p:cNvPr id="10" name="AutoShape 10"/>
          <p:cNvSpPr/>
          <p:nvPr/>
        </p:nvSpPr>
        <p:spPr>
          <a:xfrm>
            <a:off x="8663168" y="1482987"/>
            <a:ext cx="913476" cy="91347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921648" y="4618441"/>
            <a:ext cx="913476" cy="91347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10386775" y="4618441"/>
            <a:ext cx="913476" cy="91347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8906663" y="1691796"/>
            <a:ext cx="426486" cy="426486"/>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10639092" y="4837698"/>
            <a:ext cx="426194" cy="426194"/>
          </a:xfrm>
          <a:custGeom>
            <a:rect l="l" t="t" r="r" b="b"/>
            <a:pathLst>
              <a:path w="304800" h="304800">
                <a:moveTo>
                  <a:pt x="152400" y="190500"/>
                </a:moveTo>
                <a:cubicBezTo>
                  <a:pt x="152400" y="169459"/>
                  <a:pt x="169459" y="152400"/>
                  <a:pt x="190500" y="152400"/>
                </a:cubicBezTo>
                <a:cubicBezTo>
                  <a:pt x="211541" y="152400"/>
                  <a:pt x="228600" y="169459"/>
                  <a:pt x="228600" y="190500"/>
                </a:cubicBezTo>
                <a:cubicBezTo>
                  <a:pt x="228600" y="211541"/>
                  <a:pt x="211541" y="228600"/>
                  <a:pt x="190500" y="228600"/>
                </a:cubicBezTo>
                <a:cubicBezTo>
                  <a:pt x="169459" y="228600"/>
                  <a:pt x="152400" y="211541"/>
                  <a:pt x="152400" y="190500"/>
                </a:cubicBezTo>
                <a:close/>
                <a:moveTo>
                  <a:pt x="266700" y="76200"/>
                </a:moveTo>
                <a:lnTo>
                  <a:pt x="235372" y="12925"/>
                </a:lnTo>
                <a:cubicBezTo>
                  <a:pt x="232801" y="5410"/>
                  <a:pt x="225695" y="0"/>
                  <a:pt x="217284" y="0"/>
                </a:cubicBezTo>
                <a:lnTo>
                  <a:pt x="164973" y="0"/>
                </a:lnTo>
                <a:cubicBezTo>
                  <a:pt x="156467" y="0"/>
                  <a:pt x="149295" y="5544"/>
                  <a:pt x="146837" y="13192"/>
                </a:cubicBezTo>
                <a:lnTo>
                  <a:pt x="114338" y="76200"/>
                </a:lnTo>
                <a:lnTo>
                  <a:pt x="38100" y="76200"/>
                </a:lnTo>
                <a:cubicBezTo>
                  <a:pt x="17059" y="76200"/>
                  <a:pt x="0" y="93259"/>
                  <a:pt x="0" y="114300"/>
                </a:cubicBezTo>
                <a:lnTo>
                  <a:pt x="0" y="304800"/>
                </a:lnTo>
                <a:lnTo>
                  <a:pt x="304800" y="304800"/>
                </a:lnTo>
                <a:lnTo>
                  <a:pt x="304800" y="114300"/>
                </a:lnTo>
                <a:cubicBezTo>
                  <a:pt x="304800" y="93259"/>
                  <a:pt x="287760" y="76200"/>
                  <a:pt x="266700" y="76200"/>
                </a:cubicBezTo>
                <a:close/>
                <a:moveTo>
                  <a:pt x="57150" y="152400"/>
                </a:moveTo>
                <a:cubicBezTo>
                  <a:pt x="46625" y="152400"/>
                  <a:pt x="38100" y="143875"/>
                  <a:pt x="38100" y="133350"/>
                </a:cubicBezTo>
                <a:cubicBezTo>
                  <a:pt x="38100" y="122825"/>
                  <a:pt x="46625" y="114300"/>
                  <a:pt x="57150" y="114300"/>
                </a:cubicBezTo>
                <a:cubicBezTo>
                  <a:pt x="67675" y="114300"/>
                  <a:pt x="76200" y="122825"/>
                  <a:pt x="76200" y="133350"/>
                </a:cubicBezTo>
                <a:cubicBezTo>
                  <a:pt x="76200" y="143875"/>
                  <a:pt x="67675" y="152400"/>
                  <a:pt x="57150" y="152400"/>
                </a:cubicBezTo>
                <a:close/>
                <a:moveTo>
                  <a:pt x="190500" y="266700"/>
                </a:moveTo>
                <a:cubicBezTo>
                  <a:pt x="148419" y="266700"/>
                  <a:pt x="114300" y="232581"/>
                  <a:pt x="114300" y="190500"/>
                </a:cubicBezTo>
                <a:cubicBezTo>
                  <a:pt x="114300" y="148419"/>
                  <a:pt x="148419" y="114300"/>
                  <a:pt x="190500" y="114300"/>
                </a:cubicBezTo>
                <a:cubicBezTo>
                  <a:pt x="232581" y="114300"/>
                  <a:pt x="266700" y="148419"/>
                  <a:pt x="266700" y="190500"/>
                </a:cubicBezTo>
                <a:cubicBezTo>
                  <a:pt x="266700" y="232581"/>
                  <a:pt x="232581" y="266700"/>
                  <a:pt x="190500" y="26670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7137949" y="4833774"/>
            <a:ext cx="482811" cy="482811"/>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目的和背景</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5341061" y="1169291"/>
            <a:ext cx="2281112" cy="2281112"/>
          </a:xfrm>
          <a:prstGeom prst="ellipse">
            <a:avLst/>
          </a:prstGeom>
          <a:solidFill>
            <a:schemeClr val="accent2">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6177468" y="1976779"/>
            <a:ext cx="608297" cy="608297"/>
          </a:xfrm>
          <a:custGeom>
            <a:rect l="l" t="t" r="r" b="b"/>
            <a:pathLst>
              <a:path w="304800" h="304800">
                <a:moveTo>
                  <a:pt x="167640" y="0"/>
                </a:moveTo>
                <a:lnTo>
                  <a:pt x="182880" y="0"/>
                </a:lnTo>
                <a:lnTo>
                  <a:pt x="182880" y="45720"/>
                </a:lnTo>
                <a:lnTo>
                  <a:pt x="228600" y="152400"/>
                </a:lnTo>
                <a:lnTo>
                  <a:pt x="228600" y="274320"/>
                </a:lnTo>
                <a:cubicBezTo>
                  <a:pt x="228600" y="291151"/>
                  <a:pt x="214951" y="304800"/>
                  <a:pt x="198120" y="304800"/>
                </a:cubicBezTo>
                <a:lnTo>
                  <a:pt x="198120" y="304800"/>
                </a:lnTo>
                <a:lnTo>
                  <a:pt x="76200" y="304800"/>
                </a:lnTo>
                <a:cubicBezTo>
                  <a:pt x="59436" y="304800"/>
                  <a:pt x="40996" y="291998"/>
                  <a:pt x="35052" y="276149"/>
                </a:cubicBezTo>
                <a:lnTo>
                  <a:pt x="0" y="182880"/>
                </a:lnTo>
                <a:lnTo>
                  <a:pt x="0" y="152400"/>
                </a:lnTo>
                <a:cubicBezTo>
                  <a:pt x="0" y="135569"/>
                  <a:pt x="13649" y="121920"/>
                  <a:pt x="30480" y="121920"/>
                </a:cubicBezTo>
                <a:lnTo>
                  <a:pt x="30480" y="121920"/>
                </a:lnTo>
                <a:lnTo>
                  <a:pt x="137160" y="121920"/>
                </a:lnTo>
                <a:lnTo>
                  <a:pt x="137160" y="30480"/>
                </a:lnTo>
                <a:cubicBezTo>
                  <a:pt x="137160" y="13649"/>
                  <a:pt x="150809" y="0"/>
                  <a:pt x="167640" y="0"/>
                </a:cubicBezTo>
                <a:lnTo>
                  <a:pt x="167640" y="0"/>
                </a:lnTo>
                <a:close/>
                <a:moveTo>
                  <a:pt x="259080" y="152400"/>
                </a:moveTo>
                <a:lnTo>
                  <a:pt x="304800" y="152400"/>
                </a:lnTo>
                <a:lnTo>
                  <a:pt x="304800" y="304800"/>
                </a:lnTo>
                <a:lnTo>
                  <a:pt x="259080" y="304800"/>
                </a:lnTo>
                <a:lnTo>
                  <a:pt x="259080" y="1524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4569827" y="2585076"/>
            <a:ext cx="1911789" cy="1911789"/>
          </a:xfrm>
          <a:prstGeom prst="ellipse">
            <a:avLst/>
          </a:prstGeom>
          <a:solidFill>
            <a:schemeClr val="accent2">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5156399" y="3235877"/>
            <a:ext cx="738646" cy="610186"/>
          </a:xfrm>
          <a:custGeom>
            <a:rect l="l" t="t" r="r" b="b"/>
            <a:pathLst>
              <a:path w="304800" h="304800">
                <a:moveTo>
                  <a:pt x="106680" y="0"/>
                </a:moveTo>
                <a:lnTo>
                  <a:pt x="91440" y="0"/>
                </a:lnTo>
                <a:lnTo>
                  <a:pt x="0" y="45720"/>
                </a:lnTo>
                <a:lnTo>
                  <a:pt x="0" y="137160"/>
                </a:lnTo>
                <a:lnTo>
                  <a:pt x="60960" y="121920"/>
                </a:lnTo>
                <a:lnTo>
                  <a:pt x="60960" y="304800"/>
                </a:lnTo>
                <a:lnTo>
                  <a:pt x="243840" y="304800"/>
                </a:lnTo>
                <a:lnTo>
                  <a:pt x="243840" y="121920"/>
                </a:lnTo>
                <a:lnTo>
                  <a:pt x="304800" y="137160"/>
                </a:lnTo>
                <a:lnTo>
                  <a:pt x="304800" y="45720"/>
                </a:lnTo>
                <a:lnTo>
                  <a:pt x="213360" y="0"/>
                </a:lnTo>
                <a:lnTo>
                  <a:pt x="198120" y="0"/>
                </a:lnTo>
                <a:cubicBezTo>
                  <a:pt x="198120" y="25251"/>
                  <a:pt x="177651" y="45720"/>
                  <a:pt x="152400" y="45720"/>
                </a:cubicBezTo>
                <a:cubicBezTo>
                  <a:pt x="127149" y="45720"/>
                  <a:pt x="106680" y="25251"/>
                  <a:pt x="106680" y="0"/>
                </a:cubicBezTo>
                <a:lnTo>
                  <a:pt x="106680" y="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5905908" y="3792072"/>
            <a:ext cx="1520741" cy="152074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6301722" y="4207073"/>
            <a:ext cx="729113" cy="690739"/>
          </a:xfrm>
          <a:custGeom>
            <a:rect l="l" t="t" r="r" b="b"/>
            <a:pathLst>
              <a:path w="304800" h="304800">
                <a:moveTo>
                  <a:pt x="152800" y="79486"/>
                </a:moveTo>
                <a:cubicBezTo>
                  <a:pt x="152800" y="79486"/>
                  <a:pt x="133750" y="38891"/>
                  <a:pt x="90888" y="38891"/>
                </a:cubicBezTo>
                <a:cubicBezTo>
                  <a:pt x="44053" y="38891"/>
                  <a:pt x="19450" y="78581"/>
                  <a:pt x="19450" y="118262"/>
                </a:cubicBezTo>
                <a:cubicBezTo>
                  <a:pt x="19450" y="184147"/>
                  <a:pt x="152800" y="265900"/>
                  <a:pt x="152800" y="265900"/>
                </a:cubicBezTo>
                <a:cubicBezTo>
                  <a:pt x="152800" y="265900"/>
                  <a:pt x="285350" y="184937"/>
                  <a:pt x="285350" y="118262"/>
                </a:cubicBezTo>
                <a:cubicBezTo>
                  <a:pt x="285350" y="77781"/>
                  <a:pt x="259956" y="38891"/>
                  <a:pt x="214713" y="38891"/>
                </a:cubicBezTo>
                <a:cubicBezTo>
                  <a:pt x="169469" y="38891"/>
                  <a:pt x="152800" y="79486"/>
                  <a:pt x="152800" y="79486"/>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227005" y="4767462"/>
            <a:ext cx="1336080" cy="1336080"/>
          </a:xfrm>
          <a:prstGeom prst="ellipse">
            <a:avLst/>
          </a:prstGeom>
          <a:solidFill>
            <a:schemeClr val="accent3">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5633397" y="5196504"/>
            <a:ext cx="523295" cy="477996"/>
          </a:xfrm>
          <a:custGeom>
            <a:rect l="l" t="t" r="r" b="b"/>
            <a:pathLst>
              <a:path w="304800" h="304800">
                <a:moveTo>
                  <a:pt x="285750" y="171450"/>
                </a:moveTo>
                <a:lnTo>
                  <a:pt x="266700" y="171450"/>
                </a:lnTo>
                <a:lnTo>
                  <a:pt x="266700" y="133350"/>
                </a:lnTo>
                <a:cubicBezTo>
                  <a:pt x="266700" y="70247"/>
                  <a:pt x="215503" y="19050"/>
                  <a:pt x="152400" y="19050"/>
                </a:cubicBezTo>
                <a:cubicBezTo>
                  <a:pt x="89297" y="19050"/>
                  <a:pt x="38100" y="70247"/>
                  <a:pt x="38100" y="133350"/>
                </a:cubicBezTo>
                <a:lnTo>
                  <a:pt x="38100" y="171450"/>
                </a:lnTo>
                <a:lnTo>
                  <a:pt x="19050" y="171450"/>
                </a:lnTo>
                <a:cubicBezTo>
                  <a:pt x="8525" y="171450"/>
                  <a:pt x="0" y="179975"/>
                  <a:pt x="0" y="190500"/>
                </a:cubicBezTo>
                <a:lnTo>
                  <a:pt x="0" y="266700"/>
                </a:lnTo>
                <a:cubicBezTo>
                  <a:pt x="0" y="277225"/>
                  <a:pt x="8525" y="285750"/>
                  <a:pt x="19050" y="285750"/>
                </a:cubicBezTo>
                <a:lnTo>
                  <a:pt x="76200" y="285750"/>
                </a:lnTo>
                <a:lnTo>
                  <a:pt x="76200" y="133350"/>
                </a:lnTo>
                <a:cubicBezTo>
                  <a:pt x="76200" y="91307"/>
                  <a:pt x="110357" y="57150"/>
                  <a:pt x="152400" y="57150"/>
                </a:cubicBezTo>
                <a:cubicBezTo>
                  <a:pt x="194443" y="57150"/>
                  <a:pt x="228600" y="91307"/>
                  <a:pt x="228600" y="133350"/>
                </a:cubicBezTo>
                <a:lnTo>
                  <a:pt x="228600" y="285750"/>
                </a:lnTo>
                <a:lnTo>
                  <a:pt x="285750" y="285750"/>
                </a:lnTo>
                <a:cubicBezTo>
                  <a:pt x="296275" y="285750"/>
                  <a:pt x="304800" y="277225"/>
                  <a:pt x="304800" y="266700"/>
                </a:cubicBezTo>
                <a:lnTo>
                  <a:pt x="304800" y="190500"/>
                </a:lnTo>
                <a:cubicBezTo>
                  <a:pt x="304800" y="179975"/>
                  <a:pt x="296275" y="171450"/>
                  <a:pt x="285750" y="17145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8035748" y="1306554"/>
            <a:ext cx="4044911"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产品和服务质量的绩效</a:t>
            </a:r>
          </a:p>
        </p:txBody>
      </p:sp>
      <p:sp>
        <p:nvSpPr>
          <p:cNvPr id="11" name="TextBox 11"/>
          <p:cNvSpPr txBox="1"/>
          <p:nvPr/>
        </p:nvSpPr>
        <p:spPr>
          <a:xfrm>
            <a:off x="8035748" y="1924551"/>
            <a:ext cx="3302539"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包括产品和服务的合格率、退货率、客户满意度等方面的绩效，以及针对不合格品采取的措施和效果。</a:t>
            </a:r>
          </a:p>
        </p:txBody>
      </p:sp>
      <p:sp>
        <p:nvSpPr>
          <p:cNvPr id="12" name="TextBox 12"/>
          <p:cNvSpPr txBox="1"/>
          <p:nvPr/>
        </p:nvSpPr>
        <p:spPr>
          <a:xfrm>
            <a:off x="8035748" y="3522491"/>
            <a:ext cx="3952667"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利益相关者的反馈</a:t>
            </a:r>
          </a:p>
        </p:txBody>
      </p:sp>
      <p:sp>
        <p:nvSpPr>
          <p:cNvPr id="13" name="TextBox 13"/>
          <p:cNvSpPr txBox="1"/>
          <p:nvPr/>
        </p:nvSpPr>
        <p:spPr>
          <a:xfrm>
            <a:off x="8035748" y="4140488"/>
            <a:ext cx="3302539"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包括客户、供应商、员工等利益相关者对组织质量管理绩效的评价和反馈。</a:t>
            </a:r>
          </a:p>
        </p:txBody>
      </p:sp>
      <p:sp>
        <p:nvSpPr>
          <p:cNvPr id="14" name="TextBox 14"/>
          <p:cNvSpPr txBox="1"/>
          <p:nvPr/>
        </p:nvSpPr>
        <p:spPr>
          <a:xfrm>
            <a:off x="970539" y="4596774"/>
            <a:ext cx="369398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1606" b="1">
                <a:solidFill>
                  <a:schemeClr val="accent1">
                    <a:alpha val="100000"/>
                  </a:schemeClr>
                </a:solidFill>
                <a:latin typeface="Microsoft Yahei"/>
                <a:ea typeface="Microsoft Yahei"/>
                <a:cs typeface="Microsoft Yahei"/>
              </a:rPr>
              <a:t>持续改进的绩效</a:t>
            </a:r>
          </a:p>
        </p:txBody>
      </p:sp>
      <p:sp>
        <p:nvSpPr>
          <p:cNvPr id="15" name="TextBox 15"/>
          <p:cNvSpPr txBox="1"/>
          <p:nvPr/>
        </p:nvSpPr>
        <p:spPr>
          <a:xfrm>
            <a:off x="1361981" y="5214771"/>
            <a:ext cx="3302539"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1500">
                <a:solidFill>
                  <a:schemeClr val="dk1">
                    <a:alpha val="100000"/>
                  </a:schemeClr>
                </a:solidFill>
                <a:latin typeface="Microsoft Yahei"/>
                <a:ea typeface="Microsoft Yahei"/>
                <a:cs typeface="Microsoft Yahei"/>
              </a:rPr>
              <a:t>包括组织在持续改进方面所取得的成果，如流程优化、成本降低、效率提升等方面的绩效。</a:t>
            </a:r>
          </a:p>
        </p:txBody>
      </p:sp>
      <p:sp>
        <p:nvSpPr>
          <p:cNvPr id="16" name="TextBox 16"/>
          <p:cNvSpPr txBox="1"/>
          <p:nvPr/>
        </p:nvSpPr>
        <p:spPr>
          <a:xfrm>
            <a:off x="392947" y="2524256"/>
            <a:ext cx="3741824"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1606" b="1">
                <a:solidFill>
                  <a:schemeClr val="accent1">
                    <a:alpha val="100000"/>
                  </a:schemeClr>
                </a:solidFill>
                <a:latin typeface="Microsoft Yahei"/>
                <a:ea typeface="Microsoft Yahei"/>
                <a:cs typeface="Microsoft Yahei"/>
              </a:rPr>
              <a:t>质量管理体系的绩效</a:t>
            </a:r>
          </a:p>
        </p:txBody>
      </p:sp>
      <p:sp>
        <p:nvSpPr>
          <p:cNvPr id="17" name="TextBox 17"/>
          <p:cNvSpPr txBox="1"/>
          <p:nvPr/>
        </p:nvSpPr>
        <p:spPr>
          <a:xfrm>
            <a:off x="689125" y="3142253"/>
            <a:ext cx="344564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1500">
                <a:solidFill>
                  <a:schemeClr val="dk1">
                    <a:alpha val="100000"/>
                  </a:schemeClr>
                </a:solidFill>
                <a:latin typeface="Microsoft Yahei"/>
                <a:ea typeface="Microsoft Yahei"/>
                <a:cs typeface="Microsoft Yahei"/>
              </a:rPr>
              <a:t>包括质量管理体系的建立、实施和保持情况，以及体系运行的效果和效率等方面的绩效。</a:t>
            </a:r>
          </a:p>
        </p:txBody>
      </p:sp>
      <p:grpSp>
        <p:nvGrpSpPr>
          <p:cNvPr id="18" name="Group 18"/>
          <p:cNvGrpSpPr/>
          <p:nvPr/>
        </p:nvGrpSpPr>
        <p:grpSpPr>
          <a:xfrm>
            <a:off x="454963" y="93878"/>
            <a:ext cx="10641129" cy="914400"/>
            <a:chOff x="454963" y="93878"/>
            <a:chExt cx="10641129" cy="914400"/>
          </a:xfrm>
        </p:grpSpPr>
        <p:sp>
          <p:nvSpPr>
            <p:cNvPr id="19" name="AutoShape 1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TextBox 3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汇报范围</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5" y="5833872"/>
            <a:ext cx="12192000" cy="1024128"/>
          </a:xfrm>
          <a:prstGeom prst="rect">
            <a:avLst/>
          </a:prstGeom>
        </p:spPr>
      </p:pic>
      <p:sp>
        <p:nvSpPr>
          <p:cNvPr id="3" name="AutoShape 3"/>
          <p:cNvSpPr/>
          <p:nvPr/>
        </p:nvSpPr>
        <p:spPr>
          <a:xfrm rot="1800000">
            <a:off x="3795009" y="1353581"/>
            <a:ext cx="4621227" cy="4621227"/>
          </a:xfrm>
          <a:prstGeom prst="roundRect">
            <a:avLst>
              <a:gd name="adj" fmla="val 13707"/>
            </a:avLst>
          </a:prstGeom>
          <a:solidFill>
            <a:schemeClr val="accent3">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rot="1082144">
            <a:off x="3728380" y="1200864"/>
            <a:ext cx="4851037" cy="4851037"/>
          </a:xfrm>
          <a:prstGeom prst="roundRect">
            <a:avLst>
              <a:gd name="adj" fmla="val 16769"/>
            </a:avLst>
          </a:prstGeom>
          <a:ln w="32099">
            <a:solidFill>
              <a:schemeClr val="accent1">
                <a:alpha val="100000"/>
              </a:schemeClr>
            </a:solidFill>
            <a:prstDash val="sysDash"/>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5" name="AutoShape 5"/>
          <p:cNvSpPr/>
          <p:nvPr/>
        </p:nvSpPr>
        <p:spPr>
          <a:xfrm rot="2700000">
            <a:off x="3789241" y="977873"/>
            <a:ext cx="4621227" cy="4621227"/>
          </a:xfrm>
          <a:prstGeom prst="roundRect">
            <a:avLst>
              <a:gd name="adj" fmla="val 16769"/>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4081312" y="881760"/>
            <a:ext cx="4145173" cy="1503638"/>
            <a:chOff x="4081312" y="881760"/>
            <a:chExt cx="4145173" cy="1503638"/>
          </a:xfrm>
        </p:grpSpPr>
        <p:sp>
          <p:nvSpPr>
            <p:cNvPr id="7" name="TextBox 7"/>
            <p:cNvSpPr txBox="1"/>
            <p:nvPr/>
          </p:nvSpPr>
          <p:spPr>
            <a:xfrm>
              <a:off x="4081312" y="881760"/>
              <a:ext cx="4145173" cy="1503638"/>
            </a:xfrm>
            <a:prstGeom prst="rect">
              <a:avLst/>
            </a:prstGeom>
          </p:spPr>
          <p:txBody>
            <a:bodyPr vert="horz" wrap="square" lIns="66008" tIns="33052" rIns="66008" bIns="33052"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7500" b="1">
                  <a:solidFill>
                    <a:srgbClr val="FFFFFF">
                      <a:alpha val="100000"/>
                    </a:srgbClr>
                  </a:solidFill>
                  <a:latin typeface="Microsoft Yahei"/>
                  <a:ea typeface="Microsoft Yahei"/>
                  <a:cs typeface="Microsoft Yahei"/>
                </a:rPr>
                <a:t>02</a:t>
              </a:r>
            </a:p>
          </p:txBody>
        </p:sp>
      </p:grpSp>
      <p:sp>
        <p:nvSpPr>
          <p:cNvPr id="8" name="TextBox 8"/>
          <p:cNvSpPr txBox="1"/>
          <p:nvPr/>
        </p:nvSpPr>
        <p:spPr>
          <a:xfrm>
            <a:off x="3546545" y="2554662"/>
            <a:ext cx="5098919" cy="1467649"/>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3600">
                <a:solidFill>
                  <a:srgbClr val="FFFFFF">
                    <a:alpha val="100000"/>
                  </a:srgbClr>
                </a:solidFill>
                <a:latin typeface="Microsoft Yahei"/>
                <a:ea typeface="Microsoft Yahei"/>
                <a:cs typeface="Microsoft Yahei"/>
              </a:rPr>
              <a:t>质量管理绩效评估指标</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blip>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35912" y="525146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03</a:t>
            </a:r>
          </a:p>
        </p:txBody>
      </p:sp>
      <p:sp>
        <p:nvSpPr>
          <p:cNvPr id="6" name="TextBox 6"/>
          <p:cNvSpPr txBox="1"/>
          <p:nvPr/>
        </p:nvSpPr>
        <p:spPr>
          <a:xfrm>
            <a:off x="6074571" y="4851539"/>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提高方法</a:t>
            </a:r>
          </a:p>
        </p:txBody>
      </p:sp>
      <p:sp>
        <p:nvSpPr>
          <p:cNvPr id="7" name="TextBox 7"/>
          <p:cNvSpPr txBox="1"/>
          <p:nvPr/>
        </p:nvSpPr>
        <p:spPr>
          <a:xfrm>
            <a:off x="6074571" y="534100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通过优化生产流程、加强员工培训、采用先进的质量检测技术等手段，可以提高产品合格率。</a:t>
            </a:r>
          </a:p>
        </p:txBody>
      </p:sp>
      <p:sp>
        <p:nvSpPr>
          <p:cNvPr id="8" name="AutoShape 8"/>
          <p:cNvSpPr/>
          <p:nvPr/>
        </p:nvSpPr>
        <p:spPr>
          <a:xfrm>
            <a:off x="4935912" y="181958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4935912" y="1975084"/>
            <a:ext cx="964530" cy="682752"/>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01</a:t>
            </a:r>
          </a:p>
        </p:txBody>
      </p:sp>
      <p:sp>
        <p:nvSpPr>
          <p:cNvPr id="10" name="TextBox 10"/>
          <p:cNvSpPr txBox="1"/>
          <p:nvPr/>
        </p:nvSpPr>
        <p:spPr>
          <a:xfrm>
            <a:off x="6074571" y="1538583"/>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定义</a:t>
            </a:r>
          </a:p>
        </p:txBody>
      </p:sp>
      <p:sp>
        <p:nvSpPr>
          <p:cNvPr id="11" name="TextBox 11"/>
          <p:cNvSpPr txBox="1"/>
          <p:nvPr/>
        </p:nvSpPr>
        <p:spPr>
          <a:xfrm>
            <a:off x="6074571" y="200366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产品合格率是指在生产过程中，符合质量标准的产品数量与总生产数量之比。</a:t>
            </a:r>
          </a:p>
        </p:txBody>
      </p:sp>
      <p:sp>
        <p:nvSpPr>
          <p:cNvPr id="12" name="AutoShape 12"/>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4935912" y="361327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02</a:t>
            </a:r>
          </a:p>
        </p:txBody>
      </p:sp>
      <p:sp>
        <p:nvSpPr>
          <p:cNvPr id="14" name="TextBox 14"/>
          <p:cNvSpPr txBox="1"/>
          <p:nvPr/>
        </p:nvSpPr>
        <p:spPr>
          <a:xfrm>
            <a:off x="6074571" y="3188965"/>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重要性</a:t>
            </a:r>
          </a:p>
        </p:txBody>
      </p:sp>
      <p:sp>
        <p:nvSpPr>
          <p:cNvPr id="15" name="TextBox 15"/>
          <p:cNvSpPr txBox="1"/>
          <p:nvPr/>
        </p:nvSpPr>
        <p:spPr>
          <a:xfrm>
            <a:off x="6074571" y="366624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产品合格率是衡量企业质量管理水平的关键指标，直接影响企业声誉、客户满意度和市场竞争力。</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产品合格率</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grpSp>
        <p:nvGrpSpPr>
          <p:cNvPr id="2" name="Group 2"/>
          <p:cNvGrpSpPr/>
          <p:nvPr/>
        </p:nvGrpSpPr>
        <p:grpSpPr>
          <a:xfrm>
            <a:off x="5982796" y="3116804"/>
            <a:ext cx="5783287" cy="1160526"/>
            <a:chOff x="5982796" y="3116804"/>
            <a:chExt cx="5783287" cy="1160526"/>
          </a:xfrm>
        </p:grpSpPr>
        <p:sp>
          <p:nvSpPr>
            <p:cNvPr id="3" name="TextBox 3"/>
            <p:cNvSpPr txBox="1"/>
            <p:nvPr/>
          </p:nvSpPr>
          <p:spPr>
            <a:xfrm>
              <a:off x="5982796" y="3116804"/>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重要性</a:t>
              </a:r>
            </a:p>
          </p:txBody>
        </p:sp>
        <p:sp>
          <p:nvSpPr>
            <p:cNvPr id="4" name="TextBox 4"/>
            <p:cNvSpPr txBox="1"/>
            <p:nvPr/>
          </p:nvSpPr>
          <p:spPr>
            <a:xfrm>
              <a:off x="5982796" y="3575147"/>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返工率反映了生产过程中质量控制的稳定性和有效性，过高的返工率会增加企业成本、降低生产效率。</a:t>
              </a:r>
            </a:p>
          </p:txBody>
        </p:sp>
      </p:grpSp>
      <p:grpSp>
        <p:nvGrpSpPr>
          <p:cNvPr id="5" name="Group 5"/>
          <p:cNvGrpSpPr/>
          <p:nvPr/>
        </p:nvGrpSpPr>
        <p:grpSpPr>
          <a:xfrm>
            <a:off x="5982796" y="4769459"/>
            <a:ext cx="5783287" cy="1160526"/>
            <a:chOff x="5982796" y="4769459"/>
            <a:chExt cx="5783287" cy="1160526"/>
          </a:xfrm>
        </p:grpSpPr>
        <p:sp>
          <p:nvSpPr>
            <p:cNvPr id="6" name="TextBox 6"/>
            <p:cNvSpPr txBox="1"/>
            <p:nvPr/>
          </p:nvSpPr>
          <p:spPr>
            <a:xfrm>
              <a:off x="5982796" y="476945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降低方法</a:t>
              </a:r>
            </a:p>
          </p:txBody>
        </p:sp>
        <p:sp>
          <p:nvSpPr>
            <p:cNvPr id="7" name="TextBox 7"/>
            <p:cNvSpPr txBox="1"/>
            <p:nvPr/>
          </p:nvSpPr>
          <p:spPr>
            <a:xfrm>
              <a:off x="5982796" y="5227802"/>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通过加强过程控制、提高员工操作技能、采用自动化生产线等方式，可以降低返工率。</a:t>
              </a:r>
            </a:p>
          </p:txBody>
        </p:sp>
      </p:grpSp>
      <p:sp>
        <p:nvSpPr>
          <p:cNvPr id="8" name="TextBox 8"/>
          <p:cNvSpPr txBox="1"/>
          <p:nvPr/>
        </p:nvSpPr>
        <p:spPr>
          <a:xfrm>
            <a:off x="5982796" y="1468163"/>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定义</a:t>
            </a:r>
          </a:p>
        </p:txBody>
      </p:sp>
      <p:sp>
        <p:nvSpPr>
          <p:cNvPr id="9" name="TextBox 9"/>
          <p:cNvSpPr txBox="1"/>
          <p:nvPr/>
        </p:nvSpPr>
        <p:spPr>
          <a:xfrm>
            <a:off x="5982796" y="1926506"/>
            <a:ext cx="570087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返工率是指因质量问题导致产品需要重新加工或处理的数量与总生产数量之比。</a:t>
            </a:r>
          </a:p>
        </p:txBody>
      </p:sp>
      <p:pic>
        <p:nvPicPr>
          <p:cNvPr id="10" name="Picture 10"/>
          <p:cNvPicPr>
            <a:picLocks noChangeAspect="1"/>
          </p:cNvPicPr>
          <p:nvPr/>
        </p:nvPicPr>
        <p:blipFill>
          <a:blip r:embed="rId2"/>
          <a:srcRect l="13792" r="13792"/>
          <a:stretch>
            <a:fillRect/>
          </a:stretch>
        </p:blipFill>
        <p:spPr>
          <a:xfrm>
            <a:off x="869006" y="1293634"/>
            <a:ext cx="4563024" cy="4563025"/>
          </a:xfrm>
          <a:prstGeom prst="diamond">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返工率</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731631" y="1742733"/>
            <a:ext cx="3798277" cy="3798277"/>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3059989" y="1383703"/>
            <a:ext cx="1133475" cy="1133475"/>
          </a:xfrm>
          <a:prstGeom prst="ellipse">
            <a:avLst/>
          </a:prstGeom>
          <a:solidFill>
            <a:schemeClr val="l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662092" y="1742733"/>
            <a:ext cx="3798277" cy="3798277"/>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4196862" y="1742733"/>
            <a:ext cx="3798277" cy="3798277"/>
          </a:xfrm>
          <a:prstGeom prst="ellipse">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170411" y="2510291"/>
            <a:ext cx="2803668" cy="106299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2325" b="1">
                <a:solidFill>
                  <a:srgbClr val="FFFFFF">
                    <a:alpha val="100000"/>
                  </a:srgbClr>
                </a:solidFill>
                <a:latin typeface="Microsoft Yahei"/>
                <a:ea typeface="Microsoft Yahei"/>
                <a:cs typeface="Microsoft Yahei"/>
              </a:rPr>
              <a:t>定义</a:t>
            </a:r>
          </a:p>
        </p:txBody>
      </p:sp>
      <p:sp>
        <p:nvSpPr>
          <p:cNvPr id="7" name="TextBox 7"/>
          <p:cNvSpPr txBox="1"/>
          <p:nvPr/>
        </p:nvSpPr>
        <p:spPr>
          <a:xfrm>
            <a:off x="1170411" y="3541108"/>
            <a:ext cx="2928915" cy="126796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rgbClr val="FFFFFF">
                    <a:alpha val="100000"/>
                  </a:srgbClr>
                </a:solidFill>
                <a:latin typeface="Microsoft Yahei"/>
                <a:ea typeface="Microsoft Yahei"/>
                <a:cs typeface="Microsoft Yahei"/>
              </a:rPr>
              <a:t>投诉率是指客户因产品质量问题而提出的投诉数量与总销售数量之比。</a:t>
            </a:r>
          </a:p>
        </p:txBody>
      </p:sp>
      <p:sp>
        <p:nvSpPr>
          <p:cNvPr id="8" name="TextBox 8"/>
          <p:cNvSpPr txBox="1"/>
          <p:nvPr/>
        </p:nvSpPr>
        <p:spPr>
          <a:xfrm>
            <a:off x="4707422" y="2510291"/>
            <a:ext cx="2800350" cy="1076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2325" b="1">
                <a:solidFill>
                  <a:schemeClr val="accent1">
                    <a:lumMod val="50000"/>
                    <a:alpha val="100000"/>
                  </a:schemeClr>
                </a:solidFill>
                <a:latin typeface="Microsoft Yahei"/>
                <a:ea typeface="Microsoft Yahei"/>
                <a:cs typeface="Microsoft Yahei"/>
              </a:rPr>
              <a:t>重要性</a:t>
            </a:r>
          </a:p>
        </p:txBody>
      </p:sp>
      <p:sp>
        <p:nvSpPr>
          <p:cNvPr id="9" name="TextBox 9"/>
          <p:cNvSpPr txBox="1"/>
          <p:nvPr/>
        </p:nvSpPr>
        <p:spPr>
          <a:xfrm>
            <a:off x="4707422" y="3541108"/>
            <a:ext cx="2924175" cy="12477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chemeClr val="accent1">
                    <a:lumMod val="50000"/>
                    <a:alpha val="100000"/>
                  </a:schemeClr>
                </a:solidFill>
                <a:latin typeface="Microsoft Yahei"/>
                <a:ea typeface="Microsoft Yahei"/>
                <a:cs typeface="Microsoft Yahei"/>
              </a:rPr>
              <a:t>投诉率直接反映了客户对产品质量的满意度，过高的投诉率会损害企业形象、降低客户忠诚度。</a:t>
            </a:r>
          </a:p>
        </p:txBody>
      </p:sp>
      <p:sp>
        <p:nvSpPr>
          <p:cNvPr id="10" name="TextBox 10"/>
          <p:cNvSpPr txBox="1"/>
          <p:nvPr/>
        </p:nvSpPr>
        <p:spPr>
          <a:xfrm>
            <a:off x="8226846" y="2510291"/>
            <a:ext cx="2803668" cy="106299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2325" b="1">
                <a:solidFill>
                  <a:srgbClr val="FFFFFF">
                    <a:alpha val="100000"/>
                  </a:srgbClr>
                </a:solidFill>
                <a:latin typeface="Microsoft Yahei"/>
                <a:ea typeface="Microsoft Yahei"/>
                <a:cs typeface="Microsoft Yahei"/>
              </a:rPr>
              <a:t>降低方法</a:t>
            </a:r>
          </a:p>
        </p:txBody>
      </p:sp>
      <p:sp>
        <p:nvSpPr>
          <p:cNvPr id="11" name="TextBox 11"/>
          <p:cNvSpPr txBox="1"/>
          <p:nvPr/>
        </p:nvSpPr>
        <p:spPr>
          <a:xfrm>
            <a:off x="8226846" y="3541108"/>
            <a:ext cx="2928915" cy="126796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rgbClr val="FFFFFF">
                    <a:alpha val="100000"/>
                  </a:srgbClr>
                </a:solidFill>
                <a:latin typeface="Microsoft Yahei"/>
                <a:ea typeface="Microsoft Yahei"/>
                <a:cs typeface="Microsoft Yahei"/>
              </a:rPr>
              <a:t>通过加强售后服务、改进产品设计、提高生产工艺等手段，可以降低投诉率。</a:t>
            </a:r>
          </a:p>
        </p:txBody>
      </p:sp>
      <p:sp>
        <p:nvSpPr>
          <p:cNvPr id="12" name="AutoShape 12"/>
          <p:cNvSpPr/>
          <p:nvPr/>
        </p:nvSpPr>
        <p:spPr>
          <a:xfrm>
            <a:off x="3126664" y="1450378"/>
            <a:ext cx="1000125" cy="100012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07874" y="6318935"/>
            <a:ext cx="701468" cy="122998"/>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137715"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6" name="Connector 16"/>
          <p:cNvCxnSpPr/>
          <p:nvPr/>
        </p:nvCxnSpPr>
        <p:spPr>
          <a:xfrm>
            <a:off x="1209343" y="6393165"/>
            <a:ext cx="10991852" cy="0"/>
          </a:xfrm>
          <a:prstGeom prst="line">
            <a:avLst/>
          </a:prstGeom>
          <a:ln w="14288">
            <a:solidFill>
              <a:schemeClr val="accent2"/>
            </a:solidFill>
            <a:prstDash val="dash"/>
          </a:ln>
        </p:spPr>
        <p:style>
          <a:lnRef idx="0">
            <a:schemeClr val="accent2"/>
          </a:lnRef>
          <a:fillRef idx="1">
            <a:schemeClr val="accent2"/>
          </a:fillRef>
          <a:effectRef idx="0">
            <a:schemeClr val="accent2"/>
          </a:effectRef>
          <a:fontRef idx="minor">
            <a:schemeClr val="lt1"/>
          </a:fontRef>
        </p:style>
      </p:cxnSp>
      <p:grpSp>
        <p:nvGrpSpPr>
          <p:cNvPr id="17" name="Group 17"/>
          <p:cNvGrpSpPr/>
          <p:nvPr/>
        </p:nvGrpSpPr>
        <p:grpSpPr>
          <a:xfrm>
            <a:off x="454963" y="93878"/>
            <a:ext cx="10641129" cy="914400"/>
            <a:chOff x="454963" y="93878"/>
            <a:chExt cx="10641129" cy="914400"/>
          </a:xfrm>
        </p:grpSpPr>
        <p:sp>
          <p:nvSpPr>
            <p:cNvPr id="18" name="AutoShape 1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TextBox 3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投诉率</a:t>
              </a:r>
            </a:p>
          </p:txBody>
        </p:sp>
      </p:grpSp>
      <p:sp>
        <p:nvSpPr>
          <p:cNvPr id="39" name="AutoShape 39"/>
          <p:cNvSpPr/>
          <p:nvPr/>
        </p:nvSpPr>
        <p:spPr>
          <a:xfrm>
            <a:off x="6801159" y="1383703"/>
            <a:ext cx="1133475" cy="1133475"/>
          </a:xfrm>
          <a:prstGeom prst="ellipse">
            <a:avLst/>
          </a:prstGeom>
          <a:solidFill>
            <a:schemeClr val="l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67834" y="1450378"/>
            <a:ext cx="1000125" cy="100012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10237651" y="1383703"/>
            <a:ext cx="1133475" cy="1133475"/>
          </a:xfrm>
          <a:prstGeom prst="ellipse">
            <a:avLst/>
          </a:prstGeom>
          <a:solidFill>
            <a:schemeClr val="l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10304326" y="1450378"/>
            <a:ext cx="1000125" cy="100012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207807" y="1550012"/>
            <a:ext cx="1163319" cy="800856"/>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ct val="0"/>
              </a:spcBef>
            </a:pPr>
            <a:r>
              <a:rPr lang="en-US" sz="3450" b="1">
                <a:solidFill>
                  <a:schemeClr val="accent2">
                    <a:lumMod val="20000"/>
                    <a:lumOff val="80000"/>
                    <a:alpha val="100000"/>
                  </a:schemeClr>
                </a:solidFill>
                <a:latin typeface="Microsoft Yahei"/>
                <a:ea typeface="Microsoft Yahei"/>
                <a:cs typeface="Microsoft Yahei"/>
              </a:rPr>
              <a:t>03</a:t>
            </a:r>
          </a:p>
        </p:txBody>
      </p:sp>
      <p:sp>
        <p:nvSpPr>
          <p:cNvPr id="44" name="TextBox 44"/>
          <p:cNvSpPr txBox="1"/>
          <p:nvPr/>
        </p:nvSpPr>
        <p:spPr>
          <a:xfrm>
            <a:off x="6761790" y="1550012"/>
            <a:ext cx="1163319" cy="800856"/>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ct val="0"/>
              </a:spcBef>
            </a:pPr>
            <a:r>
              <a:rPr lang="en-US" sz="3450" b="1">
                <a:solidFill>
                  <a:schemeClr val="accent2">
                    <a:lumMod val="20000"/>
                    <a:lumOff val="80000"/>
                    <a:alpha val="100000"/>
                  </a:schemeClr>
                </a:solidFill>
                <a:latin typeface="Microsoft Yahei"/>
                <a:ea typeface="Microsoft Yahei"/>
                <a:cs typeface="Microsoft Yahei"/>
              </a:rPr>
              <a:t>02</a:t>
            </a:r>
          </a:p>
        </p:txBody>
      </p:sp>
      <p:sp>
        <p:nvSpPr>
          <p:cNvPr id="45" name="TextBox 45"/>
          <p:cNvSpPr txBox="1"/>
          <p:nvPr/>
        </p:nvSpPr>
        <p:spPr>
          <a:xfrm>
            <a:off x="3030145" y="1550012"/>
            <a:ext cx="1163319" cy="800856"/>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ct val="0"/>
              </a:spcBef>
            </a:pPr>
            <a:r>
              <a:rPr lang="en-US" sz="3450" b="1">
                <a:solidFill>
                  <a:schemeClr val="accent2">
                    <a:lumMod val="20000"/>
                    <a:lumOff val="80000"/>
                    <a:alpha val="100000"/>
                  </a:schemeClr>
                </a:solidFill>
                <a:latin typeface="Microsoft Yahei"/>
                <a:ea typeface="Microsoft Yahei"/>
                <a:cs typeface="Microsoft Yahei"/>
              </a:rPr>
              <a:t>01</a:t>
            </a: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07497" y="2686653"/>
            <a:ext cx="2748437" cy="2355803"/>
          </a:xfrm>
          <a:prstGeom prst="hexagon">
            <a:avLst>
              <a:gd name="adj" fmla="val 25000"/>
              <a:gd name="vf" fmla="val 115470"/>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7014310" y="1448346"/>
            <a:ext cx="3186374" cy="4832416"/>
          </a:xfrm>
          <a:prstGeom prst="homePlate">
            <a:avLst>
              <a:gd name="adj" fmla="val 50000"/>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6085580" y="1448346"/>
            <a:ext cx="1857460" cy="2431309"/>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6085580" y="3849453"/>
            <a:ext cx="1857460" cy="2431309"/>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8537025" y="2686653"/>
            <a:ext cx="1797055" cy="2355803"/>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6727185" y="2291057"/>
            <a:ext cx="574252" cy="574252"/>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682521" y="4710666"/>
            <a:ext cx="663580" cy="663580"/>
          </a:xfrm>
          <a:custGeom>
            <a:rect l="l" t="t" r="r" b="b"/>
            <a:pathLst>
              <a:path w="304800" h="304800">
                <a:moveTo>
                  <a:pt x="274320" y="243840"/>
                </a:moveTo>
                <a:lnTo>
                  <a:pt x="304800" y="243840"/>
                </a:lnTo>
                <a:lnTo>
                  <a:pt x="304800" y="259080"/>
                </a:lnTo>
                <a:cubicBezTo>
                  <a:pt x="304800" y="267500"/>
                  <a:pt x="297980" y="274320"/>
                  <a:pt x="289560" y="274320"/>
                </a:cubicBezTo>
                <a:lnTo>
                  <a:pt x="289560" y="274320"/>
                </a:lnTo>
                <a:lnTo>
                  <a:pt x="15240" y="274320"/>
                </a:lnTo>
                <a:cubicBezTo>
                  <a:pt x="6820" y="274320"/>
                  <a:pt x="0" y="267500"/>
                  <a:pt x="0" y="259080"/>
                </a:cubicBezTo>
                <a:lnTo>
                  <a:pt x="0" y="259080"/>
                </a:lnTo>
                <a:lnTo>
                  <a:pt x="0" y="243840"/>
                </a:lnTo>
                <a:lnTo>
                  <a:pt x="30480" y="243840"/>
                </a:lnTo>
                <a:lnTo>
                  <a:pt x="30480" y="60960"/>
                </a:lnTo>
                <a:cubicBezTo>
                  <a:pt x="30480" y="44196"/>
                  <a:pt x="44196" y="30480"/>
                  <a:pt x="60960" y="30480"/>
                </a:cubicBezTo>
                <a:lnTo>
                  <a:pt x="243840" y="30480"/>
                </a:lnTo>
                <a:cubicBezTo>
                  <a:pt x="260671" y="30480"/>
                  <a:pt x="274320" y="44129"/>
                  <a:pt x="274320" y="60960"/>
                </a:cubicBezTo>
                <a:lnTo>
                  <a:pt x="274320" y="60960"/>
                </a:lnTo>
                <a:lnTo>
                  <a:pt x="274320" y="243840"/>
                </a:lnTo>
                <a:close/>
                <a:moveTo>
                  <a:pt x="60960" y="60960"/>
                </a:moveTo>
                <a:lnTo>
                  <a:pt x="60960" y="198120"/>
                </a:lnTo>
                <a:lnTo>
                  <a:pt x="243840" y="198120"/>
                </a:lnTo>
                <a:lnTo>
                  <a:pt x="243840" y="60960"/>
                </a:lnTo>
                <a:lnTo>
                  <a:pt x="60960" y="60960"/>
                </a:lnTo>
                <a:close/>
                <a:moveTo>
                  <a:pt x="121920" y="228600"/>
                </a:moveTo>
                <a:lnTo>
                  <a:pt x="121920" y="243840"/>
                </a:lnTo>
                <a:lnTo>
                  <a:pt x="182880" y="243840"/>
                </a:lnTo>
                <a:lnTo>
                  <a:pt x="182880" y="228600"/>
                </a:lnTo>
                <a:lnTo>
                  <a:pt x="121920" y="2286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9135666" y="3564667"/>
            <a:ext cx="599774" cy="599774"/>
          </a:xfrm>
          <a:custGeom>
            <a:rect l="l" t="t" r="r" b="b"/>
            <a:pathLst>
              <a:path w="304800" h="304800">
                <a:moveTo>
                  <a:pt x="121920" y="28651"/>
                </a:moveTo>
                <a:lnTo>
                  <a:pt x="121920" y="0"/>
                </a:lnTo>
                <a:lnTo>
                  <a:pt x="152400" y="0"/>
                </a:lnTo>
                <a:lnTo>
                  <a:pt x="152400" y="243840"/>
                </a:lnTo>
                <a:lnTo>
                  <a:pt x="304800" y="243840"/>
                </a:lnTo>
                <a:lnTo>
                  <a:pt x="243840" y="304800"/>
                </a:lnTo>
                <a:lnTo>
                  <a:pt x="30480" y="304800"/>
                </a:lnTo>
                <a:lnTo>
                  <a:pt x="0" y="243840"/>
                </a:lnTo>
                <a:lnTo>
                  <a:pt x="121920" y="243840"/>
                </a:lnTo>
                <a:lnTo>
                  <a:pt x="121920" y="213360"/>
                </a:lnTo>
                <a:lnTo>
                  <a:pt x="0" y="213360"/>
                </a:lnTo>
                <a:lnTo>
                  <a:pt x="0" y="209398"/>
                </a:lnTo>
                <a:cubicBezTo>
                  <a:pt x="56940" y="163544"/>
                  <a:pt x="99498" y="101956"/>
                  <a:pt x="121234" y="31242"/>
                </a:cubicBezTo>
                <a:lnTo>
                  <a:pt x="121920" y="28651"/>
                </a:lnTo>
                <a:close/>
                <a:moveTo>
                  <a:pt x="304343" y="213360"/>
                </a:moveTo>
                <a:lnTo>
                  <a:pt x="152400" y="213360"/>
                </a:lnTo>
                <a:lnTo>
                  <a:pt x="152400" y="207874"/>
                </a:lnTo>
                <a:cubicBezTo>
                  <a:pt x="171650" y="179451"/>
                  <a:pt x="183137" y="144409"/>
                  <a:pt x="183137" y="106680"/>
                </a:cubicBezTo>
                <a:cubicBezTo>
                  <a:pt x="183137" y="68951"/>
                  <a:pt x="171660" y="33909"/>
                  <a:pt x="151990" y="4848"/>
                </a:cubicBezTo>
                <a:lnTo>
                  <a:pt x="152400" y="5486"/>
                </a:lnTo>
                <a:lnTo>
                  <a:pt x="152400" y="2438"/>
                </a:lnTo>
                <a:cubicBezTo>
                  <a:pt x="237877" y="37719"/>
                  <a:pt x="298180" y="117796"/>
                  <a:pt x="304305" y="212646"/>
                </a:cubicBezTo>
                <a:lnTo>
                  <a:pt x="304343" y="21336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904945" y="1702239"/>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1071515" y="1541685"/>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定义</a:t>
            </a:r>
          </a:p>
        </p:txBody>
      </p:sp>
      <p:sp>
        <p:nvSpPr>
          <p:cNvPr id="12" name="TextBox 12"/>
          <p:cNvSpPr txBox="1"/>
          <p:nvPr/>
        </p:nvSpPr>
        <p:spPr>
          <a:xfrm>
            <a:off x="1071515" y="2035834"/>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客户满意度是指客户对企业提供的产品或服务质量的整体评价。</a:t>
            </a:r>
          </a:p>
        </p:txBody>
      </p:sp>
      <p:sp>
        <p:nvSpPr>
          <p:cNvPr id="13" name="TextBox 13"/>
          <p:cNvSpPr txBox="1"/>
          <p:nvPr/>
        </p:nvSpPr>
        <p:spPr>
          <a:xfrm>
            <a:off x="1071515" y="3085355"/>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重要性</a:t>
            </a:r>
          </a:p>
        </p:txBody>
      </p:sp>
      <p:sp>
        <p:nvSpPr>
          <p:cNvPr id="14" name="TextBox 14"/>
          <p:cNvSpPr txBox="1"/>
          <p:nvPr/>
        </p:nvSpPr>
        <p:spPr>
          <a:xfrm>
            <a:off x="1071515" y="3579505"/>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客户满意度是衡量企业质量管理效果的综合指标，直接影响企业的市场份额和盈利能力。</a:t>
            </a:r>
          </a:p>
        </p:txBody>
      </p:sp>
      <p:sp>
        <p:nvSpPr>
          <p:cNvPr id="15" name="TextBox 15"/>
          <p:cNvSpPr txBox="1"/>
          <p:nvPr/>
        </p:nvSpPr>
        <p:spPr>
          <a:xfrm>
            <a:off x="1071515" y="4649506"/>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提高方法</a:t>
            </a:r>
          </a:p>
        </p:txBody>
      </p:sp>
      <p:sp>
        <p:nvSpPr>
          <p:cNvPr id="16" name="TextBox 16"/>
          <p:cNvSpPr txBox="1"/>
          <p:nvPr/>
        </p:nvSpPr>
        <p:spPr>
          <a:xfrm>
            <a:off x="1071515" y="5143655"/>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通过了解客户需求、提供个性化服务、加强客户关系管理等方式，可以提高客户满意度。</a:t>
            </a:r>
          </a:p>
        </p:txBody>
      </p:sp>
      <p:sp>
        <p:nvSpPr>
          <p:cNvPr id="17" name="AutoShape 17"/>
          <p:cNvSpPr/>
          <p:nvPr/>
        </p:nvSpPr>
        <p:spPr>
          <a:xfrm>
            <a:off x="904945" y="3245910"/>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4808202"/>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客户满意度</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5" y="5833872"/>
            <a:ext cx="12192000" cy="1024128"/>
          </a:xfrm>
          <a:prstGeom prst="rect">
            <a:avLst/>
          </a:prstGeom>
        </p:spPr>
      </p:pic>
      <p:sp>
        <p:nvSpPr>
          <p:cNvPr id="3" name="AutoShape 3"/>
          <p:cNvSpPr/>
          <p:nvPr/>
        </p:nvSpPr>
        <p:spPr>
          <a:xfrm rot="1800000">
            <a:off x="3795009" y="1353581"/>
            <a:ext cx="4621227" cy="4621227"/>
          </a:xfrm>
          <a:prstGeom prst="roundRect">
            <a:avLst>
              <a:gd name="adj" fmla="val 13707"/>
            </a:avLst>
          </a:prstGeom>
          <a:solidFill>
            <a:schemeClr val="accent3">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rot="1082144">
            <a:off x="3728380" y="1200864"/>
            <a:ext cx="4851037" cy="4851037"/>
          </a:xfrm>
          <a:prstGeom prst="roundRect">
            <a:avLst>
              <a:gd name="adj" fmla="val 16769"/>
            </a:avLst>
          </a:prstGeom>
          <a:ln w="32099">
            <a:solidFill>
              <a:schemeClr val="accent1">
                <a:alpha val="100000"/>
              </a:schemeClr>
            </a:solidFill>
            <a:prstDash val="sysDash"/>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5" name="AutoShape 5"/>
          <p:cNvSpPr/>
          <p:nvPr/>
        </p:nvSpPr>
        <p:spPr>
          <a:xfrm rot="2700000">
            <a:off x="3789241" y="977873"/>
            <a:ext cx="4621227" cy="4621227"/>
          </a:xfrm>
          <a:prstGeom prst="roundRect">
            <a:avLst>
              <a:gd name="adj" fmla="val 16769"/>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4081312" y="881760"/>
            <a:ext cx="4145173" cy="1503638"/>
            <a:chOff x="4081312" y="881760"/>
            <a:chExt cx="4145173" cy="1503638"/>
          </a:xfrm>
        </p:grpSpPr>
        <p:sp>
          <p:nvSpPr>
            <p:cNvPr id="7" name="TextBox 7"/>
            <p:cNvSpPr txBox="1"/>
            <p:nvPr/>
          </p:nvSpPr>
          <p:spPr>
            <a:xfrm>
              <a:off x="4081312" y="881760"/>
              <a:ext cx="4145173" cy="1503638"/>
            </a:xfrm>
            <a:prstGeom prst="rect">
              <a:avLst/>
            </a:prstGeom>
          </p:spPr>
          <p:txBody>
            <a:bodyPr vert="horz" wrap="square" lIns="66008" tIns="33052" rIns="66008" bIns="33052"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7500" b="1">
                  <a:solidFill>
                    <a:srgbClr val="FFFFFF">
                      <a:alpha val="100000"/>
                    </a:srgbClr>
                  </a:solidFill>
                  <a:latin typeface="Microsoft Yahei"/>
                  <a:ea typeface="Microsoft Yahei"/>
                  <a:cs typeface="Microsoft Yahei"/>
                </a:rPr>
                <a:t>03</a:t>
              </a:r>
            </a:p>
          </p:txBody>
        </p:sp>
      </p:grpSp>
      <p:sp>
        <p:nvSpPr>
          <p:cNvPr id="8" name="TextBox 8"/>
          <p:cNvSpPr txBox="1"/>
          <p:nvPr/>
        </p:nvSpPr>
        <p:spPr>
          <a:xfrm>
            <a:off x="3546545" y="2554662"/>
            <a:ext cx="5098919" cy="1467649"/>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3600">
                <a:solidFill>
                  <a:srgbClr val="FFFFFF">
                    <a:alpha val="100000"/>
                  </a:srgbClr>
                </a:solidFill>
                <a:latin typeface="Microsoft Yahei"/>
                <a:ea typeface="Microsoft Yahei"/>
                <a:cs typeface="Microsoft Yahei"/>
              </a:rPr>
              <a:t>质量管理绩效评估方法</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2215756" y="2976816"/>
            <a:ext cx="2043577" cy="266384"/>
          </a:xfrm>
          <a:custGeom>
            <a:rect l="l" t="t" r="r" b="b"/>
            <a:pathLst>
              <a:path w="7631" h="997">
                <a:moveTo>
                  <a:pt x="0" y="374"/>
                </a:moveTo>
                <a:lnTo>
                  <a:pt x="6883" y="374"/>
                </a:lnTo>
                <a:lnTo>
                  <a:pt x="6765" y="0"/>
                </a:lnTo>
                <a:lnTo>
                  <a:pt x="7631" y="498"/>
                </a:lnTo>
                <a:lnTo>
                  <a:pt x="6765" y="997"/>
                </a:lnTo>
                <a:lnTo>
                  <a:pt x="6883" y="622"/>
                </a:lnTo>
                <a:lnTo>
                  <a:pt x="0" y="622"/>
                </a:lnTo>
                <a:lnTo>
                  <a:pt x="0" y="374"/>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215756" y="4343931"/>
            <a:ext cx="2043577" cy="268329"/>
          </a:xfrm>
          <a:custGeom>
            <a:rect l="l" t="t" r="r" b="b"/>
            <a:pathLst>
              <a:path w="7631" h="997">
                <a:moveTo>
                  <a:pt x="6883" y="375"/>
                </a:moveTo>
                <a:lnTo>
                  <a:pt x="6765" y="0"/>
                </a:lnTo>
                <a:lnTo>
                  <a:pt x="7631" y="499"/>
                </a:lnTo>
                <a:lnTo>
                  <a:pt x="6765" y="997"/>
                </a:lnTo>
                <a:lnTo>
                  <a:pt x="6883" y="623"/>
                </a:lnTo>
                <a:lnTo>
                  <a:pt x="0" y="623"/>
                </a:lnTo>
                <a:lnTo>
                  <a:pt x="0" y="375"/>
                </a:lnTo>
                <a:lnTo>
                  <a:pt x="6883" y="375"/>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4" name="Group 4"/>
          <p:cNvGrpSpPr/>
          <p:nvPr/>
        </p:nvGrpSpPr>
        <p:grpSpPr>
          <a:xfrm>
            <a:off x="2215756" y="1566343"/>
            <a:ext cx="2043574" cy="4455417"/>
            <a:chOff x="2215756" y="1566343"/>
            <a:chExt cx="2043574" cy="4455417"/>
          </a:xfrm>
        </p:grpSpPr>
        <p:sp>
          <p:nvSpPr>
            <p:cNvPr id="5" name="Freeform 5"/>
            <p:cNvSpPr/>
            <p:nvPr/>
          </p:nvSpPr>
          <p:spPr>
            <a:xfrm>
              <a:off x="2215756" y="1789944"/>
              <a:ext cx="178886" cy="1425253"/>
            </a:xfrm>
            <a:custGeom>
              <a:rect l="l" t="t" r="r" b="b"/>
              <a:pathLst>
                <a:path w="669" h="5308">
                  <a:moveTo>
                    <a:pt x="669" y="182"/>
                  </a:moveTo>
                  <a:cubicBezTo>
                    <a:pt x="415" y="431"/>
                    <a:pt x="256" y="778"/>
                    <a:pt x="256" y="1160"/>
                  </a:cubicBezTo>
                  <a:lnTo>
                    <a:pt x="256" y="5308"/>
                  </a:lnTo>
                  <a:lnTo>
                    <a:pt x="0" y="5308"/>
                  </a:lnTo>
                  <a:lnTo>
                    <a:pt x="0" y="1148"/>
                  </a:lnTo>
                  <a:cubicBezTo>
                    <a:pt x="0" y="699"/>
                    <a:pt x="187" y="292"/>
                    <a:pt x="486" y="0"/>
                  </a:cubicBezTo>
                  <a:lnTo>
                    <a:pt x="669" y="182"/>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2346029" y="1566343"/>
              <a:ext cx="1913301" cy="272217"/>
            </a:xfrm>
            <a:custGeom>
              <a:rect l="l" t="t" r="r" b="b"/>
              <a:pathLst>
                <a:path w="7145" h="1015">
                  <a:moveTo>
                    <a:pt x="6397" y="375"/>
                  </a:moveTo>
                  <a:lnTo>
                    <a:pt x="6279" y="0"/>
                  </a:lnTo>
                  <a:lnTo>
                    <a:pt x="7145" y="499"/>
                  </a:lnTo>
                  <a:lnTo>
                    <a:pt x="6279" y="997"/>
                  </a:lnTo>
                  <a:lnTo>
                    <a:pt x="6397" y="623"/>
                  </a:lnTo>
                  <a:lnTo>
                    <a:pt x="1140" y="623"/>
                  </a:lnTo>
                  <a:cubicBezTo>
                    <a:pt x="769" y="623"/>
                    <a:pt x="430" y="773"/>
                    <a:pt x="183" y="1015"/>
                  </a:cubicBezTo>
                  <a:lnTo>
                    <a:pt x="0" y="833"/>
                  </a:lnTo>
                  <a:cubicBezTo>
                    <a:pt x="290" y="550"/>
                    <a:pt x="686" y="375"/>
                    <a:pt x="1120" y="375"/>
                  </a:cubicBezTo>
                  <a:lnTo>
                    <a:pt x="6397" y="375"/>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2215756" y="4372893"/>
              <a:ext cx="178886" cy="1425253"/>
            </a:xfrm>
            <a:custGeom>
              <a:rect l="l" t="t" r="r" b="b"/>
              <a:pathLst>
                <a:path w="669" h="5309">
                  <a:moveTo>
                    <a:pt x="256" y="0"/>
                  </a:moveTo>
                  <a:lnTo>
                    <a:pt x="256" y="4149"/>
                  </a:lnTo>
                  <a:cubicBezTo>
                    <a:pt x="256" y="4531"/>
                    <a:pt x="415" y="4878"/>
                    <a:pt x="669" y="5127"/>
                  </a:cubicBezTo>
                  <a:lnTo>
                    <a:pt x="486" y="5309"/>
                  </a:lnTo>
                  <a:cubicBezTo>
                    <a:pt x="187" y="5017"/>
                    <a:pt x="0" y="4610"/>
                    <a:pt x="0" y="4161"/>
                  </a:cubicBezTo>
                  <a:lnTo>
                    <a:pt x="0" y="0"/>
                  </a:lnTo>
                  <a:lnTo>
                    <a:pt x="256"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2346029" y="5747599"/>
              <a:ext cx="1913301" cy="274161"/>
            </a:xfrm>
            <a:custGeom>
              <a:rect l="l" t="t" r="r" b="b"/>
              <a:pathLst>
                <a:path w="7145" h="1015">
                  <a:moveTo>
                    <a:pt x="6397" y="392"/>
                  </a:moveTo>
                  <a:lnTo>
                    <a:pt x="6279" y="18"/>
                  </a:lnTo>
                  <a:lnTo>
                    <a:pt x="7145" y="516"/>
                  </a:lnTo>
                  <a:lnTo>
                    <a:pt x="6279" y="1015"/>
                  </a:lnTo>
                  <a:lnTo>
                    <a:pt x="6397" y="640"/>
                  </a:lnTo>
                  <a:lnTo>
                    <a:pt x="1120" y="640"/>
                  </a:lnTo>
                  <a:cubicBezTo>
                    <a:pt x="686" y="640"/>
                    <a:pt x="290" y="465"/>
                    <a:pt x="0" y="182"/>
                  </a:cubicBezTo>
                  <a:lnTo>
                    <a:pt x="183" y="0"/>
                  </a:lnTo>
                  <a:cubicBezTo>
                    <a:pt x="430" y="242"/>
                    <a:pt x="769" y="392"/>
                    <a:pt x="1140" y="392"/>
                  </a:cubicBezTo>
                  <a:lnTo>
                    <a:pt x="6397" y="392"/>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1171292" y="2749588"/>
            <a:ext cx="2088928" cy="2088928"/>
            <a:chOff x="1171292" y="2749588"/>
            <a:chExt cx="2088928" cy="2088928"/>
          </a:xfrm>
        </p:grpSpPr>
        <p:sp>
          <p:nvSpPr>
            <p:cNvPr id="10" name="AutoShape 10"/>
            <p:cNvSpPr/>
            <p:nvPr/>
          </p:nvSpPr>
          <p:spPr>
            <a:xfrm>
              <a:off x="1171292" y="2749588"/>
              <a:ext cx="2088928" cy="2088928"/>
            </a:xfrm>
            <a:prstGeom prst="ellipse">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1" name="Group 11"/>
          <p:cNvGrpSpPr/>
          <p:nvPr/>
        </p:nvGrpSpPr>
        <p:grpSpPr>
          <a:xfrm>
            <a:off x="1797656" y="3303419"/>
            <a:ext cx="931450" cy="924116"/>
            <a:chOff x="1797656" y="3303419"/>
            <a:chExt cx="931450" cy="924116"/>
          </a:xfrm>
        </p:grpSpPr>
        <p:sp>
          <p:nvSpPr>
            <p:cNvPr id="12" name="Freeform 12"/>
            <p:cNvSpPr/>
            <p:nvPr/>
          </p:nvSpPr>
          <p:spPr>
            <a:xfrm>
              <a:off x="1978060" y="3564785"/>
              <a:ext cx="482346" cy="478631"/>
            </a:xfrm>
            <a:custGeom>
              <a:rect l="l" t="t" r="r" b="b"/>
              <a:pathLst>
                <a:path w="55" h="55">
                  <a:moveTo>
                    <a:pt x="47" y="27"/>
                  </a:moveTo>
                  <a:cubicBezTo>
                    <a:pt x="47" y="38"/>
                    <a:pt x="38" y="46"/>
                    <a:pt x="28" y="46"/>
                  </a:cubicBezTo>
                  <a:cubicBezTo>
                    <a:pt x="18" y="46"/>
                    <a:pt x="9" y="38"/>
                    <a:pt x="9" y="27"/>
                  </a:cubicBezTo>
                  <a:cubicBezTo>
                    <a:pt x="9" y="17"/>
                    <a:pt x="18" y="9"/>
                    <a:pt x="28" y="9"/>
                  </a:cubicBezTo>
                  <a:cubicBezTo>
                    <a:pt x="31" y="9"/>
                    <a:pt x="35" y="10"/>
                    <a:pt x="38" y="11"/>
                  </a:cubicBezTo>
                  <a:cubicBezTo>
                    <a:pt x="44" y="5"/>
                    <a:pt x="44" y="5"/>
                    <a:pt x="44" y="5"/>
                  </a:cubicBezTo>
                  <a:cubicBezTo>
                    <a:pt x="39" y="2"/>
                    <a:pt x="34" y="0"/>
                    <a:pt x="28" y="0"/>
                  </a:cubicBezTo>
                  <a:cubicBezTo>
                    <a:pt x="13" y="0"/>
                    <a:pt x="0" y="12"/>
                    <a:pt x="0" y="27"/>
                  </a:cubicBezTo>
                  <a:cubicBezTo>
                    <a:pt x="0" y="43"/>
                    <a:pt x="13" y="55"/>
                    <a:pt x="28" y="55"/>
                  </a:cubicBezTo>
                  <a:cubicBezTo>
                    <a:pt x="43" y="55"/>
                    <a:pt x="55" y="43"/>
                    <a:pt x="55" y="27"/>
                  </a:cubicBezTo>
                  <a:cubicBezTo>
                    <a:pt x="55" y="21"/>
                    <a:pt x="53" y="16"/>
                    <a:pt x="50" y="11"/>
                  </a:cubicBezTo>
                  <a:cubicBezTo>
                    <a:pt x="44" y="18"/>
                    <a:pt x="44" y="18"/>
                    <a:pt x="44" y="18"/>
                  </a:cubicBezTo>
                  <a:cubicBezTo>
                    <a:pt x="46" y="21"/>
                    <a:pt x="47" y="24"/>
                    <a:pt x="47" y="2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2147414" y="3730520"/>
              <a:ext cx="154591" cy="147257"/>
            </a:xfrm>
            <a:custGeom>
              <a:rect l="l" t="t" r="r" b="b"/>
              <a:pathLst>
                <a:path w="18" h="17">
                  <a:moveTo>
                    <a:pt x="12" y="0"/>
                  </a:moveTo>
                  <a:cubicBezTo>
                    <a:pt x="11" y="0"/>
                    <a:pt x="10" y="0"/>
                    <a:pt x="9" y="0"/>
                  </a:cubicBezTo>
                  <a:cubicBezTo>
                    <a:pt x="4" y="0"/>
                    <a:pt x="0" y="4"/>
                    <a:pt x="0" y="8"/>
                  </a:cubicBezTo>
                  <a:cubicBezTo>
                    <a:pt x="0" y="13"/>
                    <a:pt x="4" y="17"/>
                    <a:pt x="9" y="17"/>
                  </a:cubicBezTo>
                  <a:cubicBezTo>
                    <a:pt x="14" y="17"/>
                    <a:pt x="18" y="13"/>
                    <a:pt x="18" y="8"/>
                  </a:cubicBezTo>
                  <a:cubicBezTo>
                    <a:pt x="18" y="7"/>
                    <a:pt x="17" y="6"/>
                    <a:pt x="17" y="5"/>
                  </a:cubicBezTo>
                  <a:cubicBezTo>
                    <a:pt x="9" y="9"/>
                    <a:pt x="9" y="9"/>
                    <a:pt x="9" y="9"/>
                  </a:cubicBezTo>
                  <a:lnTo>
                    <a:pt x="12"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1797656" y="3380762"/>
              <a:ext cx="854202" cy="846773"/>
            </a:xfrm>
            <a:custGeom>
              <a:rect l="l" t="t" r="r" b="b"/>
              <a:pathLst>
                <a:path w="98" h="97">
                  <a:moveTo>
                    <a:pt x="82" y="22"/>
                  </a:moveTo>
                  <a:cubicBezTo>
                    <a:pt x="80" y="23"/>
                    <a:pt x="80" y="23"/>
                    <a:pt x="80" y="23"/>
                  </a:cubicBezTo>
                  <a:cubicBezTo>
                    <a:pt x="86" y="30"/>
                    <a:pt x="89" y="39"/>
                    <a:pt x="89" y="48"/>
                  </a:cubicBezTo>
                  <a:cubicBezTo>
                    <a:pt x="89" y="71"/>
                    <a:pt x="71" y="88"/>
                    <a:pt x="49" y="88"/>
                  </a:cubicBezTo>
                  <a:cubicBezTo>
                    <a:pt x="27" y="88"/>
                    <a:pt x="9" y="71"/>
                    <a:pt x="9" y="48"/>
                  </a:cubicBezTo>
                  <a:cubicBezTo>
                    <a:pt x="9" y="26"/>
                    <a:pt x="27" y="8"/>
                    <a:pt x="49" y="8"/>
                  </a:cubicBezTo>
                  <a:cubicBezTo>
                    <a:pt x="58" y="8"/>
                    <a:pt x="67" y="12"/>
                    <a:pt x="74" y="17"/>
                  </a:cubicBezTo>
                  <a:cubicBezTo>
                    <a:pt x="76" y="15"/>
                    <a:pt x="76" y="15"/>
                    <a:pt x="76" y="15"/>
                  </a:cubicBezTo>
                  <a:cubicBezTo>
                    <a:pt x="76" y="8"/>
                    <a:pt x="76" y="8"/>
                    <a:pt x="76" y="8"/>
                  </a:cubicBezTo>
                  <a:cubicBezTo>
                    <a:pt x="68" y="3"/>
                    <a:pt x="59" y="0"/>
                    <a:pt x="49" y="0"/>
                  </a:cubicBezTo>
                  <a:cubicBezTo>
                    <a:pt x="22" y="0"/>
                    <a:pt x="0" y="22"/>
                    <a:pt x="0" y="48"/>
                  </a:cubicBezTo>
                  <a:cubicBezTo>
                    <a:pt x="0" y="75"/>
                    <a:pt x="22" y="97"/>
                    <a:pt x="49" y="97"/>
                  </a:cubicBezTo>
                  <a:cubicBezTo>
                    <a:pt x="76" y="97"/>
                    <a:pt x="98" y="75"/>
                    <a:pt x="98" y="48"/>
                  </a:cubicBezTo>
                  <a:cubicBezTo>
                    <a:pt x="98" y="38"/>
                    <a:pt x="95" y="29"/>
                    <a:pt x="89" y="21"/>
                  </a:cubicBezTo>
                  <a:lnTo>
                    <a:pt x="82" y="22"/>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2224757" y="3303419"/>
              <a:ext cx="504349" cy="497015"/>
            </a:xfrm>
            <a:custGeom>
              <a:rect l="l" t="t" r="r" b="b"/>
              <a:pathLst>
                <a:path w="137" h="135">
                  <a:moveTo>
                    <a:pt x="104" y="30"/>
                  </a:moveTo>
                  <a:lnTo>
                    <a:pt x="106" y="0"/>
                  </a:lnTo>
                  <a:lnTo>
                    <a:pt x="87" y="16"/>
                  </a:lnTo>
                  <a:lnTo>
                    <a:pt x="71" y="35"/>
                  </a:lnTo>
                  <a:lnTo>
                    <a:pt x="69" y="59"/>
                  </a:lnTo>
                  <a:lnTo>
                    <a:pt x="40" y="90"/>
                  </a:lnTo>
                  <a:lnTo>
                    <a:pt x="14" y="116"/>
                  </a:lnTo>
                  <a:lnTo>
                    <a:pt x="0" y="135"/>
                  </a:lnTo>
                  <a:lnTo>
                    <a:pt x="19" y="123"/>
                  </a:lnTo>
                  <a:lnTo>
                    <a:pt x="45" y="97"/>
                  </a:lnTo>
                  <a:lnTo>
                    <a:pt x="76" y="66"/>
                  </a:lnTo>
                  <a:lnTo>
                    <a:pt x="102" y="66"/>
                  </a:lnTo>
                  <a:lnTo>
                    <a:pt x="118" y="47"/>
                  </a:lnTo>
                  <a:lnTo>
                    <a:pt x="137" y="30"/>
                  </a:lnTo>
                  <a:lnTo>
                    <a:pt x="104" y="3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目标管理法</a:t>
              </a:r>
            </a:p>
          </p:txBody>
        </p:sp>
      </p:grpSp>
      <p:sp>
        <p:nvSpPr>
          <p:cNvPr id="38" name="AutoShape 38"/>
          <p:cNvSpPr/>
          <p:nvPr/>
        </p:nvSpPr>
        <p:spPr>
          <a:xfrm>
            <a:off x="4435504" y="1548259"/>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435504" y="1110481"/>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4594260" y="1108803"/>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定义</a:t>
            </a:r>
          </a:p>
        </p:txBody>
      </p:sp>
      <p:sp>
        <p:nvSpPr>
          <p:cNvPr id="41" name="TextBox 41"/>
          <p:cNvSpPr txBox="1"/>
          <p:nvPr/>
        </p:nvSpPr>
        <p:spPr>
          <a:xfrm>
            <a:off x="4594260" y="1548259"/>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目标管理法是一种以目标为导向的绩效评估方法，通过设定明确、可衡量的目标，评估组织或个人在达成这些目标方面的绩效。</a:t>
            </a:r>
          </a:p>
        </p:txBody>
      </p:sp>
      <p:sp>
        <p:nvSpPr>
          <p:cNvPr id="42" name="AutoShape 42"/>
          <p:cNvSpPr/>
          <p:nvPr/>
        </p:nvSpPr>
        <p:spPr>
          <a:xfrm>
            <a:off x="4435504" y="2916347"/>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4435504" y="2478570"/>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TextBox 44"/>
          <p:cNvSpPr txBox="1"/>
          <p:nvPr/>
        </p:nvSpPr>
        <p:spPr>
          <a:xfrm>
            <a:off x="4594260" y="2476892"/>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实施步骤</a:t>
            </a:r>
          </a:p>
        </p:txBody>
      </p:sp>
      <p:sp>
        <p:nvSpPr>
          <p:cNvPr id="45" name="TextBox 45"/>
          <p:cNvSpPr txBox="1"/>
          <p:nvPr/>
        </p:nvSpPr>
        <p:spPr>
          <a:xfrm>
            <a:off x="4594260" y="2916347"/>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确定目标、制定计划、执行计划、检查进度、评估结果。</a:t>
            </a:r>
          </a:p>
        </p:txBody>
      </p:sp>
      <p:sp>
        <p:nvSpPr>
          <p:cNvPr id="46" name="AutoShape 46"/>
          <p:cNvSpPr/>
          <p:nvPr/>
        </p:nvSpPr>
        <p:spPr>
          <a:xfrm>
            <a:off x="4435504" y="4284435"/>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AutoShape 47"/>
          <p:cNvSpPr/>
          <p:nvPr/>
        </p:nvSpPr>
        <p:spPr>
          <a:xfrm>
            <a:off x="4435504" y="3846658"/>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TextBox 48"/>
          <p:cNvSpPr txBox="1"/>
          <p:nvPr/>
        </p:nvSpPr>
        <p:spPr>
          <a:xfrm>
            <a:off x="4594260" y="3844980"/>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优点</a:t>
            </a:r>
          </a:p>
        </p:txBody>
      </p:sp>
      <p:sp>
        <p:nvSpPr>
          <p:cNvPr id="49" name="TextBox 49"/>
          <p:cNvSpPr txBox="1"/>
          <p:nvPr/>
        </p:nvSpPr>
        <p:spPr>
          <a:xfrm>
            <a:off x="4594260" y="4284435"/>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目标清晰明确，易于理解和实施，能够激发员工的积极性和创造性。</a:t>
            </a:r>
          </a:p>
        </p:txBody>
      </p:sp>
      <p:sp>
        <p:nvSpPr>
          <p:cNvPr id="50" name="AutoShape 50"/>
          <p:cNvSpPr/>
          <p:nvPr/>
        </p:nvSpPr>
        <p:spPr>
          <a:xfrm>
            <a:off x="4435504" y="5652523"/>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AutoShape 51"/>
          <p:cNvSpPr/>
          <p:nvPr/>
        </p:nvSpPr>
        <p:spPr>
          <a:xfrm>
            <a:off x="4435504" y="5214746"/>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2" name="TextBox 52"/>
          <p:cNvSpPr txBox="1"/>
          <p:nvPr/>
        </p:nvSpPr>
        <p:spPr>
          <a:xfrm>
            <a:off x="4594260" y="5213068"/>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缺点</a:t>
            </a:r>
          </a:p>
        </p:txBody>
      </p:sp>
      <p:sp>
        <p:nvSpPr>
          <p:cNvPr id="53" name="TextBox 53"/>
          <p:cNvSpPr txBox="1"/>
          <p:nvPr/>
        </p:nvSpPr>
        <p:spPr>
          <a:xfrm>
            <a:off x="4594260" y="5652523"/>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过于关注短期目标，可能忽视长期发展和整体绩效。</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218874" y="1454724"/>
            <a:ext cx="4632960" cy="2072640"/>
          </a:xfrm>
          <a:prstGeom prst="rect">
            <a:avLst/>
          </a:prstGeom>
          <a:solidFill>
            <a:schemeClr val="lt1">
              <a:alpha val="60000"/>
            </a:schemeClr>
          </a:solidFill>
          <a:ln w="6286">
            <a:solidFill>
              <a:schemeClr val="dk2">
                <a:alpha val="60000"/>
              </a:schemeClr>
            </a:solidFill>
            <a:prstDash val="solid"/>
          </a:ln>
        </p:spPr>
        <p:style>
          <a:lnRef idx="0">
            <a:schemeClr val="dk2"/>
          </a:lnRef>
          <a:fillRef idx="1">
            <a:schemeClr val="dk2"/>
          </a:fillRef>
          <a:effectRef idx="0">
            <a:schemeClr val="dk2"/>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3" name="TextBox 3"/>
          <p:cNvSpPr txBox="1"/>
          <p:nvPr/>
        </p:nvSpPr>
        <p:spPr>
          <a:xfrm>
            <a:off x="1267642" y="1942922"/>
            <a:ext cx="4521094" cy="55587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chemeClr val="accent1">
                    <a:alpha val="100000"/>
                  </a:schemeClr>
                </a:solidFill>
                <a:latin typeface="Microsoft Yahei"/>
                <a:ea typeface="Microsoft Yahei"/>
                <a:cs typeface="Microsoft Yahei"/>
              </a:rPr>
              <a:t>定义</a:t>
            </a:r>
          </a:p>
        </p:txBody>
      </p:sp>
      <p:sp>
        <p:nvSpPr>
          <p:cNvPr id="4" name="TextBox 4"/>
          <p:cNvSpPr txBox="1"/>
          <p:nvPr/>
        </p:nvSpPr>
        <p:spPr>
          <a:xfrm>
            <a:off x="1575272" y="2413457"/>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关键绩效指标法是一种通过量化关键业务领域的绩效来评估整体绩效的方法。</a:t>
            </a:r>
          </a:p>
        </p:txBody>
      </p:sp>
      <p:sp>
        <p:nvSpPr>
          <p:cNvPr id="5" name="AutoShape 5"/>
          <p:cNvSpPr/>
          <p:nvPr/>
        </p:nvSpPr>
        <p:spPr>
          <a:xfrm rot="2700000">
            <a:off x="3139895" y="1059265"/>
            <a:ext cx="790918" cy="790918"/>
          </a:xfrm>
          <a:prstGeom prst="roundRect">
            <a:avLst>
              <a:gd name="adj" fmla="val 16667"/>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3264136" y="1220082"/>
            <a:ext cx="542436" cy="530244"/>
          </a:xfrm>
          <a:custGeom>
            <a:rect l="l" t="t" r="r" b="b"/>
            <a:pathLst>
              <a:path w="304800" h="304800">
                <a:moveTo>
                  <a:pt x="20031" y="114795"/>
                </a:moveTo>
                <a:lnTo>
                  <a:pt x="147647" y="273187"/>
                </a:lnTo>
                <a:lnTo>
                  <a:pt x="96469" y="114795"/>
                </a:lnTo>
                <a:lnTo>
                  <a:pt x="20031" y="114795"/>
                </a:lnTo>
                <a:close/>
                <a:moveTo>
                  <a:pt x="110338" y="114795"/>
                </a:moveTo>
                <a:lnTo>
                  <a:pt x="155534" y="273510"/>
                </a:lnTo>
                <a:lnTo>
                  <a:pt x="194424" y="114795"/>
                </a:lnTo>
                <a:lnTo>
                  <a:pt x="110338" y="114795"/>
                </a:lnTo>
                <a:close/>
                <a:moveTo>
                  <a:pt x="162411" y="273187"/>
                </a:moveTo>
                <a:lnTo>
                  <a:pt x="285264" y="114795"/>
                </a:lnTo>
                <a:lnTo>
                  <a:pt x="209417" y="114795"/>
                </a:lnTo>
                <a:lnTo>
                  <a:pt x="162411" y="273187"/>
                </a:lnTo>
                <a:close/>
                <a:moveTo>
                  <a:pt x="285550" y="104432"/>
                </a:moveTo>
                <a:lnTo>
                  <a:pt x="248717" y="41453"/>
                </a:lnTo>
                <a:lnTo>
                  <a:pt x="211865" y="104432"/>
                </a:lnTo>
                <a:lnTo>
                  <a:pt x="285550" y="104432"/>
                </a:lnTo>
                <a:close/>
                <a:moveTo>
                  <a:pt x="237134" y="37843"/>
                </a:moveTo>
                <a:lnTo>
                  <a:pt x="163449" y="37843"/>
                </a:lnTo>
                <a:lnTo>
                  <a:pt x="200282" y="102984"/>
                </a:lnTo>
                <a:lnTo>
                  <a:pt x="237134" y="37843"/>
                </a:lnTo>
                <a:close/>
                <a:moveTo>
                  <a:pt x="188957" y="104432"/>
                </a:moveTo>
                <a:lnTo>
                  <a:pt x="152124" y="41453"/>
                </a:lnTo>
                <a:lnTo>
                  <a:pt x="115281" y="104432"/>
                </a:lnTo>
                <a:lnTo>
                  <a:pt x="188957" y="104432"/>
                </a:lnTo>
                <a:close/>
                <a:moveTo>
                  <a:pt x="141341" y="37843"/>
                </a:moveTo>
                <a:lnTo>
                  <a:pt x="67666" y="37843"/>
                </a:lnTo>
                <a:lnTo>
                  <a:pt x="104508" y="102984"/>
                </a:lnTo>
                <a:lnTo>
                  <a:pt x="141341" y="37843"/>
                </a:lnTo>
                <a:close/>
                <a:moveTo>
                  <a:pt x="56093" y="41453"/>
                </a:moveTo>
                <a:lnTo>
                  <a:pt x="19260" y="104432"/>
                </a:lnTo>
                <a:lnTo>
                  <a:pt x="92935" y="104432"/>
                </a:lnTo>
                <a:lnTo>
                  <a:pt x="56093" y="41453"/>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flipH="1" flipV="1">
            <a:off x="6220648" y="2346968"/>
            <a:ext cx="0" cy="3305393"/>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cxnSp>
        <p:nvCxnSpPr>
          <p:cNvPr id="8" name="Connector 8"/>
          <p:cNvCxnSpPr/>
          <p:nvPr/>
        </p:nvCxnSpPr>
        <p:spPr>
          <a:xfrm>
            <a:off x="4684480" y="3999665"/>
            <a:ext cx="3072335" cy="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9" name="AutoShape 9"/>
          <p:cNvSpPr/>
          <p:nvPr/>
        </p:nvSpPr>
        <p:spPr>
          <a:xfrm>
            <a:off x="6589461" y="1454724"/>
            <a:ext cx="4632960" cy="2072640"/>
          </a:xfrm>
          <a:prstGeom prst="rect">
            <a:avLst/>
          </a:prstGeom>
          <a:solidFill>
            <a:schemeClr val="lt1">
              <a:alpha val="60000"/>
            </a:schemeClr>
          </a:solidFill>
          <a:ln w="6286">
            <a:solidFill>
              <a:schemeClr val="dk2">
                <a:alpha val="60000"/>
              </a:schemeClr>
            </a:solidFill>
            <a:prstDash val="solid"/>
          </a:ln>
        </p:spPr>
        <p:style>
          <a:lnRef idx="0">
            <a:schemeClr val="dk2"/>
          </a:lnRef>
          <a:fillRef idx="1">
            <a:schemeClr val="dk2"/>
          </a:fillRef>
          <a:effectRef idx="0">
            <a:schemeClr val="dk2"/>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10" name="TextBox 10"/>
          <p:cNvSpPr txBox="1"/>
          <p:nvPr/>
        </p:nvSpPr>
        <p:spPr>
          <a:xfrm>
            <a:off x="6638230" y="1942922"/>
            <a:ext cx="4521094" cy="55587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chemeClr val="accent1">
                    <a:alpha val="100000"/>
                  </a:schemeClr>
                </a:solidFill>
                <a:latin typeface="Microsoft Yahei"/>
                <a:ea typeface="Microsoft Yahei"/>
                <a:cs typeface="Microsoft Yahei"/>
              </a:rPr>
              <a:t>关键绩效指标选择</a:t>
            </a:r>
          </a:p>
        </p:txBody>
      </p:sp>
      <p:sp>
        <p:nvSpPr>
          <p:cNvPr id="11" name="TextBox 11"/>
          <p:cNvSpPr txBox="1"/>
          <p:nvPr/>
        </p:nvSpPr>
        <p:spPr>
          <a:xfrm>
            <a:off x="6945860" y="2413457"/>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与业务目标紧密相关、可衡量、可控制、具有挑战性但可实现。</a:t>
            </a:r>
          </a:p>
        </p:txBody>
      </p:sp>
      <p:sp>
        <p:nvSpPr>
          <p:cNvPr id="12" name="AutoShape 12"/>
          <p:cNvSpPr/>
          <p:nvPr/>
        </p:nvSpPr>
        <p:spPr>
          <a:xfrm rot="2700000">
            <a:off x="8510482" y="1059265"/>
            <a:ext cx="790918" cy="790918"/>
          </a:xfrm>
          <a:prstGeom prst="roundRect">
            <a:avLst>
              <a:gd name="adj" fmla="val 16667"/>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218874" y="4270883"/>
            <a:ext cx="4632960" cy="2072640"/>
          </a:xfrm>
          <a:prstGeom prst="rect">
            <a:avLst/>
          </a:prstGeom>
          <a:solidFill>
            <a:schemeClr val="lt1">
              <a:alpha val="60000"/>
            </a:schemeClr>
          </a:solidFill>
          <a:ln w="6286">
            <a:solidFill>
              <a:schemeClr val="dk2">
                <a:alpha val="60000"/>
              </a:schemeClr>
            </a:solidFill>
            <a:prstDash val="solid"/>
          </a:ln>
        </p:spPr>
        <p:style>
          <a:lnRef idx="0">
            <a:schemeClr val="dk2"/>
          </a:lnRef>
          <a:fillRef idx="1">
            <a:schemeClr val="dk2"/>
          </a:fillRef>
          <a:effectRef idx="0">
            <a:schemeClr val="dk2"/>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14" name="TextBox 14"/>
          <p:cNvSpPr txBox="1"/>
          <p:nvPr/>
        </p:nvSpPr>
        <p:spPr>
          <a:xfrm>
            <a:off x="1267642" y="4759081"/>
            <a:ext cx="4521094" cy="55587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chemeClr val="accent1">
                    <a:alpha val="100000"/>
                  </a:schemeClr>
                </a:solidFill>
                <a:latin typeface="Microsoft Yahei"/>
                <a:ea typeface="Microsoft Yahei"/>
                <a:cs typeface="Microsoft Yahei"/>
              </a:rPr>
              <a:t>优点</a:t>
            </a:r>
          </a:p>
        </p:txBody>
      </p:sp>
      <p:sp>
        <p:nvSpPr>
          <p:cNvPr id="15" name="TextBox 15"/>
          <p:cNvSpPr txBox="1"/>
          <p:nvPr/>
        </p:nvSpPr>
        <p:spPr>
          <a:xfrm>
            <a:off x="1575272" y="5229616"/>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能够集中精力关注最重要的业务领域，及时发现问题并采取措施。</a:t>
            </a:r>
          </a:p>
        </p:txBody>
      </p:sp>
      <p:sp>
        <p:nvSpPr>
          <p:cNvPr id="16" name="AutoShape 16"/>
          <p:cNvSpPr/>
          <p:nvPr/>
        </p:nvSpPr>
        <p:spPr>
          <a:xfrm rot="2700000">
            <a:off x="3139895" y="3875423"/>
            <a:ext cx="790918" cy="790918"/>
          </a:xfrm>
          <a:prstGeom prst="roundRect">
            <a:avLst>
              <a:gd name="adj" fmla="val 16667"/>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589461" y="4270883"/>
            <a:ext cx="4632960" cy="2072640"/>
          </a:xfrm>
          <a:prstGeom prst="rect">
            <a:avLst/>
          </a:prstGeom>
          <a:solidFill>
            <a:schemeClr val="lt1">
              <a:alpha val="60000"/>
            </a:schemeClr>
          </a:solidFill>
          <a:ln w="6286">
            <a:solidFill>
              <a:schemeClr val="dk2">
                <a:alpha val="60000"/>
              </a:schemeClr>
            </a:solidFill>
            <a:prstDash val="solid"/>
          </a:ln>
        </p:spPr>
        <p:style>
          <a:lnRef idx="0">
            <a:schemeClr val="dk2"/>
          </a:lnRef>
          <a:fillRef idx="1">
            <a:schemeClr val="dk2"/>
          </a:fillRef>
          <a:effectRef idx="0">
            <a:schemeClr val="dk2"/>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18" name="TextBox 18"/>
          <p:cNvSpPr txBox="1"/>
          <p:nvPr/>
        </p:nvSpPr>
        <p:spPr>
          <a:xfrm>
            <a:off x="6638230" y="4759081"/>
            <a:ext cx="4521094" cy="55587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chemeClr val="accent1">
                    <a:alpha val="100000"/>
                  </a:schemeClr>
                </a:solidFill>
                <a:latin typeface="Microsoft Yahei"/>
                <a:ea typeface="Microsoft Yahei"/>
                <a:cs typeface="Microsoft Yahei"/>
              </a:rPr>
              <a:t>缺点</a:t>
            </a:r>
          </a:p>
        </p:txBody>
      </p:sp>
      <p:sp>
        <p:nvSpPr>
          <p:cNvPr id="19" name="TextBox 19"/>
          <p:cNvSpPr txBox="1"/>
          <p:nvPr/>
        </p:nvSpPr>
        <p:spPr>
          <a:xfrm>
            <a:off x="6945860" y="5229616"/>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过于强调量化指标，可能忽视一些重要的非量化因素。</a:t>
            </a:r>
          </a:p>
        </p:txBody>
      </p:sp>
      <p:sp>
        <p:nvSpPr>
          <p:cNvPr id="20" name="AutoShape 20"/>
          <p:cNvSpPr/>
          <p:nvPr/>
        </p:nvSpPr>
        <p:spPr>
          <a:xfrm rot="2700000">
            <a:off x="8510482" y="3875423"/>
            <a:ext cx="790918" cy="790918"/>
          </a:xfrm>
          <a:prstGeom prst="roundRect">
            <a:avLst>
              <a:gd name="adj" fmla="val 16667"/>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Freeform 21"/>
          <p:cNvSpPr/>
          <p:nvPr/>
        </p:nvSpPr>
        <p:spPr>
          <a:xfrm>
            <a:off x="8672065" y="1195698"/>
            <a:ext cx="492903" cy="492903"/>
          </a:xfrm>
          <a:custGeom>
            <a:rect l="l" t="t" r="r" b="b"/>
            <a:pathLst>
              <a:path w="304800" h="304800">
                <a:moveTo>
                  <a:pt x="264633" y="75590"/>
                </a:moveTo>
                <a:cubicBezTo>
                  <a:pt x="273768" y="97622"/>
                  <a:pt x="269415" y="123920"/>
                  <a:pt x="251498" y="141837"/>
                </a:cubicBezTo>
                <a:cubicBezTo>
                  <a:pt x="231772" y="161563"/>
                  <a:pt x="201959" y="164649"/>
                  <a:pt x="178784" y="151571"/>
                </a:cubicBezTo>
                <a:lnTo>
                  <a:pt x="162030" y="169869"/>
                </a:lnTo>
                <a:lnTo>
                  <a:pt x="173984" y="181870"/>
                </a:lnTo>
                <a:lnTo>
                  <a:pt x="181127" y="174727"/>
                </a:lnTo>
                <a:cubicBezTo>
                  <a:pt x="184775" y="171069"/>
                  <a:pt x="190700" y="171069"/>
                  <a:pt x="194348" y="174727"/>
                </a:cubicBezTo>
                <a:lnTo>
                  <a:pt x="252279" y="233248"/>
                </a:lnTo>
                <a:cubicBezTo>
                  <a:pt x="255937" y="236896"/>
                  <a:pt x="255937" y="242821"/>
                  <a:pt x="252279" y="246469"/>
                </a:cubicBezTo>
                <a:lnTo>
                  <a:pt x="225838" y="272910"/>
                </a:lnTo>
                <a:cubicBezTo>
                  <a:pt x="222190" y="276568"/>
                  <a:pt x="216265" y="276568"/>
                  <a:pt x="212617" y="272910"/>
                </a:cubicBezTo>
                <a:lnTo>
                  <a:pt x="154686" y="214389"/>
                </a:lnTo>
                <a:cubicBezTo>
                  <a:pt x="151028" y="210741"/>
                  <a:pt x="151028" y="204816"/>
                  <a:pt x="154686" y="201168"/>
                </a:cubicBezTo>
                <a:lnTo>
                  <a:pt x="161211" y="194643"/>
                </a:lnTo>
                <a:lnTo>
                  <a:pt x="149819" y="183223"/>
                </a:lnTo>
                <a:lnTo>
                  <a:pt x="69704" y="270748"/>
                </a:lnTo>
                <a:cubicBezTo>
                  <a:pt x="62398" y="278054"/>
                  <a:pt x="50559" y="278054"/>
                  <a:pt x="43263" y="270748"/>
                </a:cubicBezTo>
                <a:lnTo>
                  <a:pt x="36652" y="264138"/>
                </a:lnTo>
                <a:cubicBezTo>
                  <a:pt x="29347" y="256832"/>
                  <a:pt x="29347" y="244993"/>
                  <a:pt x="36652" y="237696"/>
                </a:cubicBezTo>
                <a:lnTo>
                  <a:pt x="127921" y="161258"/>
                </a:lnTo>
                <a:lnTo>
                  <a:pt x="67304" y="100479"/>
                </a:lnTo>
                <a:lnTo>
                  <a:pt x="48158" y="100470"/>
                </a:lnTo>
                <a:lnTo>
                  <a:pt x="26003" y="64846"/>
                </a:lnTo>
                <a:lnTo>
                  <a:pt x="43834" y="46987"/>
                </a:lnTo>
                <a:lnTo>
                  <a:pt x="80267" y="69285"/>
                </a:lnTo>
                <a:lnTo>
                  <a:pt x="80505" y="88030"/>
                </a:lnTo>
                <a:lnTo>
                  <a:pt x="141827" y="149590"/>
                </a:lnTo>
                <a:lnTo>
                  <a:pt x="159668" y="134655"/>
                </a:lnTo>
                <a:cubicBezTo>
                  <a:pt x="142227" y="110881"/>
                  <a:pt x="144047" y="77391"/>
                  <a:pt x="165535" y="55902"/>
                </a:cubicBezTo>
                <a:cubicBezTo>
                  <a:pt x="183366" y="38071"/>
                  <a:pt x="209521" y="33642"/>
                  <a:pt x="231496" y="42605"/>
                </a:cubicBezTo>
                <a:lnTo>
                  <a:pt x="192215" y="81344"/>
                </a:lnTo>
                <a:lnTo>
                  <a:pt x="225276" y="114405"/>
                </a:lnTo>
                <a:lnTo>
                  <a:pt x="264633" y="75590"/>
                </a:lnTo>
                <a:close/>
                <a:moveTo>
                  <a:pt x="58579" y="247021"/>
                </a:moveTo>
                <a:cubicBezTo>
                  <a:pt x="54931" y="243373"/>
                  <a:pt x="49016" y="243373"/>
                  <a:pt x="45358" y="247021"/>
                </a:cubicBezTo>
                <a:cubicBezTo>
                  <a:pt x="41700" y="250679"/>
                  <a:pt x="41700" y="256594"/>
                  <a:pt x="45358" y="260252"/>
                </a:cubicBezTo>
                <a:cubicBezTo>
                  <a:pt x="49016" y="263900"/>
                  <a:pt x="54931" y="263900"/>
                  <a:pt x="58579" y="260252"/>
                </a:cubicBezTo>
                <a:cubicBezTo>
                  <a:pt x="62236" y="256584"/>
                  <a:pt x="62236" y="250669"/>
                  <a:pt x="58579" y="247021"/>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Freeform 22"/>
          <p:cNvSpPr/>
          <p:nvPr/>
        </p:nvSpPr>
        <p:spPr>
          <a:xfrm>
            <a:off x="3297145" y="4016916"/>
            <a:ext cx="476417" cy="476417"/>
          </a:xfrm>
          <a:custGeom>
            <a:rect l="l" t="t" r="r" b="b"/>
            <a:pathLst>
              <a:path w="304800" h="304800">
                <a:moveTo>
                  <a:pt x="213360" y="76200"/>
                </a:moveTo>
                <a:lnTo>
                  <a:pt x="243840" y="76200"/>
                </a:lnTo>
                <a:lnTo>
                  <a:pt x="243840" y="289560"/>
                </a:lnTo>
                <a:lnTo>
                  <a:pt x="60960" y="289560"/>
                </a:lnTo>
                <a:lnTo>
                  <a:pt x="60960" y="76200"/>
                </a:lnTo>
                <a:lnTo>
                  <a:pt x="91440" y="76200"/>
                </a:lnTo>
                <a:lnTo>
                  <a:pt x="91440" y="60960"/>
                </a:lnTo>
                <a:cubicBezTo>
                  <a:pt x="91440" y="44129"/>
                  <a:pt x="105089" y="30480"/>
                  <a:pt x="121920" y="30480"/>
                </a:cubicBezTo>
                <a:lnTo>
                  <a:pt x="121920" y="30480"/>
                </a:lnTo>
                <a:lnTo>
                  <a:pt x="182880" y="30480"/>
                </a:lnTo>
                <a:cubicBezTo>
                  <a:pt x="199711" y="30480"/>
                  <a:pt x="213360" y="44129"/>
                  <a:pt x="213360" y="60960"/>
                </a:cubicBezTo>
                <a:lnTo>
                  <a:pt x="213360" y="60960"/>
                </a:lnTo>
                <a:lnTo>
                  <a:pt x="213360" y="76200"/>
                </a:lnTo>
                <a:close/>
                <a:moveTo>
                  <a:pt x="259080" y="76200"/>
                </a:moveTo>
                <a:lnTo>
                  <a:pt x="274320" y="76200"/>
                </a:lnTo>
                <a:cubicBezTo>
                  <a:pt x="291151" y="76200"/>
                  <a:pt x="304800" y="89849"/>
                  <a:pt x="304800" y="106680"/>
                </a:cubicBezTo>
                <a:lnTo>
                  <a:pt x="304800" y="106680"/>
                </a:lnTo>
                <a:lnTo>
                  <a:pt x="304800" y="259080"/>
                </a:lnTo>
                <a:cubicBezTo>
                  <a:pt x="304800" y="275911"/>
                  <a:pt x="291151" y="289560"/>
                  <a:pt x="274320" y="289560"/>
                </a:cubicBezTo>
                <a:lnTo>
                  <a:pt x="274320" y="289560"/>
                </a:lnTo>
                <a:lnTo>
                  <a:pt x="259080" y="289560"/>
                </a:lnTo>
                <a:lnTo>
                  <a:pt x="259080" y="76200"/>
                </a:lnTo>
                <a:close/>
                <a:moveTo>
                  <a:pt x="45720" y="76200"/>
                </a:moveTo>
                <a:lnTo>
                  <a:pt x="45720" y="289560"/>
                </a:lnTo>
                <a:lnTo>
                  <a:pt x="30480" y="289560"/>
                </a:lnTo>
                <a:cubicBezTo>
                  <a:pt x="13649" y="289560"/>
                  <a:pt x="0" y="275911"/>
                  <a:pt x="0" y="259080"/>
                </a:cubicBezTo>
                <a:lnTo>
                  <a:pt x="0" y="259080"/>
                </a:lnTo>
                <a:lnTo>
                  <a:pt x="0" y="106680"/>
                </a:lnTo>
                <a:cubicBezTo>
                  <a:pt x="0" y="89916"/>
                  <a:pt x="13716" y="76200"/>
                  <a:pt x="30480" y="76200"/>
                </a:cubicBezTo>
                <a:lnTo>
                  <a:pt x="45720" y="76200"/>
                </a:lnTo>
                <a:close/>
                <a:moveTo>
                  <a:pt x="121920" y="60960"/>
                </a:moveTo>
                <a:lnTo>
                  <a:pt x="121920" y="76200"/>
                </a:lnTo>
                <a:lnTo>
                  <a:pt x="182880" y="76200"/>
                </a:lnTo>
                <a:lnTo>
                  <a:pt x="182880" y="60960"/>
                </a:lnTo>
                <a:lnTo>
                  <a:pt x="121920" y="6096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Freeform 23"/>
          <p:cNvSpPr/>
          <p:nvPr/>
        </p:nvSpPr>
        <p:spPr>
          <a:xfrm>
            <a:off x="8651974" y="4016916"/>
            <a:ext cx="507934" cy="507934"/>
          </a:xfrm>
          <a:custGeom>
            <a:rect l="l" t="t" r="r" b="b"/>
            <a:pathLst>
              <a:path w="304800" h="304800">
                <a:moveTo>
                  <a:pt x="261518" y="97841"/>
                </a:moveTo>
                <a:cubicBezTo>
                  <a:pt x="249460" y="74143"/>
                  <a:pt x="230657" y="55340"/>
                  <a:pt x="207655" y="43605"/>
                </a:cubicBezTo>
                <a:lnTo>
                  <a:pt x="206959" y="43282"/>
                </a:lnTo>
                <a:lnTo>
                  <a:pt x="186538" y="84277"/>
                </a:lnTo>
                <a:cubicBezTo>
                  <a:pt x="201292" y="91802"/>
                  <a:pt x="212998" y="103508"/>
                  <a:pt x="220323" y="117834"/>
                </a:cubicBezTo>
                <a:lnTo>
                  <a:pt x="220523" y="118262"/>
                </a:lnTo>
                <a:lnTo>
                  <a:pt x="261518" y="97841"/>
                </a:lnTo>
                <a:close/>
                <a:moveTo>
                  <a:pt x="261518" y="206959"/>
                </a:moveTo>
                <a:lnTo>
                  <a:pt x="220523" y="186538"/>
                </a:lnTo>
                <a:cubicBezTo>
                  <a:pt x="212998" y="201292"/>
                  <a:pt x="201292" y="212998"/>
                  <a:pt x="186966" y="220323"/>
                </a:cubicBezTo>
                <a:lnTo>
                  <a:pt x="186538" y="220523"/>
                </a:lnTo>
                <a:lnTo>
                  <a:pt x="206959" y="261518"/>
                </a:lnTo>
                <a:cubicBezTo>
                  <a:pt x="230657" y="249460"/>
                  <a:pt x="249460" y="230657"/>
                  <a:pt x="261195" y="207655"/>
                </a:cubicBezTo>
                <a:lnTo>
                  <a:pt x="261518" y="206959"/>
                </a:lnTo>
                <a:close/>
                <a:moveTo>
                  <a:pt x="97841" y="43282"/>
                </a:moveTo>
                <a:cubicBezTo>
                  <a:pt x="74143" y="55340"/>
                  <a:pt x="55340" y="74143"/>
                  <a:pt x="43605" y="97145"/>
                </a:cubicBezTo>
                <a:lnTo>
                  <a:pt x="43282" y="97841"/>
                </a:lnTo>
                <a:lnTo>
                  <a:pt x="84277" y="118262"/>
                </a:lnTo>
                <a:cubicBezTo>
                  <a:pt x="91802" y="103508"/>
                  <a:pt x="103508" y="91802"/>
                  <a:pt x="117834" y="84477"/>
                </a:cubicBezTo>
                <a:lnTo>
                  <a:pt x="118262" y="84277"/>
                </a:lnTo>
                <a:lnTo>
                  <a:pt x="97841" y="43282"/>
                </a:lnTo>
                <a:close/>
                <a:moveTo>
                  <a:pt x="43282" y="206959"/>
                </a:moveTo>
                <a:cubicBezTo>
                  <a:pt x="55340" y="230657"/>
                  <a:pt x="74143" y="249460"/>
                  <a:pt x="97145" y="261195"/>
                </a:cubicBezTo>
                <a:lnTo>
                  <a:pt x="97841" y="261518"/>
                </a:lnTo>
                <a:lnTo>
                  <a:pt x="118262" y="220523"/>
                </a:lnTo>
                <a:cubicBezTo>
                  <a:pt x="103508" y="212998"/>
                  <a:pt x="91802" y="201292"/>
                  <a:pt x="84477" y="186966"/>
                </a:cubicBezTo>
                <a:lnTo>
                  <a:pt x="84277" y="186538"/>
                </a:lnTo>
                <a:lnTo>
                  <a:pt x="43282" y="206959"/>
                </a:lnTo>
                <a:close/>
                <a:moveTo>
                  <a:pt x="152400" y="304800"/>
                </a:moveTo>
                <a:cubicBezTo>
                  <a:pt x="68228" y="304800"/>
                  <a:pt x="0" y="236572"/>
                  <a:pt x="0" y="152400"/>
                </a:cubicBezTo>
                <a:cubicBezTo>
                  <a:pt x="0" y="68228"/>
                  <a:pt x="68228" y="0"/>
                  <a:pt x="152400" y="0"/>
                </a:cubicBezTo>
                <a:lnTo>
                  <a:pt x="152400" y="0"/>
                </a:lnTo>
                <a:cubicBezTo>
                  <a:pt x="236572" y="0"/>
                  <a:pt x="304800" y="68228"/>
                  <a:pt x="304800" y="152400"/>
                </a:cubicBezTo>
                <a:cubicBezTo>
                  <a:pt x="304800" y="236572"/>
                  <a:pt x="236572" y="304800"/>
                  <a:pt x="152400" y="304800"/>
                </a:cubicBezTo>
                <a:lnTo>
                  <a:pt x="152400" y="304800"/>
                </a:lnTo>
                <a:close/>
                <a:moveTo>
                  <a:pt x="152400" y="198120"/>
                </a:moveTo>
                <a:cubicBezTo>
                  <a:pt x="177651" y="198120"/>
                  <a:pt x="198120" y="177651"/>
                  <a:pt x="198120" y="152400"/>
                </a:cubicBezTo>
                <a:cubicBezTo>
                  <a:pt x="198120" y="127149"/>
                  <a:pt x="177651" y="106680"/>
                  <a:pt x="152400" y="106680"/>
                </a:cubicBezTo>
                <a:lnTo>
                  <a:pt x="152400" y="106680"/>
                </a:lnTo>
                <a:cubicBezTo>
                  <a:pt x="127149" y="106680"/>
                  <a:pt x="106680" y="127149"/>
                  <a:pt x="106680" y="152400"/>
                </a:cubicBezTo>
                <a:cubicBezTo>
                  <a:pt x="106680" y="177651"/>
                  <a:pt x="127149" y="198120"/>
                  <a:pt x="152400" y="198120"/>
                </a:cubicBezTo>
                <a:lnTo>
                  <a:pt x="152400" y="1981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4" name="Group 24"/>
          <p:cNvGrpSpPr/>
          <p:nvPr/>
        </p:nvGrpSpPr>
        <p:grpSpPr>
          <a:xfrm>
            <a:off x="454963" y="93878"/>
            <a:ext cx="10641129" cy="914400"/>
            <a:chOff x="454963" y="93878"/>
            <a:chExt cx="10641129" cy="914400"/>
          </a:xfrm>
        </p:grpSpPr>
        <p:sp>
          <p:nvSpPr>
            <p:cNvPr id="25" name="AutoShape 2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TextBox 4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关键绩效指标法</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303259" y="1394815"/>
            <a:ext cx="5242560" cy="219456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6303259" y="3911005"/>
            <a:ext cx="5242560" cy="2194560"/>
          </a:xfrm>
          <a:prstGeom prst="roundRect">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15856" y="3911005"/>
            <a:ext cx="5242560" cy="219456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715856" y="1378942"/>
            <a:ext cx="5242560" cy="2194560"/>
          </a:xfrm>
          <a:prstGeom prst="roundRect">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6703007" y="4126373"/>
            <a:ext cx="429317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2">
                    <a:lumMod val="50000"/>
                    <a:alpha val="100000"/>
                  </a:schemeClr>
                </a:solidFill>
                <a:latin typeface="Microsoft Yahei"/>
                <a:ea typeface="Microsoft Yahei"/>
                <a:cs typeface="Microsoft Yahei"/>
              </a:rPr>
              <a:t>缺点</a:t>
            </a:r>
          </a:p>
        </p:txBody>
      </p:sp>
      <p:sp>
        <p:nvSpPr>
          <p:cNvPr id="7" name="TextBox 7"/>
          <p:cNvSpPr txBox="1"/>
          <p:nvPr/>
        </p:nvSpPr>
        <p:spPr>
          <a:xfrm>
            <a:off x="6703007" y="4705286"/>
            <a:ext cx="4476867"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accent2">
                    <a:lumMod val="50000"/>
                    <a:alpha val="100000"/>
                  </a:schemeClr>
                </a:solidFill>
                <a:latin typeface="Microsoft Yahei"/>
                <a:ea typeface="Microsoft Yahei"/>
                <a:cs typeface="Microsoft Yahei"/>
              </a:rPr>
              <a:t>实施难度较大，需要投入大量时间和资源。</a:t>
            </a:r>
          </a:p>
        </p:txBody>
      </p:sp>
      <p:sp>
        <p:nvSpPr>
          <p:cNvPr id="8" name="TextBox 8"/>
          <p:cNvSpPr txBox="1"/>
          <p:nvPr/>
        </p:nvSpPr>
        <p:spPr>
          <a:xfrm>
            <a:off x="1098702" y="1610183"/>
            <a:ext cx="429317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2">
                    <a:lumMod val="50000"/>
                    <a:alpha val="100000"/>
                  </a:schemeClr>
                </a:solidFill>
                <a:latin typeface="Microsoft Yahei"/>
                <a:ea typeface="Microsoft Yahei"/>
                <a:cs typeface="Microsoft Yahei"/>
              </a:rPr>
              <a:t>定义</a:t>
            </a:r>
          </a:p>
        </p:txBody>
      </p:sp>
      <p:sp>
        <p:nvSpPr>
          <p:cNvPr id="9" name="TextBox 9"/>
          <p:cNvSpPr txBox="1"/>
          <p:nvPr/>
        </p:nvSpPr>
        <p:spPr>
          <a:xfrm>
            <a:off x="1098702" y="2189096"/>
            <a:ext cx="4476867"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accent2">
                    <a:lumMod val="50000"/>
                    <a:alpha val="100000"/>
                  </a:schemeClr>
                </a:solidFill>
                <a:latin typeface="Microsoft Yahei"/>
                <a:ea typeface="Microsoft Yahei"/>
                <a:cs typeface="Microsoft Yahei"/>
              </a:rPr>
              <a:t>平衡计分卡法是一种综合性的绩效评估方法，通过平衡财务和非财务、内部和外部、短期和长期等多个方面的绩效来评估整体绩效。</a:t>
            </a:r>
          </a:p>
        </p:txBody>
      </p:sp>
      <p:sp>
        <p:nvSpPr>
          <p:cNvPr id="10" name="TextBox 10"/>
          <p:cNvSpPr txBox="1"/>
          <p:nvPr/>
        </p:nvSpPr>
        <p:spPr>
          <a:xfrm>
            <a:off x="6686105" y="1610183"/>
            <a:ext cx="429317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rgbClr val="FFFFFF">
                    <a:alpha val="100000"/>
                  </a:srgbClr>
                </a:solidFill>
                <a:latin typeface="Microsoft Yahei"/>
                <a:ea typeface="Microsoft Yahei"/>
                <a:cs typeface="Microsoft Yahei"/>
              </a:rPr>
              <a:t>四个维度</a:t>
            </a:r>
          </a:p>
        </p:txBody>
      </p:sp>
      <p:sp>
        <p:nvSpPr>
          <p:cNvPr id="11" name="TextBox 11"/>
          <p:cNvSpPr txBox="1"/>
          <p:nvPr/>
        </p:nvSpPr>
        <p:spPr>
          <a:xfrm>
            <a:off x="6686105" y="2189096"/>
            <a:ext cx="4476867"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财务维度、客户维度、内部业务流程维度、学习与成长维度。</a:t>
            </a:r>
          </a:p>
        </p:txBody>
      </p:sp>
      <p:sp>
        <p:nvSpPr>
          <p:cNvPr id="12" name="TextBox 12"/>
          <p:cNvSpPr txBox="1"/>
          <p:nvPr/>
        </p:nvSpPr>
        <p:spPr>
          <a:xfrm>
            <a:off x="1098702" y="4126373"/>
            <a:ext cx="429317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rgbClr val="FFFFFF">
                    <a:alpha val="100000"/>
                  </a:srgbClr>
                </a:solidFill>
                <a:latin typeface="Microsoft Yahei"/>
                <a:ea typeface="Microsoft Yahei"/>
                <a:cs typeface="Microsoft Yahei"/>
              </a:rPr>
              <a:t>优点</a:t>
            </a:r>
          </a:p>
        </p:txBody>
      </p:sp>
      <p:sp>
        <p:nvSpPr>
          <p:cNvPr id="13" name="TextBox 13"/>
          <p:cNvSpPr txBox="1"/>
          <p:nvPr/>
        </p:nvSpPr>
        <p:spPr>
          <a:xfrm>
            <a:off x="1098702" y="4705286"/>
            <a:ext cx="4476867"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能够全面评估组织的绩效，避免单一指标的片面性。</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平衡计分卡法</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https://d.book118.com/836133001110010033</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FFBEF"/>
      </a:lt1>
      <a:dk2>
        <a:srgbClr val="351E00"/>
      </a:dk2>
      <a:lt2>
        <a:srgbClr val="FFFFFF"/>
      </a:lt2>
      <a:accent1>
        <a:srgbClr val="FF6D1B"/>
      </a:accent1>
      <a:accent2>
        <a:srgbClr val="FF9000"/>
      </a:accent2>
      <a:accent3>
        <a:srgbClr val="C76900"/>
      </a:accent3>
      <a:accent4>
        <a:srgbClr val="FF6E40"/>
      </a:accent4>
      <a:accent5>
        <a:srgbClr val="FF855E"/>
      </a:accent5>
      <a:accent6>
        <a:srgbClr val="B993DF"/>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94</Paragraphs>
  <Slides>15</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15</vt:i4>
      </vt:variant>
    </vt:vector>
  </HeadingPairs>
  <TitlesOfParts>
    <vt:vector baseType="lpstr" size="19">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2024-09-02T00:27:53.510</cp:lastPrinted>
  <dcterms:created xsi:type="dcterms:W3CDTF">2024-09-01T16:27:53Z</dcterms:created>
  <dcterms:modified xsi:type="dcterms:W3CDTF">2024-09-01T16:27:55Z</dcterms:modified>
</cp:coreProperties>
</file>