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6" r:id="rId39"/>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No Style, Table Grid">
    <a:wholeTbl>
      <a:tcTxStyle>
        <a:fontRef idx="minor"/>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tags" Target="tags/tag1.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heme" Target="theme/theme1.xml" /><Relationship Id="rId44"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372AE1E-A0F5-4B82-A399-2F81FA06DD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D3B589-1832-47BA-A6E9-85544C535B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993F48-44CD-4102-8C9D-DD9C4B6439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0911E7A-75E6-46D1-8224-C36856407C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D1B4B37-2EF5-4FEE-BAA4-FE08343DE47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909E89-EF01-44E1-A674-CC02692E6A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DAC7F1-1CD0-4F82-8DFD-C349D8E612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3812E4-1DAE-4E5F-88FA-D16B3C86CD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8280F4-3082-4D83-BE0A-DFEAD3D1BD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9D219C-1916-4731-8589-E8C479B9D1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5EF045-375C-4E86-B753-88B23D34C3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p>
        </p:txBody>
      </p:sp>
      <p:sp>
        <p:nvSpPr>
          <p:cNvPr id="5" name="页脚占位符 4"/>
          <p:cNvSpPr>
            <a:spLocks noGrp="1"/>
          </p:cNvSpPr>
          <p:nvPr>
            <p:ph type="ftr" sz="quarter" idx="11"/>
          </p:nvPr>
        </p:nvSpPr>
        <p:spPr/>
        <p:txBody>
          <a:bodyPr/>
          <a:lstStyle/>
          <a:p>
            <a:pPr lvl="0"/>
            <a:endParaRPr lang="zh-CN"/>
          </a:p>
        </p:txBody>
      </p:sp>
      <p:sp>
        <p:nvSpPr>
          <p:cNvPr id="6" name="灯片编号占位符 5"/>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p>
        </p:txBody>
      </p:sp>
      <p:sp>
        <p:nvSpPr>
          <p:cNvPr id="5" name="页脚占位符 4"/>
          <p:cNvSpPr>
            <a:spLocks noGrp="1"/>
          </p:cNvSpPr>
          <p:nvPr>
            <p:ph type="ftr" sz="quarter" idx="11"/>
          </p:nvPr>
        </p:nvSpPr>
        <p:spPr/>
        <p:txBody>
          <a:bodyPr/>
          <a:lstStyle/>
          <a:p>
            <a:pPr lvl="0"/>
            <a:endParaRPr lang="zh-CN"/>
          </a:p>
        </p:txBody>
      </p:sp>
      <p:sp>
        <p:nvSpPr>
          <p:cNvPr id="6" name="灯片编号占位符 5"/>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p>
        </p:txBody>
      </p:sp>
      <p:sp>
        <p:nvSpPr>
          <p:cNvPr id="6" name="页脚占位符 5"/>
          <p:cNvSpPr>
            <a:spLocks noGrp="1"/>
          </p:cNvSpPr>
          <p:nvPr>
            <p:ph type="ftr" sz="quarter" idx="11"/>
          </p:nvPr>
        </p:nvSpPr>
        <p:spPr/>
        <p:txBody>
          <a:bodyPr/>
          <a:lstStyle/>
          <a:p>
            <a:pPr lvl="0"/>
            <a:endParaRPr lang="zh-CN"/>
          </a:p>
        </p:txBody>
      </p:sp>
      <p:sp>
        <p:nvSpPr>
          <p:cNvPr id="7" name="灯片编号占位符 6"/>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p>
        </p:txBody>
      </p:sp>
      <p:sp>
        <p:nvSpPr>
          <p:cNvPr id="8" name="页脚占位符 7"/>
          <p:cNvSpPr>
            <a:spLocks noGrp="1"/>
          </p:cNvSpPr>
          <p:nvPr>
            <p:ph type="ftr" sz="quarter" idx="11"/>
          </p:nvPr>
        </p:nvSpPr>
        <p:spPr/>
        <p:txBody>
          <a:bodyPr/>
          <a:lstStyle/>
          <a:p>
            <a:pPr lvl="0"/>
            <a:endParaRPr lang="zh-CN"/>
          </a:p>
        </p:txBody>
      </p:sp>
      <p:sp>
        <p:nvSpPr>
          <p:cNvPr id="9" name="灯片编号占位符 8"/>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p>
        </p:txBody>
      </p:sp>
      <p:sp>
        <p:nvSpPr>
          <p:cNvPr id="4" name="页脚占位符 3"/>
          <p:cNvSpPr>
            <a:spLocks noGrp="1"/>
          </p:cNvSpPr>
          <p:nvPr>
            <p:ph type="ftr" sz="quarter" idx="11"/>
          </p:nvPr>
        </p:nvSpPr>
        <p:spPr/>
        <p:txBody>
          <a:bodyPr/>
          <a:lstStyle/>
          <a:p>
            <a:pPr lvl="0"/>
            <a:endParaRPr lang="zh-CN"/>
          </a:p>
        </p:txBody>
      </p:sp>
      <p:sp>
        <p:nvSpPr>
          <p:cNvPr id="5" name="灯片编号占位符 4"/>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lvl="0"/>
            <a:endParaRPr lang="zh-CN" altLang="en-US"/>
          </a:p>
        </p:txBody>
      </p:sp>
      <p:sp>
        <p:nvSpPr>
          <p:cNvPr id="3" name="页脚占位符 2"/>
          <p:cNvSpPr>
            <a:spLocks noGrp="1"/>
          </p:cNvSpPr>
          <p:nvPr>
            <p:ph type="ftr" sz="quarter" idx="11"/>
          </p:nvPr>
        </p:nvSpPr>
        <p:spPr/>
        <p:txBody>
          <a:bodyPr/>
          <a:lstStyle/>
          <a:p>
            <a:pPr lvl="0"/>
            <a:endParaRPr lang="zh-CN"/>
          </a:p>
        </p:txBody>
      </p:sp>
      <p:sp>
        <p:nvSpPr>
          <p:cNvPr id="4" name="灯片编号占位符 3"/>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p>
        </p:txBody>
      </p:sp>
      <p:sp>
        <p:nvSpPr>
          <p:cNvPr id="6" name="页脚占位符 5"/>
          <p:cNvSpPr>
            <a:spLocks noGrp="1"/>
          </p:cNvSpPr>
          <p:nvPr>
            <p:ph type="ftr" sz="quarter" idx="11"/>
          </p:nvPr>
        </p:nvSpPr>
        <p:spPr/>
        <p:txBody>
          <a:bodyPr/>
          <a:lstStyle/>
          <a:p>
            <a:pPr lvl="0"/>
            <a:endParaRPr lang="zh-CN"/>
          </a:p>
        </p:txBody>
      </p:sp>
      <p:sp>
        <p:nvSpPr>
          <p:cNvPr id="7" name="灯片编号占位符 6"/>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p>
        </p:txBody>
      </p:sp>
      <p:sp>
        <p:nvSpPr>
          <p:cNvPr id="6" name="页脚占位符 5"/>
          <p:cNvSpPr>
            <a:spLocks noGrp="1"/>
          </p:cNvSpPr>
          <p:nvPr>
            <p:ph type="ftr" sz="quarter" idx="11"/>
          </p:nvPr>
        </p:nvSpPr>
        <p:spPr/>
        <p:txBody>
          <a:bodyPr/>
          <a:lstStyle/>
          <a:p>
            <a:pPr lvl="0"/>
            <a:endParaRPr lang="zh-CN"/>
          </a:p>
        </p:txBody>
      </p:sp>
      <p:sp>
        <p:nvSpPr>
          <p:cNvPr id="7" name="灯片编号占位符 6"/>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p>
        </p:txBody>
      </p:sp>
      <p:sp>
        <p:nvSpPr>
          <p:cNvPr id="5" name="页脚占位符 4"/>
          <p:cNvSpPr>
            <a:spLocks noGrp="1"/>
          </p:cNvSpPr>
          <p:nvPr>
            <p:ph type="ftr" sz="quarter" idx="11"/>
          </p:nvPr>
        </p:nvSpPr>
        <p:spPr/>
        <p:txBody>
          <a:bodyPr/>
          <a:lstStyle/>
          <a:p>
            <a:pPr lvl="0"/>
            <a:endParaRPr lang="zh-CN"/>
          </a:p>
        </p:txBody>
      </p:sp>
      <p:sp>
        <p:nvSpPr>
          <p:cNvPr id="6" name="灯片编号占位符 5"/>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p>
        </p:txBody>
      </p:sp>
      <p:sp>
        <p:nvSpPr>
          <p:cNvPr id="5" name="页脚占位符 4"/>
          <p:cNvSpPr>
            <a:spLocks noGrp="1"/>
          </p:cNvSpPr>
          <p:nvPr>
            <p:ph type="ftr" sz="quarter" idx="11"/>
          </p:nvPr>
        </p:nvSpPr>
        <p:spPr/>
        <p:txBody>
          <a:bodyPr/>
          <a:lstStyle/>
          <a:p>
            <a:pPr lvl="0"/>
            <a:endParaRPr lang="zh-CN"/>
          </a:p>
        </p:txBody>
      </p:sp>
      <p:sp>
        <p:nvSpPr>
          <p:cNvPr id="6" name="灯片编号占位符 5"/>
          <p:cNvSpPr>
            <a:spLocks noGrp="1"/>
          </p:cNvSpPr>
          <p:nvPr>
            <p:ph type="sldNum" sz="quarter" idx="12"/>
          </p:nvPr>
        </p:nvSpPr>
        <p:spPr/>
        <p:txBody>
          <a:bodyPr/>
          <a:lstStyle/>
          <a:p>
            <a:pPr lvl="0"/>
            <a:fld id="{9A0DB2DC-4C9A-4742-B13C-FB6460FD3503}" type="slidenum">
              <a:rPr lang="en-US" altLang="zh-CN"/>
              <a:t/>
            </a:fld>
            <a:endParaRPr lang="zh-CN"/>
          </a:p>
        </p:txBody>
      </p:sp>
    </p:spTree>
  </p:cSld>
  <p:clrMapOvr>
    <a:masterClrMapping/>
  </p:clrMapOvr>
  <p:transition>
    <p:fade/>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bl">
  <p:cSld name="标题和表格">
    <p:spTree>
      <p:nvGrpSpPr>
        <p:cNvPr id="1" name=""/>
        <p:cNvGrpSpPr/>
        <p:nvPr/>
      </p:nvGrpSpPr>
      <p:grpSpPr>
        <a:xfrm>
          <a:off x="0" y="0"/>
          <a:ext cx="0" cy="0"/>
        </a:xfrm>
      </p:grpSpPr>
      <p:sp>
        <p:nvSpPr>
          <p:cNvPr id="2" name="标题 1"/>
          <p:cNvSpPr>
            <a:spLocks noGrp="1"/>
          </p:cNvSpPr>
          <p:nvPr>
            <p:ph type="title"/>
          </p:nvPr>
        </p:nvSpPr>
        <p:spPr>
          <a:xfrm>
            <a:off x="914400" y="609600"/>
            <a:ext cx="103632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endParaRPr lang="zh-CN" altLang="en-US"/>
          </a:p>
        </p:txBody>
      </p:sp>
      <p:sp>
        <p:nvSpPr>
          <p:cNvPr id="4" name="日期占位符 3"/>
          <p:cNvSpPr>
            <a:spLocks noGrp="1"/>
          </p:cNvSpPr>
          <p:nvPr>
            <p:ph type="dt" sz="half" idx="10"/>
          </p:nvPr>
        </p:nvSpPr>
        <p:spPr>
          <a:xfrm>
            <a:off x="914400" y="6248400"/>
            <a:ext cx="2540000" cy="457200"/>
          </a:xfrm>
        </p:spPr>
        <p:txBody>
          <a:bodyPr/>
          <a:lstStyle>
            <a:lvl1pPr>
              <a:defRPr/>
            </a:lvl1pPr>
          </a:lstStyle>
          <a:p>
            <a:endParaRPr lang="en-US" altLang="zh-CN"/>
          </a:p>
        </p:txBody>
      </p:sp>
      <p:sp>
        <p:nvSpPr>
          <p:cNvPr id="5" name="页脚占位符 4"/>
          <p:cNvSpPr>
            <a:spLocks noGrp="1"/>
          </p:cNvSpPr>
          <p:nvPr>
            <p:ph type="ftr" sz="quarter" idx="11"/>
          </p:nvPr>
        </p:nvSpPr>
        <p:spPr>
          <a:xfrm>
            <a:off x="4165600" y="6248400"/>
            <a:ext cx="3860800" cy="457200"/>
          </a:xfrm>
        </p:spPr>
        <p:txBody>
          <a:bodyPr/>
          <a:lstStyle>
            <a:lvl1pPr>
              <a:defRPr/>
            </a:lvl1pPr>
          </a:lstStyle>
          <a:p>
            <a:endParaRPr lang="en-US" altLang="zh-CN"/>
          </a:p>
        </p:txBody>
      </p:sp>
    </p:spTree>
  </p:cSld>
  <p:clrMapOvr>
    <a:masterClrMapping/>
  </p:clrMapOvr>
  <p:transition>
    <p:fade/>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Only">
  <p:cSld name="内容">
    <p:spTree>
      <p:nvGrpSpPr>
        <p:cNvPr id="1" name=""/>
        <p:cNvGrpSpPr/>
        <p:nvPr/>
      </p:nvGrpSpPr>
      <p:grpSpPr>
        <a:xfrm>
          <a:off x="0" y="0"/>
          <a:ext cx="0" cy="0"/>
        </a:xfrm>
      </p:grpSpPr>
      <p:sp>
        <p:nvSpPr>
          <p:cNvPr id="2" name="内容占位符 1"/>
          <p:cNvSpPr>
            <a:spLocks noGrp="1"/>
          </p:cNvSpPr>
          <p:nvPr>
            <p:ph/>
          </p:nvPr>
        </p:nvSpPr>
        <p:spPr>
          <a:xfrm>
            <a:off x="914400" y="609600"/>
            <a:ext cx="10363200" cy="54864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a:xfrm>
            <a:off x="914400" y="6248400"/>
            <a:ext cx="2540000" cy="457200"/>
          </a:xfrm>
        </p:spPr>
        <p:txBody>
          <a:bodyPr/>
          <a:lstStyle>
            <a:lvl1pPr>
              <a:defRPr/>
            </a:lvl1pPr>
          </a:lstStyle>
          <a:p>
            <a:endParaRPr lang="en-US" altLang="zh-CN"/>
          </a:p>
        </p:txBody>
      </p:sp>
      <p:sp>
        <p:nvSpPr>
          <p:cNvPr id="4" name="页脚占位符 3"/>
          <p:cNvSpPr>
            <a:spLocks noGrp="1"/>
          </p:cNvSpPr>
          <p:nvPr>
            <p:ph type="ftr" sz="quarter" idx="11"/>
          </p:nvPr>
        </p:nvSpPr>
        <p:spPr>
          <a:xfrm>
            <a:off x="4165600" y="6248400"/>
            <a:ext cx="3860800" cy="457200"/>
          </a:xfrm>
        </p:spPr>
        <p:txBody>
          <a:bodyPr/>
          <a:lstStyle>
            <a:lvl1pPr>
              <a:defRPr/>
            </a:lvl1pPr>
          </a:lstStyle>
          <a:p>
            <a:endParaRPr lang="en-US" altLang="zh-CN"/>
          </a:p>
        </p:txBody>
      </p:sp>
    </p:spTree>
  </p:cSld>
  <p:clrMapOvr>
    <a:masterClrMapping/>
  </p:clrMapOvr>
  <p:transition>
    <p:fad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media/image1.jpeg" /><Relationship Id="rId14" Type="http://schemas.openxmlformats.org/officeDocument/2006/relationships/image" Target="../media/image2.jpeg"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4"/>
          <a:stretch>
            <a:fillRect b="-69"/>
          </a:stretch>
        </a:blipFill>
        <a:effectLst/>
      </p:bgPr>
    </p:bg>
    <p:spTree>
      <p:nvGrpSpPr>
        <p:cNvPr id="1" name=""/>
        <p:cNvGrpSpPr/>
        <p:nvPr/>
      </p:nvGrpSpPr>
      <p:grpSpPr>
        <a:xfrm>
          <a:off x="0" y="0"/>
          <a:ext cx="0" cy="0"/>
        </a:xfrm>
      </p:grpSpPr>
      <p:pic>
        <p:nvPicPr>
          <p:cNvPr id="1026" name="图片 1025" descr="1-1副本"/>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标题 1026"/>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a:t>单击此处编辑母版标题样式</a:t>
            </a:r>
            <a:endParaRPr lang="zh-CN" altLang="en-US"/>
          </a:p>
        </p:txBody>
      </p:sp>
      <p:sp>
        <p:nvSpPr>
          <p:cNvPr id="1028" name="文本占位符 1027"/>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9" name="日期占位符 1028"/>
          <p:cNvSpPr>
            <a:spLocks noGrp="1"/>
          </p:cNvSpPr>
          <p:nvPr>
            <p:ph type="dt" sz="half" idx="2"/>
          </p:nvPr>
        </p:nvSpPr>
        <p:spPr>
          <a:xfrm>
            <a:off x="609600" y="6245225"/>
            <a:ext cx="2844800" cy="476250"/>
          </a:xfrm>
          <a:prstGeom prst="rect">
            <a:avLst/>
          </a:prstGeom>
          <a:noFill/>
          <a:ln w="9525">
            <a:noFill/>
          </a:ln>
        </p:spPr>
        <p:txBody>
          <a:bodyPr/>
          <a:lstStyle>
            <a:defPPr>
              <a:defRPr lang="zh-CN"/>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ltLang="en-US"/>
          </a:p>
        </p:txBody>
      </p:sp>
      <p:sp>
        <p:nvSpPr>
          <p:cNvPr id="1030" name="页脚占位符 1029"/>
          <p:cNvSpPr>
            <a:spLocks noGrp="1"/>
          </p:cNvSpPr>
          <p:nvPr>
            <p:ph type="ftr" sz="quarter" idx="3"/>
          </p:nvPr>
        </p:nvSpPr>
        <p:spPr>
          <a:xfrm>
            <a:off x="4165600" y="6245225"/>
            <a:ext cx="3860800" cy="476250"/>
          </a:xfrm>
          <a:prstGeom prst="rect">
            <a:avLst/>
          </a:prstGeom>
          <a:noFill/>
          <a:ln w="9525">
            <a:noFill/>
          </a:ln>
        </p:spPr>
        <p:txBody>
          <a:bodyPr/>
          <a:lstStyle>
            <a:defPPr>
              <a:defRPr lang="zh-CN"/>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p>
        </p:txBody>
      </p:sp>
      <p:sp>
        <p:nvSpPr>
          <p:cNvPr id="1031" name="灯片编号占位符 1030"/>
          <p:cNvSpPr>
            <a:spLocks noGrp="1"/>
          </p:cNvSpPr>
          <p:nvPr>
            <p:ph type="sldNum" sz="quarter" idx="4"/>
          </p:nvPr>
        </p:nvSpPr>
        <p:spPr>
          <a:xfrm>
            <a:off x="8737600" y="6245225"/>
            <a:ext cx="2844800" cy="476250"/>
          </a:xfrm>
          <a:prstGeom prst="rect">
            <a:avLst/>
          </a:prstGeom>
          <a:noFill/>
          <a:ln w="9525">
            <a:noFill/>
          </a:ln>
        </p:spPr>
        <p:txBody>
          <a:bodyPr/>
          <a:lstStyle>
            <a:defPPr>
              <a:defRPr lang="zh-CN"/>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9A0DB2DC-4C9A-4742-B13C-FB6460FD3503}" type="slidenum">
              <a:rPr lang="en-US" altLang="zh-CN"/>
              <a:t/>
            </a:fld>
            <a:endParaRPr lang="zh-CN"/>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fade/>
  </p:transition>
  <p:timing/>
  <p:txStyles>
    <p:titleStyle>
      <a:lvl1pPr marL="0" lvl="0" indent="0" algn="r" defTabSz="914400" eaLnBrk="1" fontAlgn="base" latinLnBrk="0" hangingPunct="1">
        <a:lnSpc>
          <a:spcPct val="100000"/>
        </a:lnSpc>
        <a:spcBef>
          <a:spcPct val="0"/>
        </a:spcBef>
        <a:spcAft>
          <a:spcPct val="0"/>
        </a:spcAft>
        <a:buClr>
          <a:srgbClr val="000000"/>
        </a:buClr>
        <a:buNone/>
        <a:defRPr sz="36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6144102210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540476" y="910445"/>
            <a:ext cx="9432324" cy="50167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Wingdings 3" panose="05040102010807070707" charset="2"/>
              <a:buChar char=""/>
              <a:defRPr/>
            </a:pPr>
            <a:r>
              <a:rPr lang="zh-CN" altLang="en-US" sz="3200" b="1"/>
              <a:t>第</a:t>
            </a:r>
            <a:r>
              <a:rPr lang="en-US" altLang="zh-CN" sz="3200" b="1"/>
              <a:t>1</a:t>
            </a:r>
            <a:r>
              <a:rPr lang="zh-CN" altLang="en-US" sz="3200" b="1"/>
              <a:t>章 质量</a:t>
            </a:r>
            <a:endParaRPr lang="zh-CN" altLang="en-US" sz="3200" b="1"/>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2</a:t>
            </a:r>
            <a:r>
              <a:rPr lang="zh-CN" altLang="en-US" sz="3200" b="1">
                <a:solidFill>
                  <a:schemeClr val="tx1">
                    <a:lumMod val="75000"/>
                    <a:lumOff val="25000"/>
                  </a:schemeClr>
                </a:solidFill>
              </a:rPr>
              <a:t>章 质量管理</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3</a:t>
            </a:r>
            <a:r>
              <a:rPr lang="zh-CN" altLang="en-US" sz="3200" b="1">
                <a:solidFill>
                  <a:schemeClr val="tx1">
                    <a:lumMod val="75000"/>
                    <a:lumOff val="25000"/>
                  </a:schemeClr>
                </a:solidFill>
              </a:rPr>
              <a:t>章 质量管理体系</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4</a:t>
            </a:r>
            <a:r>
              <a:rPr lang="zh-CN" altLang="en-US" sz="3200" b="1">
                <a:solidFill>
                  <a:schemeClr val="tx1">
                    <a:lumMod val="75000"/>
                    <a:lumOff val="25000"/>
                  </a:schemeClr>
                </a:solidFill>
              </a:rPr>
              <a:t>章 顾客满意理论</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5</a:t>
            </a:r>
            <a:r>
              <a:rPr lang="zh-CN" altLang="en-US" sz="3200" b="1">
                <a:solidFill>
                  <a:schemeClr val="tx1">
                    <a:lumMod val="75000"/>
                    <a:lumOff val="25000"/>
                  </a:schemeClr>
                </a:solidFill>
              </a:rPr>
              <a:t>章 质量功能展开</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6</a:t>
            </a:r>
            <a:r>
              <a:rPr lang="zh-CN" altLang="en-US" sz="3200" b="1">
                <a:solidFill>
                  <a:schemeClr val="tx1">
                    <a:lumMod val="75000"/>
                    <a:lumOff val="25000"/>
                  </a:schemeClr>
                </a:solidFill>
              </a:rPr>
              <a:t>章 质量数据</a:t>
            </a:r>
            <a:r>
              <a:rPr lang="zh-CN" altLang="en-US" sz="3200" b="1" smtClean="0">
                <a:solidFill>
                  <a:schemeClr val="tx1">
                    <a:lumMod val="75000"/>
                    <a:lumOff val="25000"/>
                  </a:schemeClr>
                </a:solidFill>
              </a:rPr>
              <a:t>统计方法</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t>第</a:t>
            </a:r>
            <a:r>
              <a:rPr lang="en-US" altLang="zh-CN" sz="3200" b="1"/>
              <a:t>7</a:t>
            </a:r>
            <a:r>
              <a:rPr lang="zh-CN" altLang="en-US" sz="3200" b="1"/>
              <a:t>章 质量管理体系审核技术</a:t>
            </a:r>
            <a:endParaRPr lang="zh-CN" altLang="en-US" sz="3200" b="1"/>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8</a:t>
            </a:r>
            <a:r>
              <a:rPr lang="zh-CN" altLang="en-US" sz="3200" b="1">
                <a:solidFill>
                  <a:schemeClr val="tx1">
                    <a:lumMod val="75000"/>
                    <a:lumOff val="25000"/>
                  </a:schemeClr>
                </a:solidFill>
              </a:rPr>
              <a:t>章 质量监督和质量认证</a:t>
            </a:r>
            <a:endParaRPr lang="zh-CN" altLang="en-US" sz="3200" b="1">
              <a:solidFill>
                <a:schemeClr val="tx1">
                  <a:lumMod val="75000"/>
                  <a:lumOff val="25000"/>
                </a:schemeClr>
              </a:solidFill>
            </a:endParaRPr>
          </a:p>
          <a:p>
            <a:pPr>
              <a:buFont typeface="Wingdings 3" panose="05040102010807070707" charset="2"/>
              <a:buChar char=""/>
              <a:defRPr/>
            </a:pPr>
            <a:r>
              <a:rPr lang="zh-CN" altLang="en-US" sz="3200" b="1">
                <a:solidFill>
                  <a:srgbClr val="C00000"/>
                </a:solidFill>
              </a:rPr>
              <a:t>第</a:t>
            </a:r>
            <a:r>
              <a:rPr lang="en-US" altLang="zh-CN" sz="3200" b="1">
                <a:solidFill>
                  <a:srgbClr val="C00000"/>
                </a:solidFill>
              </a:rPr>
              <a:t>9</a:t>
            </a:r>
            <a:r>
              <a:rPr lang="zh-CN" altLang="en-US" sz="3200" b="1">
                <a:solidFill>
                  <a:srgbClr val="C00000"/>
                </a:solidFill>
              </a:rPr>
              <a:t>章 现场质量管理</a:t>
            </a:r>
            <a:endParaRPr lang="zh-CN" altLang="en-US" sz="3200" b="1">
              <a:solidFill>
                <a:srgbClr val="C00000"/>
              </a:solidFill>
            </a:endParaRPr>
          </a:p>
          <a:p>
            <a:pPr>
              <a:buFont typeface="Wingdings 3" panose="05040102010807070707" charset="2"/>
              <a:buChar char=""/>
              <a:defRPr/>
            </a:pPr>
            <a:r>
              <a:rPr lang="zh-CN" altLang="en-US" sz="3200" b="1">
                <a:solidFill>
                  <a:schemeClr val="tx1">
                    <a:lumMod val="75000"/>
                    <a:lumOff val="25000"/>
                  </a:schemeClr>
                </a:solidFill>
              </a:rPr>
              <a:t>第</a:t>
            </a:r>
            <a:r>
              <a:rPr lang="en-US" altLang="zh-CN" sz="3200" b="1">
                <a:solidFill>
                  <a:schemeClr val="tx1">
                    <a:lumMod val="75000"/>
                    <a:lumOff val="25000"/>
                  </a:schemeClr>
                </a:solidFill>
              </a:rPr>
              <a:t>10</a:t>
            </a:r>
            <a:r>
              <a:rPr lang="zh-CN" altLang="en-US" sz="3200" b="1">
                <a:solidFill>
                  <a:schemeClr val="tx1">
                    <a:lumMod val="75000"/>
                    <a:lumOff val="25000"/>
                  </a:schemeClr>
                </a:solidFill>
              </a:rPr>
              <a:t>章 群众性质量管理活动</a:t>
            </a:r>
            <a:endParaRPr lang="zh-CN" altLang="en-US" sz="3200" b="1">
              <a:solidFill>
                <a:schemeClr val="tx1">
                  <a:lumMod val="75000"/>
                  <a:lumOff val="25000"/>
                </a:schemeClr>
              </a:solidFill>
            </a:endParaRPr>
          </a:p>
        </p:txBody>
      </p:sp>
      <p:sp>
        <p:nvSpPr>
          <p:cNvPr id="3" name="TextBox 2"/>
          <p:cNvSpPr txBox="1"/>
          <p:nvPr/>
        </p:nvSpPr>
        <p:spPr>
          <a:xfrm>
            <a:off x="914400" y="914400"/>
            <a:ext cx="1371600" cy="32004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00"/>
              <a:t>2023最新整理收集</a:t>
            </a:r>
          </a:p>
          <a:p>
            <a:pPr>
              <a:defRPr sz="100" b="1" i="1">
                <a:solidFill>
                  <a:srgbClr val="E1E100"/>
                </a:solidFill>
              </a:defRPr>
            </a:pPr>
            <a:r>
              <a:t>do</a:t>
            </a:r>
            <a:br/>
            <a:br/>
            <a:br/>
            <a:r>
              <a:t> something</a:t>
            </a:r>
          </a:p>
        </p:txBody>
      </p:sp>
    </p:spTree>
  </p:cSld>
  <p:clrMapOvr>
    <a:masterClrMapping/>
  </p:clrMapOvr>
  <p:transition>
    <p:fad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854765"/>
            <a:ext cx="10972800" cy="5048830"/>
          </a:xfrm>
        </p:spPr>
        <p:txBody>
          <a:bodyPr/>
          <a:lstStyle/>
          <a:p>
            <a:r>
              <a:rPr lang="zh-CN" altLang="en-US" sz="3200" b="1" smtClean="0">
                <a:latin typeface="宋体" panose="02010600030101010101" pitchFamily="2" charset="-122"/>
                <a:ea typeface="宋体" panose="02010600030101010101" pitchFamily="2" charset="-122"/>
              </a:rPr>
              <a:t>本章学习</a:t>
            </a:r>
            <a:r>
              <a:rPr lang="zh-CN" altLang="en-US" sz="3200" b="1">
                <a:latin typeface="宋体" panose="02010600030101010101" pitchFamily="2" charset="-122"/>
                <a:ea typeface="宋体" panose="02010600030101010101" pitchFamily="2" charset="-122"/>
              </a:rPr>
              <a:t>企业微观层面的</a:t>
            </a:r>
            <a:r>
              <a:rPr lang="zh-CN" altLang="en-US" sz="3200" b="1">
                <a:solidFill>
                  <a:srgbClr val="FF0000"/>
                </a:solidFill>
                <a:latin typeface="宋体" panose="02010600030101010101" pitchFamily="2" charset="-122"/>
                <a:ea typeface="宋体" panose="02010600030101010101" pitchFamily="2" charset="-122"/>
              </a:rPr>
              <a:t>现场质量管理实践方法</a:t>
            </a:r>
            <a:r>
              <a:rPr lang="zh-CN" altLang="en-US" sz="3200" b="1" smtClean="0">
                <a:latin typeface="宋体" panose="02010600030101010101" pitchFamily="2" charset="-122"/>
                <a:ea typeface="宋体" panose="02010600030101010101" pitchFamily="2" charset="-122"/>
              </a:rPr>
              <a:t>，本章按照</a:t>
            </a:r>
            <a:r>
              <a:rPr lang="zh-CN" altLang="en-US" sz="3200" b="1">
                <a:latin typeface="宋体" panose="02010600030101010101" pitchFamily="2" charset="-122"/>
                <a:ea typeface="宋体" panose="02010600030101010101" pitchFamily="2" charset="-122"/>
              </a:rPr>
              <a:t>现场质量管理的工作顺序介绍5S管理、目视管理和防错法</a:t>
            </a:r>
            <a:r>
              <a:rPr lang="zh-CN" altLang="en-US" sz="3200" b="1" smtClean="0">
                <a:latin typeface="宋体" panose="02010600030101010101" pitchFamily="2" charset="-122"/>
                <a:ea typeface="宋体" panose="02010600030101010101" pitchFamily="2" charset="-122"/>
              </a:rPr>
              <a:t>。</a:t>
            </a:r>
            <a:endParaRPr lang="en-US" altLang="zh-CN" sz="3200" b="1" smtClean="0">
              <a:latin typeface="宋体" panose="02010600030101010101" pitchFamily="2" charset="-122"/>
              <a:ea typeface="宋体" panose="02010600030101010101" pitchFamily="2" charset="-122"/>
            </a:endParaRPr>
          </a:p>
          <a:p>
            <a:r>
              <a:rPr lang="zh-CN" altLang="en-US" sz="3200" b="1" smtClean="0">
                <a:latin typeface="宋体" panose="02010600030101010101" pitchFamily="2" charset="-122"/>
                <a:ea typeface="宋体" panose="02010600030101010101" pitchFamily="2" charset="-122"/>
              </a:rPr>
              <a:t>通过学习：</a:t>
            </a:r>
            <a:endParaRPr lang="en-US" altLang="zh-CN" sz="3200" b="1">
              <a:latin typeface="宋体" panose="02010600030101010101" pitchFamily="2" charset="-122"/>
              <a:ea typeface="宋体" panose="02010600030101010101" pitchFamily="2" charset="-122"/>
            </a:endParaRPr>
          </a:p>
          <a:p>
            <a:r>
              <a:rPr lang="zh-CN" altLang="en-US" sz="3200" smtClean="0">
                <a:latin typeface="宋体" panose="02010600030101010101" pitchFamily="2" charset="-122"/>
                <a:ea typeface="宋体" panose="02010600030101010101" pitchFamily="2" charset="-122"/>
              </a:rPr>
              <a:t>掌握</a:t>
            </a:r>
            <a:r>
              <a:rPr lang="zh-CN" altLang="en-US" sz="3200">
                <a:latin typeface="宋体" panose="02010600030101010101" pitchFamily="2" charset="-122"/>
                <a:ea typeface="宋体" panose="02010600030101010101" pitchFamily="2" charset="-122"/>
              </a:rPr>
              <a:t>5S管理的概念，了解5S管理发展和应用</a:t>
            </a:r>
            <a:endParaRPr lang="zh-CN" altLang="en-US" sz="3200">
              <a:latin typeface="宋体" panose="02010600030101010101" pitchFamily="2" charset="-122"/>
              <a:ea typeface="宋体" panose="02010600030101010101" pitchFamily="2" charset="-122"/>
            </a:endParaRPr>
          </a:p>
          <a:p>
            <a:r>
              <a:rPr lang="zh-CN" altLang="en-US" sz="3200" smtClean="0">
                <a:latin typeface="宋体" panose="02010600030101010101" pitchFamily="2" charset="-122"/>
                <a:ea typeface="宋体" panose="02010600030101010101" pitchFamily="2" charset="-122"/>
              </a:rPr>
              <a:t>掌握目视</a:t>
            </a:r>
            <a:r>
              <a:rPr lang="zh-CN" altLang="en-US" sz="3200">
                <a:latin typeface="宋体" panose="02010600030101010101" pitchFamily="2" charset="-122"/>
                <a:ea typeface="宋体" panose="02010600030101010101" pitchFamily="2" charset="-122"/>
              </a:rPr>
              <a:t>管理的主要工具</a:t>
            </a:r>
            <a:endParaRPr lang="zh-CN" altLang="en-US" sz="3200">
              <a:latin typeface="宋体" panose="02010600030101010101" pitchFamily="2" charset="-122"/>
              <a:ea typeface="宋体" panose="02010600030101010101" pitchFamily="2" charset="-122"/>
            </a:endParaRPr>
          </a:p>
          <a:p>
            <a:r>
              <a:rPr lang="zh-CN" altLang="en-US" sz="3200" smtClean="0">
                <a:latin typeface="宋体" panose="02010600030101010101" pitchFamily="2" charset="-122"/>
                <a:ea typeface="宋体" panose="02010600030101010101" pitchFamily="2" charset="-122"/>
              </a:rPr>
              <a:t>掌握防</a:t>
            </a:r>
            <a:r>
              <a:rPr lang="zh-CN" altLang="en-US" sz="3200">
                <a:latin typeface="宋体" panose="02010600030101010101" pitchFamily="2" charset="-122"/>
                <a:ea typeface="宋体" panose="02010600030101010101" pitchFamily="2" charset="-122"/>
              </a:rPr>
              <a:t>错法的原理和方法</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par>
                                <p:cTn id="18" presetID="3" presetClass="entr" presetSubtype="10" dur="50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par>
                                <p:cTn id="21" presetID="3" presetClass="entr" presetSubtype="10" dur="50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ctr"/>
            <a:r>
              <a:rPr lang="zh-CN" altLang="en-US" sz="4000" b="1">
                <a:latin typeface="宋体" panose="02010600030101010101" pitchFamily="2" charset="-122"/>
                <a:ea typeface="宋体" panose="02010600030101010101" pitchFamily="2" charset="-122"/>
              </a:rPr>
              <a:t>9.1 5S管理</a:t>
            </a:r>
            <a:endParaRPr lang="zh-CN" altLang="en-US" sz="4000" b="1">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sz="3200" b="1">
                <a:latin typeface="宋体" panose="02010600030101010101" pitchFamily="2" charset="-122"/>
                <a:ea typeface="宋体" panose="02010600030101010101" pitchFamily="2" charset="-122"/>
              </a:rPr>
              <a:t>9.1.1 5S管理的发展</a:t>
            </a:r>
            <a:endParaRPr lang="zh-CN" altLang="en-US" sz="3200" b="1">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    5S管理也叫“五常法”，是源自日本企业的一种全新管理模式，指在组织内部持续开展“整理(Seiri ) ",“整顿(Seiton) ",“清扫(Seiso ) ",“清洁(Seikets ) "、“素养(Shitsuke )”五个项目，因在日语中这五个单词的罗马拼音的第一个字母都是</a:t>
            </a:r>
            <a:r>
              <a:rPr lang="zh-CN" altLang="en-US" sz="3200" smtClean="0">
                <a:latin typeface="宋体" panose="02010600030101010101" pitchFamily="2" charset="-122"/>
                <a:ea typeface="宋体" panose="02010600030101010101" pitchFamily="2" charset="-122"/>
              </a:rPr>
              <a:t>S，</a:t>
            </a:r>
            <a:r>
              <a:rPr lang="zh-CN" altLang="en-US" sz="3200">
                <a:latin typeface="宋体" panose="02010600030101010101" pitchFamily="2" charset="-122"/>
                <a:ea typeface="宋体" panose="02010600030101010101" pitchFamily="2" charset="-122"/>
              </a:rPr>
              <a:t>日本和欧美企业管理界即将这五项活动统称为5S管理。</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    </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6064250"/>
          </a:xfrm>
        </p:spPr>
        <p:txBody>
          <a:bodyPr/>
          <a:lstStyle/>
          <a:p>
            <a:pPr marL="0" indent="0">
              <a:buNone/>
            </a:pPr>
            <a:r>
              <a:rPr lang="en-US" altLang="zh-CN" sz="2800">
                <a:latin typeface="宋体" panose="02010600030101010101" pitchFamily="2" charset="-122"/>
                <a:ea typeface="宋体" panose="02010600030101010101" pitchFamily="2" charset="-122"/>
              </a:rPr>
              <a:t>   </a:t>
            </a:r>
            <a:r>
              <a:rPr lang="en-US" altLang="zh-CN" sz="3200">
                <a:latin typeface="宋体" panose="02010600030101010101" pitchFamily="2" charset="-122"/>
                <a:ea typeface="宋体" panose="02010600030101010101" pitchFamily="2" charset="-122"/>
              </a:rPr>
              <a:t> </a:t>
            </a:r>
            <a:r>
              <a:rPr lang="zh-CN" altLang="en-US" sz="3200">
                <a:latin typeface="宋体" panose="02010600030101010101" pitchFamily="2" charset="-122"/>
                <a:ea typeface="宋体" panose="02010600030101010101" pitchFamily="2" charset="-122"/>
              </a:rPr>
              <a:t>约在20世纪80年代中后期，5S管理开始应用到一些欧关企业，但他们一般</a:t>
            </a:r>
            <a:r>
              <a:rPr lang="zh-CN" altLang="en-US" sz="3200" smtClean="0">
                <a:latin typeface="宋体" panose="02010600030101010101" pitchFamily="2" charset="-122"/>
                <a:ea typeface="宋体" panose="02010600030101010101" pitchFamily="2" charset="-122"/>
              </a:rPr>
              <a:t>用</a:t>
            </a:r>
            <a:r>
              <a:rPr lang="zh-CN" altLang="en-US" sz="3200" b="1">
                <a:latin typeface="宋体" panose="02010600030101010101" pitchFamily="2" charset="-122"/>
                <a:ea typeface="宋体" panose="02010600030101010101" pitchFamily="2" charset="-122"/>
              </a:rPr>
              <a:t>分类(Sort)、 定位(Straighten)、刷洗(Scrub)、制度化(Systematize)和标准化(Systematize)</a:t>
            </a:r>
            <a:r>
              <a:rPr lang="zh-CN" altLang="en-US" sz="3200" smtClean="0">
                <a:latin typeface="宋体" panose="02010600030101010101" pitchFamily="2" charset="-122"/>
                <a:ea typeface="宋体" panose="02010600030101010101" pitchFamily="2" charset="-122"/>
              </a:rPr>
              <a:t>这</a:t>
            </a:r>
            <a:r>
              <a:rPr lang="zh-CN" altLang="en-US" sz="3200">
                <a:latin typeface="宋体" panose="02010600030101010101" pitchFamily="2" charset="-122"/>
                <a:ea typeface="宋体" panose="02010600030101010101" pitchFamily="2" charset="-122"/>
              </a:rPr>
              <a:t>五个单词来替代5S，具体含义如表9-1。</a:t>
            </a:r>
            <a:endParaRPr lang="zh-CN" altLang="en-US" sz="3200">
              <a:latin typeface="宋体" panose="02010600030101010101" pitchFamily="2" charset="-122"/>
              <a:ea typeface="宋体" panose="02010600030101010101" pitchFamily="2" charset="-122"/>
            </a:endParaRPr>
          </a:p>
          <a:p>
            <a:pPr marL="0" indent="0" algn="ctr">
              <a:buNone/>
            </a:pPr>
            <a:r>
              <a:rPr lang="zh-CN" altLang="en-US" sz="2800">
                <a:latin typeface="宋体" panose="02010600030101010101" pitchFamily="2" charset="-122"/>
                <a:ea typeface="宋体" panose="02010600030101010101" pitchFamily="2" charset="-122"/>
              </a:rPr>
              <a:t>表9-1欧美国家的“5S”管理</a:t>
            </a:r>
            <a:endParaRPr lang="zh-CN" altLang="en-US" sz="2800">
              <a:latin typeface="宋体" panose="02010600030101010101" pitchFamily="2" charset="-122"/>
              <a:ea typeface="宋体" panose="02010600030101010101" pitchFamily="2" charset="-122"/>
            </a:endParaRPr>
          </a:p>
        </p:txBody>
      </p:sp>
      <p:graphicFrame>
        <p:nvGraphicFramePr>
          <p:cNvPr id="4" name="表格 -1"/>
          <p:cNvGraphicFramePr>
            <a:graphicFrameLocks noGrp="1"/>
          </p:cNvGraphicFramePr>
          <p:nvPr/>
        </p:nvGraphicFramePr>
        <p:xfrm>
          <a:off x="1524000" y="3019537"/>
          <a:ext cx="9108141" cy="3523615"/>
        </p:xfrm>
        <a:graphic>
          <a:graphicData uri="http://schemas.openxmlformats.org/drawingml/2006/table">
            <a:tbl>
              <a:tblPr firstRow="1" bandRow="1">
                <a:tableStyleId>{5940675A-B579-460E-94D1-54222C63F5DA}</a:tableStyleId>
              </a:tblPr>
              <a:tblGrid>
                <a:gridCol w="1509810"/>
                <a:gridCol w="7598331"/>
              </a:tblGrid>
              <a:tr h="497205">
                <a:tc>
                  <a:txBody>
                    <a:bodyPr vert="horz" wrap="square"/>
                    <a:lstStyle/>
                    <a:p>
                      <a:pPr marL="0" indent="0" algn="ctr">
                        <a:buNone/>
                      </a:pPr>
                      <a:r>
                        <a:rPr lang="zh-CN" altLang="en-US" sz="2400" b="0" u="none">
                          <a:latin typeface="宋体" panose="02010600030101010101" pitchFamily="2" charset="-122"/>
                          <a:ea typeface="宋体" panose="02010600030101010101" pitchFamily="2" charset="-122"/>
                          <a:cs typeface="Times New Roman" panose="02020603050405020304" charset="0"/>
                        </a:rPr>
                        <a:t>5S</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ctr">
                        <a:buNone/>
                      </a:pPr>
                      <a:r>
                        <a:rPr lang="zh-CN" altLang="en-US" sz="2400" b="0" u="none">
                          <a:latin typeface="宋体" panose="02010600030101010101" pitchFamily="2" charset="-122"/>
                          <a:ea typeface="宋体" panose="02010600030101010101" pitchFamily="2" charset="-122"/>
                          <a:cs typeface="Times New Roman" panose="02020603050405020304" charset="0"/>
                        </a:rPr>
                        <a:t>含义</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1660">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分类</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将必需品与非必需品加以区分，清除掉不需要的物品</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1340">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定位</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将必需品合理放置，方便取用  </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1025">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刷洗</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将工作现场及现场的每件物品打扫千净  </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2930">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制度化</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使平时的5S活动及检查工作成为公司的·项基本制度</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19455">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标准化</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将前面4项活动标准化，使之能够持续推行</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fade/>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6583045"/>
          </a:xfrm>
        </p:spPr>
        <p:txBody>
          <a:bodyPr/>
          <a:lstStyle/>
          <a:p>
            <a:pPr marL="0" indent="0">
              <a:buNone/>
            </a:pPr>
            <a:r>
              <a:rPr lang="en-US" altLang="zh-CN" sz="3200">
                <a:latin typeface="宋体" panose="02010600030101010101" pitchFamily="2" charset="-122"/>
                <a:ea typeface="宋体" panose="02010600030101010101" pitchFamily="2" charset="-122"/>
              </a:rPr>
              <a:t>    </a:t>
            </a:r>
            <a:r>
              <a:rPr lang="zh-CN" altLang="en-US" sz="3200">
                <a:latin typeface="宋体" panose="02010600030101010101" pitchFamily="2" charset="-122"/>
                <a:ea typeface="宋体" panose="02010600030101010101" pitchFamily="2" charset="-122"/>
              </a:rPr>
              <a:t>此外，欧美国家也有采用5C来代替SS，具体</a:t>
            </a:r>
            <a:r>
              <a:rPr lang="zh-CN" altLang="en-US" sz="3200" smtClean="0">
                <a:latin typeface="宋体" panose="02010600030101010101" pitchFamily="2" charset="-122"/>
                <a:ea typeface="宋体" panose="02010600030101010101" pitchFamily="2" charset="-122"/>
              </a:rPr>
              <a:t>为</a:t>
            </a:r>
            <a:r>
              <a:rPr lang="zh-CN" altLang="en-US" sz="3200" b="1">
                <a:latin typeface="宋体" panose="02010600030101010101" pitchFamily="2" charset="-122"/>
                <a:ea typeface="宋体" panose="02010600030101010101" pitchFamily="2" charset="-122"/>
              </a:rPr>
              <a:t>清除(Clear)、安置(Configure)、清洁及检查 (Clean&amp;Check)、遵守 (Conform)、习惯及实践(Custom&amp;Practicc)，</a:t>
            </a:r>
            <a:r>
              <a:rPr lang="zh-CN" altLang="en-US" sz="3200" smtClean="0">
                <a:latin typeface="宋体" panose="02010600030101010101" pitchFamily="2" charset="-122"/>
                <a:ea typeface="宋体" panose="02010600030101010101" pitchFamily="2" charset="-122"/>
              </a:rPr>
              <a:t>具体</a:t>
            </a:r>
            <a:r>
              <a:rPr lang="zh-CN" altLang="en-US" sz="3200">
                <a:latin typeface="宋体" panose="02010600030101010101" pitchFamily="2" charset="-122"/>
                <a:ea typeface="宋体" panose="02010600030101010101" pitchFamily="2" charset="-122"/>
              </a:rPr>
              <a:t>含义如表9-2所示。</a:t>
            </a:r>
            <a:endParaRPr lang="zh-CN" altLang="en-US" sz="3200">
              <a:latin typeface="宋体" panose="02010600030101010101" pitchFamily="2" charset="-122"/>
              <a:ea typeface="宋体" panose="02010600030101010101" pitchFamily="2" charset="-122"/>
            </a:endParaRPr>
          </a:p>
          <a:p>
            <a:pPr marL="0" indent="0" algn="ctr">
              <a:buNone/>
            </a:pPr>
            <a:r>
              <a:rPr lang="zh-CN" altLang="en-US" sz="3200">
                <a:latin typeface="宋体" panose="02010600030101010101" pitchFamily="2" charset="-122"/>
                <a:ea typeface="宋体" panose="02010600030101010101" pitchFamily="2" charset="-122"/>
              </a:rPr>
              <a:t>表9-2欧美国家的“5C”管理</a:t>
            </a:r>
            <a:endParaRPr lang="zh-CN" altLang="en-US" sz="3200">
              <a:latin typeface="宋体" panose="02010600030101010101" pitchFamily="2" charset="-122"/>
              <a:ea typeface="宋体" panose="02010600030101010101" pitchFamily="2" charset="-122"/>
            </a:endParaRPr>
          </a:p>
        </p:txBody>
      </p:sp>
      <p:graphicFrame>
        <p:nvGraphicFramePr>
          <p:cNvPr id="4" name="表格 -1"/>
          <p:cNvGraphicFramePr>
            <a:graphicFrameLocks noGrp="1"/>
          </p:cNvGraphicFramePr>
          <p:nvPr/>
        </p:nvGraphicFramePr>
        <p:xfrm>
          <a:off x="1398494" y="2994212"/>
          <a:ext cx="9520518" cy="3688154"/>
        </p:xfrm>
        <a:graphic>
          <a:graphicData uri="http://schemas.openxmlformats.org/drawingml/2006/table">
            <a:tbl>
              <a:tblPr firstRow="1" bandRow="1">
                <a:tableStyleId>{5940675A-B579-460E-94D1-54222C63F5DA}</a:tableStyleId>
              </a:tblPr>
              <a:tblGrid>
                <a:gridCol w="2275892"/>
                <a:gridCol w="7244626"/>
              </a:tblGrid>
              <a:tr h="619055">
                <a:tc>
                  <a:txBody>
                    <a:bodyPr vert="horz" wrap="square"/>
                    <a:lstStyle/>
                    <a:p>
                      <a:pPr marL="0" indent="0" algn="ctr">
                        <a:buNone/>
                      </a:pPr>
                      <a:r>
                        <a:rPr lang="zh-CN" altLang="en-US" sz="2400" b="0" u="none">
                          <a:latin typeface="宋体" panose="02010600030101010101" pitchFamily="2" charset="-122"/>
                          <a:ea typeface="宋体" panose="02010600030101010101" pitchFamily="2" charset="-122"/>
                          <a:cs typeface="Times New Roman" panose="02020603050405020304" charset="0"/>
                        </a:rPr>
                        <a:t>5C</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ctr">
                        <a:buNone/>
                      </a:pPr>
                      <a:r>
                        <a:rPr lang="zh-CN" altLang="en-US" sz="2400" b="0" u="none">
                          <a:latin typeface="宋体" panose="02010600030101010101" pitchFamily="2" charset="-122"/>
                          <a:ea typeface="宋体" panose="02010600030101010101" pitchFamily="2" charset="-122"/>
                          <a:cs typeface="Times New Roman" panose="02020603050405020304" charset="0"/>
                        </a:rPr>
                        <a:t>含义</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8446">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清除</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区分必需品与非必需品，将不要的物品清理掉</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94706">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安置</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将所需物品放于合理位置，方便取用</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8446">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清洁及检查</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将现场打扫干净，并及时进行检查监督</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9055">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遵守</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制定相关标准，并遵照执行</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8446">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习惯及实践</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400" b="0" u="none">
                          <a:latin typeface="宋体" panose="02010600030101010101" pitchFamily="2" charset="-122"/>
                          <a:ea typeface="宋体" panose="02010600030101010101" pitchFamily="2" charset="-122"/>
                          <a:cs typeface="Times New Roman" panose="02020603050405020304" charset="0"/>
                        </a:rPr>
                        <a:t>养成良好的习惯，追求持续改进</a:t>
                      </a:r>
                      <a:endParaRPr lang="zh-CN" altLang="en-US" sz="24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fade/>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en-US" altLang="zh-CN" sz="3200">
                <a:latin typeface="宋体" panose="02010600030101010101" pitchFamily="2" charset="-122"/>
                <a:ea typeface="宋体" panose="02010600030101010101" pitchFamily="2" charset="-122"/>
              </a:rPr>
              <a:t>    </a:t>
            </a:r>
            <a:r>
              <a:rPr lang="zh-CN" altLang="en-US" sz="3200">
                <a:latin typeface="宋体" panose="02010600030101010101" pitchFamily="2" charset="-122"/>
                <a:ea typeface="宋体" panose="02010600030101010101" pitchFamily="2" charset="-122"/>
              </a:rPr>
              <a:t>20世纪90年代初期</a:t>
            </a:r>
            <a:r>
              <a:rPr lang="zh-CN" altLang="en-US" sz="3200" smtClean="0">
                <a:latin typeface="宋体" panose="02010600030101010101" pitchFamily="2" charset="-122"/>
                <a:ea typeface="宋体" panose="02010600030101010101" pitchFamily="2" charset="-122"/>
              </a:rPr>
              <a:t>，5</a:t>
            </a:r>
            <a:r>
              <a:rPr lang="zh-CN" altLang="en-US" sz="3200">
                <a:latin typeface="宋体" panose="02010600030101010101" pitchFamily="2" charset="-122"/>
                <a:ea typeface="宋体" panose="02010600030101010101" pitchFamily="2" charset="-122"/>
              </a:rPr>
              <a:t>S管理逐渐被香港各界所认识。在香港推广的5S管理一般被称为“五常法”，即</a:t>
            </a:r>
            <a:r>
              <a:rPr lang="zh-CN" altLang="en-US" sz="3200" b="1">
                <a:latin typeface="宋体" panose="02010600030101010101" pitchFamily="2" charset="-122"/>
                <a:ea typeface="宋体" panose="02010600030101010101" pitchFamily="2" charset="-122"/>
              </a:rPr>
              <a:t>常组织、常整顿、常清洁、常规范和常自律</a:t>
            </a:r>
            <a:r>
              <a:rPr lang="zh-CN" altLang="en-US" sz="3200">
                <a:latin typeface="宋体" panose="02010600030101010101" pitchFamily="2" charset="-122"/>
                <a:ea typeface="宋体" panose="02010600030101010101" pitchFamily="2" charset="-122"/>
              </a:rPr>
              <a:t>，具体含义如表9-3.</a:t>
            </a:r>
            <a:endParaRPr lang="zh-CN" altLang="en-US" sz="3200">
              <a:latin typeface="宋体" panose="02010600030101010101" pitchFamily="2" charset="-122"/>
              <a:ea typeface="宋体" panose="02010600030101010101" pitchFamily="2" charset="-122"/>
            </a:endParaRPr>
          </a:p>
          <a:p>
            <a:pPr marL="0" indent="0" algn="ctr">
              <a:buNone/>
            </a:pPr>
            <a:r>
              <a:rPr lang="zh-CN" altLang="en-US" sz="3200">
                <a:latin typeface="宋体" panose="02010600030101010101" pitchFamily="2" charset="-122"/>
                <a:ea typeface="宋体" panose="02010600030101010101" pitchFamily="2" charset="-122"/>
              </a:rPr>
              <a:t>表9-3香港的“五常法”管理</a:t>
            </a:r>
            <a:endParaRPr lang="zh-CN" altLang="en-US" sz="3200">
              <a:latin typeface="宋体" panose="02010600030101010101" pitchFamily="2" charset="-122"/>
              <a:ea typeface="宋体" panose="02010600030101010101" pitchFamily="2" charset="-122"/>
            </a:endParaRPr>
          </a:p>
        </p:txBody>
      </p:sp>
      <p:graphicFrame>
        <p:nvGraphicFramePr>
          <p:cNvPr id="4" name="表格 -1"/>
          <p:cNvGraphicFramePr>
            <a:graphicFrameLocks noGrp="1"/>
          </p:cNvGraphicFramePr>
          <p:nvPr/>
        </p:nvGraphicFramePr>
        <p:xfrm>
          <a:off x="1398494" y="2562506"/>
          <a:ext cx="9359153" cy="3712845"/>
        </p:xfrm>
        <a:graphic>
          <a:graphicData uri="http://schemas.openxmlformats.org/drawingml/2006/table">
            <a:tbl>
              <a:tblPr firstRow="1" bandRow="1">
                <a:tableStyleId>{5940675A-B579-460E-94D1-54222C63F5DA}</a:tableStyleId>
              </a:tblPr>
              <a:tblGrid>
                <a:gridCol w="1550542"/>
                <a:gridCol w="7808611"/>
              </a:tblGrid>
              <a:tr h="565150">
                <a:tc>
                  <a:txBody>
                    <a:bodyPr vert="horz" wrap="square"/>
                    <a:lstStyle/>
                    <a:p>
                      <a:pPr marL="0" indent="0" algn="ctr">
                        <a:buNone/>
                      </a:pPr>
                      <a:r>
                        <a:rPr lang="zh-CN" altLang="en-US" sz="2800" b="0" u="none">
                          <a:latin typeface="宋体" panose="02010600030101010101" pitchFamily="2" charset="-122"/>
                          <a:ea typeface="宋体" panose="02010600030101010101" pitchFamily="2" charset="-122"/>
                          <a:cs typeface="Times New Roman" panose="02020603050405020304" charset="0"/>
                        </a:rPr>
                        <a:t>五常法</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ctr">
                        <a:buNone/>
                      </a:pPr>
                      <a:r>
                        <a:rPr lang="zh-CN" altLang="en-US" sz="2800" b="0" u="none">
                          <a:latin typeface="宋体" panose="02010600030101010101" pitchFamily="2" charset="-122"/>
                          <a:ea typeface="宋体" panose="02010600030101010101" pitchFamily="2" charset="-122"/>
                          <a:cs typeface="Times New Roman" panose="02020603050405020304" charset="0"/>
                        </a:rPr>
                        <a:t>含义</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150">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常组织</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将要与不要的物品加以区分，减少必需品的数量</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6420">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常整顿</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将物品合理放置，方便取还</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785">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常清洁</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对现场进行彻底清扫，保持干净</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150">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常规范</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持续做好上面三个步骤</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85190">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常自律</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marL="0" indent="0" algn="l">
                        <a:buNone/>
                      </a:pPr>
                      <a:r>
                        <a:rPr lang="zh-CN" altLang="en-US" sz="2800" b="0" u="none">
                          <a:latin typeface="宋体" panose="02010600030101010101" pitchFamily="2" charset="-122"/>
                          <a:ea typeface="宋体" panose="02010600030101010101" pitchFamily="2" charset="-122"/>
                          <a:cs typeface="Times New Roman" panose="02020603050405020304" charset="0"/>
                        </a:rPr>
                        <a:t>养成良好的习惯，按规定方式做事</a:t>
                      </a:r>
                      <a:endParaRPr lang="zh-CN" altLang="en-US" sz="2800" b="0" u="none">
                        <a:latin typeface="宋体" panose="02010600030101010101" pitchFamily="2" charset="-122"/>
                        <a:ea typeface="宋体" panose="02010600030101010101" pitchFamily="2" charset="-122"/>
                        <a:cs typeface="Times New Roman" panose="02020603050405020304" charset="0"/>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fade/>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6323069"/>
          </a:xfrm>
        </p:spPr>
        <p:txBody>
          <a:bodyPr/>
          <a:lstStyle/>
          <a:p>
            <a:pPr>
              <a:buFont typeface="Arial" pitchFamily="34" charset="0"/>
              <a:buChar char="•"/>
            </a:pPr>
            <a:r>
              <a:rPr lang="zh-CN" altLang="en-US" sz="3200" smtClean="0">
                <a:latin typeface="宋体" panose="02010600030101010101" pitchFamily="2" charset="-122"/>
                <a:ea typeface="宋体" panose="02010600030101010101" pitchFamily="2" charset="-122"/>
              </a:rPr>
              <a:t>    随着企业发展</a:t>
            </a:r>
            <a:r>
              <a:rPr lang="zh-CN" altLang="en-US" sz="3200">
                <a:latin typeface="宋体" panose="02010600030101010101" pitchFamily="2" charset="-122"/>
                <a:ea typeface="宋体" panose="02010600030101010101" pitchFamily="2" charset="-122"/>
              </a:rPr>
              <a:t>的需要</a:t>
            </a:r>
            <a:r>
              <a:rPr lang="zh-CN" altLang="en-US" sz="3200" smtClean="0">
                <a:latin typeface="宋体" panose="02010600030101010101" pitchFamily="2" charset="-122"/>
                <a:ea typeface="宋体" panose="02010600030101010101" pitchFamily="2" charset="-122"/>
              </a:rPr>
              <a:t>，在</a:t>
            </a:r>
            <a:r>
              <a:rPr lang="zh-CN" altLang="en-US" sz="3200">
                <a:latin typeface="宋体" panose="02010600030101010101" pitchFamily="2" charset="-122"/>
                <a:ea typeface="宋体" panose="02010600030101010101" pitchFamily="2" charset="-122"/>
              </a:rPr>
              <a:t>原有的基础上又添加</a:t>
            </a:r>
            <a:r>
              <a:rPr lang="zh-CN" altLang="en-US" sz="3200" smtClean="0">
                <a:latin typeface="宋体" panose="02010600030101010101" pitchFamily="2" charset="-122"/>
                <a:ea typeface="宋体" panose="02010600030101010101" pitchFamily="2" charset="-122"/>
              </a:rPr>
              <a:t>了</a:t>
            </a:r>
            <a:r>
              <a:rPr lang="zh-CN" altLang="en-US" sz="3200" b="1">
                <a:solidFill>
                  <a:srgbClr val="C00000"/>
                </a:solidFill>
                <a:latin typeface="宋体" panose="02010600030101010101" pitchFamily="2" charset="-122"/>
                <a:ea typeface="宋体" panose="02010600030101010101" pitchFamily="2" charset="-122"/>
              </a:rPr>
              <a:t>节约(Save)、安全(Safety)、习惯化(Shiukankan)、服务(Service)、坚持(Shikoku)</a:t>
            </a:r>
            <a:r>
              <a:rPr lang="zh-CN" altLang="en-US" sz="3200" smtClean="0">
                <a:latin typeface="宋体" panose="02010600030101010101" pitchFamily="2" charset="-122"/>
                <a:ea typeface="宋体" panose="02010600030101010101" pitchFamily="2" charset="-122"/>
              </a:rPr>
              <a:t>等</a:t>
            </a:r>
            <a:r>
              <a:rPr lang="zh-CN" altLang="en-US" sz="3200">
                <a:latin typeface="宋体" panose="02010600030101010101" pitchFamily="2" charset="-122"/>
                <a:ea typeface="宋体" panose="02010600030101010101" pitchFamily="2" charset="-122"/>
              </a:rPr>
              <a:t>内容，形成6</a:t>
            </a:r>
            <a:r>
              <a:rPr lang="zh-CN" altLang="en-US" sz="3200" smtClean="0">
                <a:latin typeface="宋体" panose="02010600030101010101" pitchFamily="2" charset="-122"/>
                <a:ea typeface="宋体" panose="02010600030101010101" pitchFamily="2" charset="-122"/>
              </a:rPr>
              <a:t>S、</a:t>
            </a:r>
            <a:r>
              <a:rPr lang="zh-CN" altLang="en-US" sz="3200">
                <a:latin typeface="宋体" panose="02010600030101010101" pitchFamily="2" charset="-122"/>
                <a:ea typeface="宋体" panose="02010600030101010101" pitchFamily="2" charset="-122"/>
              </a:rPr>
              <a:t>7S等。但万变不离其宗，其最本质核心的内容还是5S。</a:t>
            </a:r>
            <a:endParaRPr lang="zh-CN" altLang="en-US" sz="3200">
              <a:latin typeface="宋体" panose="02010600030101010101" pitchFamily="2" charset="-122"/>
              <a:ea typeface="宋体" panose="02010600030101010101" pitchFamily="2" charset="-122"/>
            </a:endParaRPr>
          </a:p>
          <a:p>
            <a:pPr>
              <a:buFont typeface="Arial" pitchFamily="34" charset="0"/>
              <a:buChar char="•"/>
            </a:pPr>
            <a:r>
              <a:rPr lang="zh-CN" altLang="en-US" sz="3200">
                <a:latin typeface="宋体" panose="02010600030101010101" pitchFamily="2" charset="-122"/>
                <a:ea typeface="宋体" panose="02010600030101010101" pitchFamily="2" charset="-122"/>
              </a:rPr>
              <a:t>5S管理的作用可以归纳为以下几条：</a:t>
            </a:r>
            <a:endParaRPr lang="zh-CN" altLang="en-US" sz="3200">
              <a:latin typeface="宋体" panose="02010600030101010101" pitchFamily="2" charset="-122"/>
              <a:ea typeface="宋体" panose="02010600030101010101" pitchFamily="2" charset="-122"/>
            </a:endParaRPr>
          </a:p>
          <a:p>
            <a:pPr>
              <a:buFont typeface="Arial" pitchFamily="34" charset="0"/>
              <a:buChar char="•"/>
            </a:pPr>
            <a:r>
              <a:rPr lang="zh-CN" altLang="en-US" sz="3200">
                <a:latin typeface="宋体" panose="02010600030101010101" pitchFamily="2" charset="-122"/>
                <a:ea typeface="宋体" panose="02010600030101010101" pitchFamily="2" charset="-122"/>
              </a:rPr>
              <a:t>（1</a:t>
            </a:r>
            <a:r>
              <a:rPr lang="zh-CN" altLang="en-US" sz="3200" smtClean="0">
                <a:latin typeface="宋体" panose="02010600030101010101" pitchFamily="2" charset="-122"/>
                <a:ea typeface="宋体" panose="02010600030101010101" pitchFamily="2" charset="-122"/>
              </a:rPr>
              <a:t>）能够</a:t>
            </a:r>
            <a:r>
              <a:rPr lang="zh-CN" altLang="en-US" sz="3200">
                <a:latin typeface="宋体" panose="02010600030101010101" pitchFamily="2" charset="-122"/>
                <a:ea typeface="宋体" panose="02010600030101010101" pitchFamily="2" charset="-122"/>
              </a:rPr>
              <a:t>有效减少各种浪费，降低企业运营成本</a:t>
            </a:r>
            <a:r>
              <a:rPr lang="zh-CN" altLang="en-US" sz="3200" smtClean="0">
                <a:latin typeface="宋体" panose="02010600030101010101" pitchFamily="2" charset="-122"/>
                <a:ea typeface="宋体" panose="02010600030101010101" pitchFamily="2" charset="-122"/>
              </a:rPr>
              <a:t>。</a:t>
            </a:r>
            <a:endParaRPr lang="zh-CN" altLang="en-US" sz="3200">
              <a:latin typeface="宋体" panose="02010600030101010101" pitchFamily="2" charset="-122"/>
              <a:ea typeface="宋体" panose="02010600030101010101" pitchFamily="2" charset="-122"/>
            </a:endParaRPr>
          </a:p>
          <a:p>
            <a:pPr>
              <a:buFont typeface="Arial" pitchFamily="34" charset="0"/>
              <a:buChar char="•"/>
            </a:pPr>
            <a:r>
              <a:rPr lang="zh-CN" altLang="en-US" sz="3200">
                <a:latin typeface="宋体" panose="02010600030101010101" pitchFamily="2" charset="-122"/>
                <a:ea typeface="宋体" panose="02010600030101010101" pitchFamily="2" charset="-122"/>
              </a:rPr>
              <a:t>（2）改善和提高企业形象</a:t>
            </a:r>
            <a:r>
              <a:rPr lang="zh-CN" altLang="en-US" sz="3200" smtClean="0">
                <a:latin typeface="宋体" panose="02010600030101010101" pitchFamily="2" charset="-122"/>
                <a:ea typeface="宋体" panose="02010600030101010101" pitchFamily="2" charset="-122"/>
              </a:rPr>
              <a:t>。</a:t>
            </a:r>
            <a:endParaRPr lang="zh-CN" altLang="en-US" sz="3200">
              <a:latin typeface="宋体" panose="02010600030101010101" pitchFamily="2" charset="-122"/>
              <a:ea typeface="宋体" panose="02010600030101010101" pitchFamily="2" charset="-122"/>
            </a:endParaRPr>
          </a:p>
          <a:p>
            <a:pPr>
              <a:buFont typeface="Arial" pitchFamily="34" charset="0"/>
              <a:buChar char="•"/>
            </a:pPr>
            <a:r>
              <a:rPr lang="zh-CN" altLang="en-US" sz="3200">
                <a:latin typeface="宋体" panose="02010600030101010101" pitchFamily="2" charset="-122"/>
                <a:ea typeface="宋体" panose="02010600030101010101" pitchFamily="2" charset="-122"/>
              </a:rPr>
              <a:t>（3）5S管理不仅是安全保障者，也是质量守护神</a:t>
            </a:r>
            <a:r>
              <a:rPr lang="zh-CN" altLang="en-US" sz="3200" smtClean="0">
                <a:latin typeface="宋体" panose="02010600030101010101" pitchFamily="2" charset="-122"/>
                <a:ea typeface="宋体" panose="02010600030101010101" pitchFamily="2" charset="-122"/>
              </a:rPr>
              <a:t>。</a:t>
            </a:r>
            <a:endParaRPr lang="en-US" altLang="zh-CN" sz="3200" smtClean="0">
              <a:latin typeface="宋体" panose="02010600030101010101" pitchFamily="2" charset="-122"/>
              <a:ea typeface="宋体" panose="02010600030101010101" pitchFamily="2" charset="-122"/>
            </a:endParaRPr>
          </a:p>
          <a:p>
            <a:pPr>
              <a:buFont typeface="Arial" pitchFamily="34" charset="0"/>
              <a:buChar char="•"/>
            </a:pPr>
            <a:r>
              <a:rPr lang="zh-CN" altLang="en-US" sz="3200" b="1" smtClean="0">
                <a:latin typeface="宋体" panose="02010600030101010101" pitchFamily="2" charset="-122"/>
                <a:ea typeface="宋体" panose="02010600030101010101" pitchFamily="2" charset="-122"/>
              </a:rPr>
              <a:t>（</a:t>
            </a:r>
            <a:r>
              <a:rPr lang="zh-CN" altLang="en-US" sz="3200" b="1" smtClean="0">
                <a:latin typeface="宋体" panose="02010600030101010101" pitchFamily="2" charset="-122"/>
                <a:ea typeface="宋体" panose="02010600030101010101" pitchFamily="2" charset="-122"/>
                <a:sym typeface="+mn-ea"/>
              </a:rPr>
              <a:t>4</a:t>
            </a:r>
            <a:r>
              <a:rPr lang="zh-CN" altLang="en-US" sz="3200" b="1">
                <a:latin typeface="宋体" panose="02010600030101010101" pitchFamily="2" charset="-122"/>
                <a:ea typeface="宋体" panose="02010600030101010101" pitchFamily="2" charset="-122"/>
                <a:sym typeface="+mn-ea"/>
              </a:rPr>
              <a:t>）促进标准化管理</a:t>
            </a:r>
            <a:r>
              <a:rPr lang="zh-CN" altLang="en-US" sz="3200" b="1" smtClean="0">
                <a:latin typeface="宋体" panose="02010600030101010101" pitchFamily="2" charset="-122"/>
                <a:ea typeface="宋体" panose="02010600030101010101" pitchFamily="2" charset="-122"/>
                <a:sym typeface="+mn-ea"/>
              </a:rPr>
              <a:t>。</a:t>
            </a:r>
            <a:endParaRPr lang="en-US" altLang="zh-CN" sz="3200" b="1" smtClean="0">
              <a:latin typeface="宋体" panose="02010600030101010101" pitchFamily="2" charset="-122"/>
              <a:ea typeface="宋体" panose="02010600030101010101" pitchFamily="2" charset="-122"/>
              <a:sym typeface="+mn-ea"/>
            </a:endParaRPr>
          </a:p>
          <a:p>
            <a:pPr>
              <a:buFont typeface="Arial" pitchFamily="34" charset="0"/>
              <a:buChar char="•"/>
            </a:pPr>
            <a:r>
              <a:rPr lang="zh-CN" altLang="en-US" sz="3200" b="1" smtClean="0">
                <a:latin typeface="宋体" panose="02010600030101010101" pitchFamily="2" charset="-122"/>
                <a:ea typeface="宋体" panose="02010600030101010101" pitchFamily="2" charset="-122"/>
                <a:sym typeface="+mn-ea"/>
              </a:rPr>
              <a:t>（</a:t>
            </a:r>
            <a:r>
              <a:rPr lang="zh-CN" altLang="en-US" sz="3200" b="1">
                <a:latin typeface="宋体" panose="02010600030101010101" pitchFamily="2" charset="-122"/>
                <a:ea typeface="宋体" panose="02010600030101010101" pitchFamily="2" charset="-122"/>
                <a:sym typeface="+mn-ea"/>
              </a:rPr>
              <a:t>5）提高效率</a:t>
            </a:r>
            <a:r>
              <a:rPr lang="zh-CN" altLang="en-US" sz="3200" b="1" smtClean="0">
                <a:latin typeface="宋体" panose="02010600030101010101" pitchFamily="2" charset="-122"/>
                <a:ea typeface="宋体" panose="02010600030101010101" pitchFamily="2" charset="-122"/>
                <a:sym typeface="+mn-ea"/>
              </a:rPr>
              <a:t>。</a:t>
            </a:r>
            <a:endParaRPr lang="en-US" altLang="zh-CN" sz="3200" b="1" smtClean="0">
              <a:latin typeface="宋体" panose="02010600030101010101" pitchFamily="2" charset="-122"/>
              <a:ea typeface="宋体" panose="02010600030101010101" pitchFamily="2" charset="-122"/>
              <a:sym typeface="+mn-ea"/>
            </a:endParaRPr>
          </a:p>
          <a:p>
            <a:pPr>
              <a:buFont typeface="Arial" pitchFamily="34" charset="0"/>
              <a:buChar char="•"/>
            </a:pPr>
            <a:r>
              <a:rPr lang="zh-CN" altLang="en-US" sz="3200" b="1" smtClean="0">
                <a:latin typeface="宋体" panose="02010600030101010101" pitchFamily="2" charset="-122"/>
                <a:ea typeface="宋体" panose="02010600030101010101" pitchFamily="2" charset="-122"/>
                <a:sym typeface="+mn-ea"/>
              </a:rPr>
              <a:t>（</a:t>
            </a:r>
            <a:r>
              <a:rPr lang="zh-CN" altLang="en-US" sz="3200" b="1">
                <a:latin typeface="宋体" panose="02010600030101010101" pitchFamily="2" charset="-122"/>
                <a:ea typeface="宋体" panose="02010600030101010101" pitchFamily="2" charset="-122"/>
                <a:sym typeface="+mn-ea"/>
              </a:rPr>
              <a:t>6）增强员工的归属感。</a:t>
            </a:r>
            <a:endParaRPr lang="zh-CN" altLang="en-US" sz="3200" b="1">
              <a:latin typeface="宋体" panose="02010600030101010101" pitchFamily="2" charset="-122"/>
              <a:ea typeface="宋体" panose="02010600030101010101" pitchFamily="2" charset="-122"/>
            </a:endParaRPr>
          </a:p>
          <a:p>
            <a:pPr marL="0" inden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dur="50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dur="50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dur="50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3" presetClass="entr" presetSubtype="10" dur="50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par>
                                <p:cTn id="25" presetID="3" presetClass="entr" presetSubtype="10" dur="50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linds(horizont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600" b="1" smtClean="0">
                <a:latin typeface="宋体" panose="02010600030101010101" pitchFamily="2" charset="-122"/>
                <a:ea typeface="宋体" panose="02010600030101010101" pitchFamily="2" charset="-122"/>
              </a:rPr>
              <a:t>9</a:t>
            </a:r>
            <a:r>
              <a:rPr lang="zh-CN" altLang="en-US" sz="3600" b="1">
                <a:latin typeface="宋体" panose="02010600030101010101" pitchFamily="2" charset="-122"/>
                <a:ea typeface="宋体" panose="02010600030101010101" pitchFamily="2" charset="-122"/>
              </a:rPr>
              <a:t>.1.2 5S管理的概念与应用</a:t>
            </a:r>
            <a:endParaRPr lang="zh-CN" altLang="en-US" sz="3600" b="1">
              <a:latin typeface="宋体" panose="02010600030101010101" pitchFamily="2" charset="-122"/>
              <a:ea typeface="宋体" panose="02010600030101010101" pitchFamily="2" charset="-122"/>
            </a:endParaRPr>
          </a:p>
          <a:p>
            <a:pPr marL="0" indent="0">
              <a:buNone/>
            </a:pPr>
            <a:r>
              <a:rPr lang="zh-CN" altLang="en-US" sz="3600">
                <a:latin typeface="宋体" panose="02010600030101010101" pitchFamily="2" charset="-122"/>
                <a:ea typeface="宋体" panose="02010600030101010101" pitchFamily="2" charset="-122"/>
              </a:rPr>
              <a:t>   5S是指整理（SEIRI）、整顿（SEITON）、清扫（SEISO）、清洁（SEIKETSU）、素养（SHITSUKE）等五个项目。</a:t>
            </a:r>
            <a:endParaRPr lang="zh-CN" altLang="en-US" sz="3600">
              <a:latin typeface="宋体" panose="02010600030101010101" pitchFamily="2" charset="-122"/>
              <a:ea typeface="宋体" panose="02010600030101010101" pitchFamily="2" charset="-122"/>
            </a:endParaRPr>
          </a:p>
          <a:p>
            <a:pPr marL="0" indent="0">
              <a:buNone/>
            </a:pPr>
            <a:endParaRPr lang="en-US" altLang="zh-CN" sz="3200">
              <a:latin typeface="宋体" panose="02010600030101010101" pitchFamily="2" charset="-122"/>
              <a:ea typeface="宋体" panose="02010600030101010101" pitchFamily="2" charset="-122"/>
            </a:endParaRPr>
          </a:p>
          <a:p>
            <a:pPr marL="0" indent="0">
              <a:buNone/>
            </a:pPr>
            <a:endParaRPr lang="en-US" altLang="zh-CN"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en-US" altLang="zh-CN" sz="3200">
                <a:latin typeface="宋体" panose="02010600030101010101" pitchFamily="2" charset="-122"/>
                <a:ea typeface="宋体" panose="02010600030101010101" pitchFamily="2" charset="-122"/>
                <a:sym typeface="+mn-ea"/>
              </a:rPr>
              <a:t>1）1S－整理（Seiri）</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（1）整理的定义：区分要与不要的物品，现场只保留必需的物品。</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（2）整理的目的：</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① 改善和增加作业面积；</a:t>
            </a:r>
            <a:endParaRPr lang="en-US" altLang="zh-CN" sz="3200">
              <a:latin typeface="宋体" panose="02010600030101010101" pitchFamily="2" charset="-122"/>
              <a:ea typeface="宋体" panose="02010600030101010101" pitchFamily="2" charset="-122"/>
              <a:sym typeface="+mn-ea"/>
            </a:endParaRPr>
          </a:p>
          <a:p>
            <a:pPr marL="0" indent="0">
              <a:buNone/>
            </a:pPr>
            <a:r>
              <a:rPr lang="en-US" altLang="zh-CN" sz="3200">
                <a:latin typeface="宋体" panose="02010600030101010101" pitchFamily="2" charset="-122"/>
                <a:ea typeface="宋体" panose="02010600030101010101" pitchFamily="2" charset="-122"/>
                <a:sym typeface="+mn-ea"/>
              </a:rPr>
              <a:t>② 现场无杂物，行道通畅，提高工作效率；</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③ 减少磕碰的机会，保障安全，提高质量；</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④ 消除管理上的混放、混料等差错事故；</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⑤ 有利于减少库存量，节约资金；</a:t>
            </a:r>
            <a:endParaRPr lang="en-US" altLang="zh-CN" sz="3200">
              <a:latin typeface="宋体" panose="02010600030101010101" pitchFamily="2" charset="-122"/>
              <a:ea typeface="宋体" panose="02010600030101010101" pitchFamily="2" charset="-122"/>
            </a:endParaRPr>
          </a:p>
          <a:p>
            <a:pPr marL="0" indent="0">
              <a:buNone/>
            </a:pPr>
            <a:r>
              <a:rPr lang="en-US" altLang="zh-CN" sz="3200">
                <a:latin typeface="宋体" panose="02010600030101010101" pitchFamily="2" charset="-122"/>
                <a:ea typeface="宋体" panose="02010600030101010101" pitchFamily="2" charset="-122"/>
                <a:sym typeface="+mn-ea"/>
              </a:rPr>
              <a:t>⑥ 改变作风，提高工作情绪。</a:t>
            </a:r>
            <a:endParaRPr lang="en-US" altLang="zh-CN" sz="3200">
              <a:latin typeface="宋体" panose="02010600030101010101" pitchFamily="2" charset="-122"/>
              <a:ea typeface="宋体" panose="02010600030101010101" pitchFamily="2" charset="-122"/>
            </a:endParaRPr>
          </a:p>
          <a:p>
            <a:pPr marL="0" indent="0">
              <a:buNone/>
            </a:pPr>
            <a:endParaRPr lang="zh-CN" altLang="en-US"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par>
                                <p:cTn id="23" presetID="3" presetClass="entr" presetSubtype="10" dur="50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par>
                                <p:cTn id="26" presetID="3" presetClass="entr" presetSubtype="10" dur="50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linds(horizontal)">
                                      <p:cBhvr>
                                        <p:cTn id="28" dur="500"/>
                                        <p:tgtEl>
                                          <p:spTgt spid="3">
                                            <p:txEl>
                                              <p:pRg st="5" end="5"/>
                                            </p:txEl>
                                          </p:spTgt>
                                        </p:tgtEl>
                                      </p:cBhvr>
                                    </p:animEffect>
                                  </p:childTnLst>
                                </p:cTn>
                              </p:par>
                              <p:par>
                                <p:cTn id="29" presetID="3" presetClass="entr" presetSubtype="10" dur="50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par>
                                <p:cTn id="32" presetID="3" presetClass="entr" presetSubtype="10" dur="50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linds(horizontal)">
                                      <p:cBhvr>
                                        <p:cTn id="34" dur="500"/>
                                        <p:tgtEl>
                                          <p:spTgt spid="3">
                                            <p:txEl>
                                              <p:pRg st="7" end="7"/>
                                            </p:txEl>
                                          </p:spTgt>
                                        </p:tgtEl>
                                      </p:cBhvr>
                                    </p:animEffect>
                                  </p:childTnLst>
                                </p:cTn>
                              </p:par>
                              <p:par>
                                <p:cTn id="35" presetID="3" presetClass="entr" presetSubtype="10" dur="50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linds(horizontal)">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a:latin typeface="宋体" panose="02010600030101010101" pitchFamily="2" charset="-122"/>
                <a:ea typeface="宋体" panose="02010600030101010101" pitchFamily="2" charset="-122"/>
              </a:rPr>
              <a:t>（3）整理的意义：把要与不要的人、事、物分开，再将不需要的人、事、物加以处理，对生产现场的现实摆放和停滞的各种物品进行分类，区分什么是现场需要的，什么是现场不需要的；其次，对于现场不需要的物品，诸如用剩的材料、多余的半成品、切下的料头</a:t>
            </a:r>
            <a:r>
              <a:rPr lang="zh-CN" altLang="en-US" sz="3200" smtClean="0">
                <a:latin typeface="宋体" panose="02010600030101010101" pitchFamily="2" charset="-122"/>
                <a:ea typeface="宋体" panose="02010600030101010101" pitchFamily="2" charset="-122"/>
              </a:rPr>
              <a:t>、工人的个人</a:t>
            </a:r>
            <a:r>
              <a:rPr lang="zh-CN" altLang="en-US" sz="3200">
                <a:latin typeface="宋体" panose="02010600030101010101" pitchFamily="2" charset="-122"/>
                <a:ea typeface="宋体" panose="02010600030101010101" pitchFamily="2" charset="-122"/>
              </a:rPr>
              <a:t>生活用品等，要坚决清理出生产现场，这项工作的重点在于坚决把现场不需要的东西清理掉。对于车间里各个工位或设备的前后、通道左右、厂房上下、工具箱内外，以及车间的各个死角，都要彻底搜寻和清理，达到现场无不用之物。</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a:latin typeface="宋体" panose="02010600030101010101" pitchFamily="2" charset="-122"/>
                <a:ea typeface="宋体" panose="02010600030101010101" pitchFamily="2" charset="-122"/>
              </a:rPr>
              <a:t>2）2S－整顿（Seiton）</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（1）整顿的定义：必需品依规定定位、定方法摆放整齐有序，明确标示。</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（2）整顿的目的：不浪费时间寻找物品，提高工作效率和产品质量，保障生产安全。</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3）整顿的意义：把需要的人、事、物加以定量、定位。通过前一步整理后，对生产现场需要留下的物品进行科学合理的布置和摆放，以便用最快的速度取得所需之物，在最有效的规章、制度和最简捷的流程下完成作业。</a:t>
            </a:r>
            <a:endParaRPr lang="zh-CN" altLang="en-US" sz="3200">
              <a:latin typeface="宋体" panose="02010600030101010101" pitchFamily="2" charset="-122"/>
              <a:ea typeface="宋体" panose="02010600030101010101" pitchFamily="2" charset="-122"/>
            </a:endParaRPr>
          </a:p>
          <a:p>
            <a:pPr marL="0" indent="0">
              <a:buNone/>
            </a:pP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smtClean="0">
                <a:latin typeface="宋体" panose="02010600030101010101" pitchFamily="2" charset="-122"/>
                <a:ea typeface="宋体" panose="02010600030101010101" pitchFamily="2" charset="-122"/>
              </a:rPr>
              <a:t>（</a:t>
            </a:r>
            <a:r>
              <a:rPr lang="zh-CN" altLang="en-US" sz="3200">
                <a:latin typeface="宋体" panose="02010600030101010101" pitchFamily="2" charset="-122"/>
                <a:ea typeface="宋体" panose="02010600030101010101" pitchFamily="2" charset="-122"/>
              </a:rPr>
              <a:t>4）整顿的要点：</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① 物品摆放要有固定的地点和区域，以便于寻找，消除因混放而造成的差错；</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② 物品摆放地点要科学合理。例如，根据物品使用的频率，经常使用的东西应放得近些（如放在作业区内），偶尔使用或不常使用的东西则应放得远些（如集中放在车间某处）；</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③ 物品摆放目视化，使定量装载的物品做到过目知数，摆放不同物品的区域采用不同的色彩和标记加以区别。</a:t>
            </a:r>
            <a:endParaRPr lang="zh-CN" altLang="en-US" sz="3200">
              <a:latin typeface="宋体" panose="02010600030101010101" pitchFamily="2" charset="-122"/>
              <a:ea typeface="宋体" panose="02010600030101010101" pitchFamily="2" charset="-122"/>
              <a:sym typeface="+mn-ea"/>
            </a:endParaRPr>
          </a:p>
          <a:p>
            <a:pPr marL="0" indent="0">
              <a:buNone/>
            </a:pP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dur="50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dur="50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smtClean="0">
                <a:latin typeface="宋体" panose="02010600030101010101" pitchFamily="2" charset="-122"/>
                <a:ea typeface="宋体" panose="02010600030101010101" pitchFamily="2" charset="-122"/>
                <a:sym typeface="+mn-ea"/>
              </a:rPr>
              <a:t>3</a:t>
            </a:r>
            <a:r>
              <a:rPr lang="zh-CN" altLang="en-US" sz="3200">
                <a:latin typeface="宋体" panose="02010600030101010101" pitchFamily="2" charset="-122"/>
                <a:ea typeface="宋体" panose="02010600030101010101" pitchFamily="2" charset="-122"/>
                <a:sym typeface="+mn-ea"/>
              </a:rPr>
              <a:t>）3S－清扫（Seiso）</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（1）清扫的定义：清除现场内的脏污、清除作业区域的物料垃圾。</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（2）清扫的目的：清除“脏污”，保持现场干净、明亮。</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（3）清扫的意义：将工作场所之污垢去除，使异常之发生源很容易发现，是实施自主保养的第一步，主要是在提高设备稼动率。</a:t>
            </a:r>
            <a:endParaRPr lang="zh-CN" altLang="en-US" sz="3200">
              <a:latin typeface="宋体" panose="02010600030101010101" pitchFamily="2" charset="-122"/>
              <a:ea typeface="宋体" panose="02010600030101010101" pitchFamily="2" charset="-122"/>
              <a:sym typeface="+mn-ea"/>
            </a:endParaRPr>
          </a:p>
          <a:p>
            <a:pPr marL="0" indent="0">
              <a:buNone/>
            </a:pPr>
            <a:endParaRPr lang="zh-CN" altLang="en-US" sz="3200">
              <a:latin typeface="宋体" panose="02010600030101010101" pitchFamily="2" charset="-122"/>
              <a:ea typeface="宋体" panose="02010600030101010101" pitchFamily="2" charset="-122"/>
              <a:sym typeface="+mn-ea"/>
            </a:endParaRPr>
          </a:p>
          <a:p>
            <a:pPr marL="0" indent="0">
              <a:buNone/>
            </a:pPr>
            <a:endParaRPr lang="zh-CN" altLang="en-US" sz="32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smtClean="0">
                <a:latin typeface="宋体" panose="02010600030101010101" pitchFamily="2" charset="-122"/>
                <a:ea typeface="宋体" panose="02010600030101010101" pitchFamily="2" charset="-122"/>
                <a:sym typeface="+mn-ea"/>
              </a:rPr>
              <a:t>3</a:t>
            </a:r>
            <a:r>
              <a:rPr lang="zh-CN" altLang="en-US" sz="3200">
                <a:latin typeface="宋体" panose="02010600030101010101" pitchFamily="2" charset="-122"/>
                <a:ea typeface="宋体" panose="02010600030101010101" pitchFamily="2" charset="-122"/>
                <a:sym typeface="+mn-ea"/>
              </a:rPr>
              <a:t>）3S－清扫（Seiso）</a:t>
            </a:r>
            <a:endParaRPr lang="zh-CN" altLang="en-US" sz="3200">
              <a:latin typeface="宋体" panose="02010600030101010101" pitchFamily="2" charset="-122"/>
              <a:ea typeface="宋体" panose="02010600030101010101" pitchFamily="2" charset="-122"/>
            </a:endParaRPr>
          </a:p>
          <a:p>
            <a:pPr marL="0" indent="0">
              <a:buNone/>
            </a:pPr>
            <a:r>
              <a:rPr lang="zh-CN" altLang="en-US" sz="3200" smtClean="0">
                <a:latin typeface="宋体" panose="02010600030101010101" pitchFamily="2" charset="-122"/>
                <a:ea typeface="宋体" panose="02010600030101010101" pitchFamily="2" charset="-122"/>
                <a:sym typeface="+mn-ea"/>
              </a:rPr>
              <a:t>（</a:t>
            </a:r>
            <a:r>
              <a:rPr lang="zh-CN" altLang="en-US" sz="3200">
                <a:latin typeface="宋体" panose="02010600030101010101" pitchFamily="2" charset="-122"/>
                <a:ea typeface="宋体" panose="02010600030101010101" pitchFamily="2" charset="-122"/>
                <a:sym typeface="+mn-ea"/>
              </a:rPr>
              <a:t>4）清扫的要点：</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① 自己使用的物品，如设备、工具等，要自己清扫，而不要依赖他人，不增加专门的清扫工；</a:t>
            </a:r>
            <a:endParaRPr lang="zh-CN" altLang="en-US" sz="3200">
              <a:latin typeface="宋体" panose="02010600030101010101" pitchFamily="2" charset="-122"/>
              <a:ea typeface="宋体" panose="02010600030101010101" pitchFamily="2" charset="-122"/>
              <a:sym typeface="+mn-ea"/>
            </a:endParaRPr>
          </a:p>
          <a:p>
            <a:pPr marL="0" indent="0">
              <a:buNone/>
            </a:pPr>
            <a:r>
              <a:rPr lang="zh-CN" altLang="en-US" sz="3200">
                <a:latin typeface="宋体" panose="02010600030101010101" pitchFamily="2" charset="-122"/>
                <a:ea typeface="宋体" panose="02010600030101010101" pitchFamily="2" charset="-122"/>
              </a:rPr>
              <a:t>② 对设备的清扫，着眼于对设备的维护保养。清扫设备要同设备的点检结合起来，清扫即点检；清扫设备要同时做设备的润滑工作，清扫也是保养；</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③ 清扫也是为了改善。当清扫地面发现有飞屑和油水泄漏时，要查明原因，并采取措施加以改进。</a:t>
            </a:r>
            <a:endParaRPr lang="zh-CN" altLang="en-US" sz="3200">
              <a:latin typeface="宋体" panose="02010600030101010101" pitchFamily="2" charset="-122"/>
              <a:ea typeface="宋体" panose="02010600030101010101" pitchFamily="2" charset="-122"/>
            </a:endParaRPr>
          </a:p>
          <a:p>
            <a:pPr marL="0" indent="0">
              <a:buNone/>
            </a:pPr>
            <a:endParaRPr lang="zh-CN" altLang="en-US" sz="3200">
              <a:latin typeface="宋体" panose="02010600030101010101" pitchFamily="2" charset="-122"/>
              <a:ea typeface="宋体" panose="02010600030101010101" pitchFamily="2" charset="-122"/>
              <a:sym typeface="+mn-ea"/>
            </a:endParaRPr>
          </a:p>
          <a:p>
            <a:pPr marL="0" indent="0">
              <a:buNone/>
            </a:pPr>
            <a:endParaRPr lang="zh-CN" altLang="en-US" sz="32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dur="50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dur="50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dur="50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smtClean="0">
                <a:latin typeface="宋体" panose="02010600030101010101" pitchFamily="2" charset="-122"/>
                <a:ea typeface="宋体" panose="02010600030101010101" pitchFamily="2" charset="-122"/>
                <a:sym typeface="+mn-ea"/>
              </a:rPr>
              <a:t>4</a:t>
            </a:r>
            <a:r>
              <a:rPr lang="zh-CN" altLang="en-US" sz="3200">
                <a:latin typeface="宋体" panose="02010600030101010101" pitchFamily="2" charset="-122"/>
                <a:ea typeface="宋体" panose="02010600030101010101" pitchFamily="2" charset="-122"/>
                <a:sym typeface="+mn-ea"/>
              </a:rPr>
              <a:t>）4S－清洁（Seiketsu）</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（1）清洁的定义：将整理、整顿、清扫实施的做法制度化、规范化，维持其成果。</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（2）清洁的目的：认真维护并坚持整理、整顿、清扫的效果，使其保持最佳状态。</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sym typeface="+mn-ea"/>
              </a:rPr>
              <a:t>（3）清洁的意义：通过对整理、整顿、清扫活动的坚持与深入，从而消除发生安全事故的根源。创造一个良好的工作环境，使职工能愉快地工作。</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a:latin typeface="宋体" panose="02010600030101010101" pitchFamily="2" charset="-122"/>
                <a:ea typeface="宋体" panose="02010600030101010101" pitchFamily="2" charset="-122"/>
              </a:rPr>
              <a:t>（4）清洁的要点：</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① 车间环境不仅要整齐，而且要做到清洁卫生，保证工人身体健康，提高工人劳动热情；</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② 不仅物品要清洁，而且工人本身也要做到清洁，如工作服要清洁，仪表要整洁，及时理发、刮须、修指甲、洗澡等；</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③ 工人不仅要做到形体上的清洁，而且要做到精神上的“清洁”，待人要讲礼貌、要尊重别人；</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④ 要使环境不受污染，进一步消除浑浊的空气、粉尘、噪音和污染源，消灭职业病。</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dur="50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dur="50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dur="50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a:latin typeface="宋体" panose="02010600030101010101" pitchFamily="2" charset="-122"/>
                <a:ea typeface="宋体" panose="02010600030101010101" pitchFamily="2" charset="-122"/>
              </a:rPr>
              <a:t>5）5S－素养（Shitsuke）</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（1）素养的定义：人人按章操作、依规行事，养成良好的习惯。</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（2）素养的目的：提升人的品质，培养对任何工作都讲究认真的人。</a:t>
            </a:r>
            <a:endParaRPr lang="zh-CN" altLang="en-US" sz="3200">
              <a:latin typeface="宋体" panose="02010600030101010101" pitchFamily="2" charset="-122"/>
              <a:ea typeface="宋体" panose="02010600030101010101" pitchFamily="2" charset="-122"/>
            </a:endParaRPr>
          </a:p>
          <a:p>
            <a:pPr marL="0" indent="0">
              <a:buNone/>
            </a:pPr>
            <a:r>
              <a:rPr lang="zh-CN" altLang="en-US" sz="3200">
                <a:latin typeface="宋体" panose="02010600030101010101" pitchFamily="2" charset="-122"/>
                <a:ea typeface="宋体" panose="02010600030101010101" pitchFamily="2" charset="-122"/>
              </a:rPr>
              <a:t>（3）素养的意义：努力提高人员的修身，使人员养成严格遵守规章制度的习惯和作风，是“5S”活动的核心</a:t>
            </a:r>
            <a:r>
              <a:rPr lang="zh-CN" altLang="en-US" sz="3200" smtClean="0">
                <a:latin typeface="宋体" panose="02010600030101010101" pitchFamily="2" charset="-122"/>
                <a:ea typeface="宋体" panose="02010600030101010101" pitchFamily="2" charset="-122"/>
              </a:rPr>
              <a:t>。</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3200">
                <a:latin typeface="宋体" panose="02010600030101010101" pitchFamily="2" charset="-122"/>
                <a:ea typeface="宋体" panose="02010600030101010101" pitchFamily="2" charset="-122"/>
              </a:rPr>
              <a:t>5）5S－素养（Shitsuke）</a:t>
            </a:r>
            <a:endParaRPr lang="zh-CN" altLang="en-US" sz="3200">
              <a:latin typeface="宋体" panose="02010600030101010101" pitchFamily="2" charset="-122"/>
              <a:ea typeface="宋体" panose="02010600030101010101" pitchFamily="2" charset="-122"/>
            </a:endParaRPr>
          </a:p>
          <a:p>
            <a:pPr marL="0" indent="457200">
              <a:buNone/>
            </a:pPr>
            <a:r>
              <a:rPr lang="zh-CN" altLang="en-US" sz="3200" smtClean="0">
                <a:latin typeface="宋体" panose="02010600030101010101" pitchFamily="2" charset="-122"/>
                <a:ea typeface="宋体" panose="02010600030101010101" pitchFamily="2" charset="-122"/>
              </a:rPr>
              <a:t>5</a:t>
            </a:r>
            <a:r>
              <a:rPr lang="zh-CN" altLang="en-US" sz="3200">
                <a:latin typeface="宋体" panose="02010600030101010101" pitchFamily="2" charset="-122"/>
                <a:ea typeface="宋体" panose="02010600030101010101" pitchFamily="2" charset="-122"/>
              </a:rPr>
              <a:t>S的五个基本要素之间不是各自独立、毫无关系的，而是一个缺一不可、联系紧密的有机整体。整理的实施是开展整顿的前提，整理、整顿的实施效果需要清扫来加以显现，前二个S所取得的成果又需要通过清洁来加以维持和巩固，通过前面四个S的活动来潜移默化地改变员工，提高他们的素养，员工素养的提高反过来又作用于前面四个S，使得前面四个S的活动得以更好地开展</a:t>
            </a:r>
            <a:r>
              <a:rPr lang="zh-CN" altLang="en-US" sz="3200" smtClean="0">
                <a:latin typeface="宋体" panose="02010600030101010101" pitchFamily="2" charset="-122"/>
                <a:ea typeface="宋体" panose="02010600030101010101" pitchFamily="2" charset="-122"/>
              </a:rPr>
              <a:t>。</a:t>
            </a:r>
            <a:endParaRPr lang="en-US" altLang="zh-CN" sz="3200" smtClean="0">
              <a:latin typeface="宋体" panose="02010600030101010101" pitchFamily="2" charset="-122"/>
              <a:ea typeface="宋体" panose="02010600030101010101" pitchFamily="2" charset="-122"/>
            </a:endParaRPr>
          </a:p>
          <a:p>
            <a:pPr marL="0" indent="457200">
              <a:buNone/>
            </a:pPr>
            <a:r>
              <a:rPr lang="zh-CN" altLang="en-US" sz="3200" smtClean="0">
                <a:latin typeface="宋体" panose="02010600030101010101" pitchFamily="2" charset="-122"/>
                <a:ea typeface="宋体" panose="02010600030101010101" pitchFamily="2" charset="-122"/>
              </a:rPr>
              <a:t>5</a:t>
            </a:r>
            <a:r>
              <a:rPr lang="zh-CN" altLang="en-US" sz="3200">
                <a:latin typeface="宋体" panose="02010600030101010101" pitchFamily="2" charset="-122"/>
                <a:ea typeface="宋体" panose="02010600030101010101" pitchFamily="2" charset="-122"/>
              </a:rPr>
              <a:t>S各要素之间的关系如图9-1所示。</a:t>
            </a:r>
            <a:endParaRPr lang="zh-CN" altLang="en-US" sz="32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a:p>
            <a:pPr marL="0" indent="0" algn="ctr">
              <a:buNone/>
            </a:pPr>
            <a:r>
              <a:rPr lang="zh-CN" altLang="en-US" sz="2800">
                <a:latin typeface="宋体" panose="02010600030101010101" pitchFamily="2" charset="-122"/>
                <a:ea typeface="宋体" panose="02010600030101010101" pitchFamily="2" charset="-122"/>
              </a:rPr>
              <a:t>图9-1 5S各要素之间的关系</a:t>
            </a:r>
            <a:endParaRPr lang="zh-CN" altLang="en-US" sz="2800">
              <a:latin typeface="宋体" panose="02010600030101010101" pitchFamily="2" charset="-122"/>
              <a:ea typeface="宋体" panose="02010600030101010101" pitchFamily="2" charset="-122"/>
            </a:endParaRPr>
          </a:p>
        </p:txBody>
      </p:sp>
      <p:pic>
        <p:nvPicPr>
          <p:cNvPr id="4" name="图片 -2147482623"/>
          <p:cNvPicPr>
            <a:picLocks noChangeAspect="1"/>
          </p:cNvPicPr>
          <p:nvPr/>
        </p:nvPicPr>
        <p:blipFill>
          <a:blip r:embed="rId2">
            <a:lum contrast="18000"/>
          </a:blip>
          <a:stretch>
            <a:fillRect/>
          </a:stretch>
        </p:blipFill>
        <p:spPr>
          <a:xfrm>
            <a:off x="1507490" y="556895"/>
            <a:ext cx="9176385" cy="4531360"/>
          </a:xfrm>
          <a:prstGeom prst="rect">
            <a:avLst/>
          </a:prstGeom>
          <a:noFill/>
          <a:ln w="9525">
            <a:noFill/>
          </a:ln>
        </p:spPr>
      </p:pic>
    </p:spTree>
  </p:cSld>
  <p:clrMapOvr>
    <a:masterClrMapping/>
  </p:clrMapOvr>
  <p:transition>
    <p:fade/>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l"/>
            <a:r>
              <a:rPr lang="en-US" altLang="zh-CN" smtClean="0"/>
              <a:t>2</a:t>
            </a:r>
            <a:endParaRPr lang="zh-CN" altLang="en-US"/>
          </a:p>
        </p:txBody>
      </p:sp>
      <p:sp>
        <p:nvSpPr>
          <p:cNvPr id="3" name="文本占位符 2"/>
          <p:cNvSpPr>
            <a:spLocks noGrp="1"/>
          </p:cNvSpPr>
          <p:nvPr>
            <p:ph type="body" idx="1"/>
          </p:nvPr>
        </p:nvSpPr>
        <p:spPr/>
        <p:txBody>
          <a:bodyPr/>
          <a:lstStyle/>
          <a:p>
            <a:r>
              <a:rPr lang="zh-CN" altLang="en-US" sz="2800" b="1">
                <a:latin typeface="宋体" panose="02010600030101010101" pitchFamily="2" charset="-122"/>
                <a:ea typeface="宋体" panose="02010600030101010101" pitchFamily="2" charset="-122"/>
              </a:rPr>
              <a:t>9.2 目视</a:t>
            </a:r>
            <a:r>
              <a:rPr lang="zh-CN" altLang="en-US" sz="2800" b="1" smtClean="0">
                <a:latin typeface="宋体" panose="02010600030101010101" pitchFamily="2" charset="-122"/>
                <a:ea typeface="宋体" panose="02010600030101010101" pitchFamily="2" charset="-122"/>
              </a:rPr>
              <a:t>管理</a:t>
            </a:r>
            <a:endParaRPr lang="zh-CN" altLang="en-US" sz="2800"/>
          </a:p>
        </p:txBody>
      </p:sp>
    </p:spTree>
  </p:cSld>
  <p:clrMapOvr>
    <a:masterClrMapping/>
  </p:clrMapOvr>
  <p:transition>
    <p:fade/>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609600" y="0"/>
            <a:ext cx="10972800" cy="874643"/>
          </a:xfrm>
        </p:spPr>
        <p:txBody>
          <a:bodyPr/>
          <a:lstStyle/>
          <a:p>
            <a:pPr algn="ctr"/>
            <a:r>
              <a:rPr lang="zh-CN" altLang="en-US" sz="4000" b="1">
                <a:latin typeface="宋体" panose="02010600030101010101" pitchFamily="2" charset="-122"/>
                <a:ea typeface="宋体" panose="02010600030101010101" pitchFamily="2" charset="-122"/>
              </a:rPr>
              <a:t>9.2 目视管理</a:t>
            </a:r>
            <a:endParaRPr lang="zh-CN" altLang="en-US" sz="4000" b="1">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609600" y="874643"/>
            <a:ext cx="10972800" cy="5585791"/>
          </a:xfrm>
        </p:spPr>
        <p:txBody>
          <a:bodyPr/>
          <a:lstStyle/>
          <a:p>
            <a:pPr>
              <a:buFont typeface="Arial" pitchFamily="34" charset="0"/>
              <a:buChar char="•"/>
            </a:pPr>
            <a:r>
              <a:rPr lang="zh-CN" altLang="en-US" sz="2800" b="1">
                <a:latin typeface="宋体" panose="02010600030101010101" pitchFamily="2" charset="-122"/>
                <a:ea typeface="宋体" panose="02010600030101010101" pitchFamily="2" charset="-122"/>
              </a:rPr>
              <a:t>9.2.1 目视管理概述</a:t>
            </a:r>
            <a:endParaRPr lang="zh-CN" altLang="en-US" sz="2800" b="1">
              <a:latin typeface="宋体" panose="02010600030101010101" pitchFamily="2" charset="-122"/>
              <a:ea typeface="宋体" panose="02010600030101010101" pitchFamily="2" charset="-122"/>
            </a:endParaRPr>
          </a:p>
          <a:p>
            <a:pPr>
              <a:buFont typeface="Arial" pitchFamily="34" charset="0"/>
              <a:buChar char="•"/>
            </a:pPr>
            <a:r>
              <a:rPr lang="zh-CN" altLang="en-US" sz="2800">
                <a:latin typeface="宋体" panose="02010600030101010101" pitchFamily="2" charset="-122"/>
                <a:ea typeface="宋体" panose="02010600030101010101" pitchFamily="2" charset="-122"/>
              </a:rPr>
              <a:t>1）目视管理的概念</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zh-CN" sz="2800" b="1"/>
              <a:t>人类主要靠视觉、听觉、触觉、嗅觉和味觉五感来接收外部信息。但据相关统计显示，在所接收的信息中，</a:t>
            </a:r>
            <a:r>
              <a:rPr lang="zh-CN" altLang="zh-CN" sz="2800" b="1">
                <a:solidFill>
                  <a:srgbClr val="FF0000"/>
                </a:solidFill>
              </a:rPr>
              <a:t>视觉占</a:t>
            </a:r>
            <a:r>
              <a:rPr lang="en-US" altLang="zh-CN" sz="2800" b="1">
                <a:solidFill>
                  <a:srgbClr val="FF0000"/>
                </a:solidFill>
              </a:rPr>
              <a:t>83%</a:t>
            </a:r>
            <a:r>
              <a:rPr lang="zh-CN" altLang="zh-CN" sz="2800" b="1"/>
              <a:t>，听觉占</a:t>
            </a:r>
            <a:r>
              <a:rPr lang="en-US" altLang="zh-CN" sz="2800" b="1"/>
              <a:t>11%</a:t>
            </a:r>
            <a:r>
              <a:rPr lang="zh-CN" altLang="zh-CN" sz="2800" b="1"/>
              <a:t>，而嗅觉、触觉和味觉只占</a:t>
            </a:r>
            <a:r>
              <a:rPr lang="en-US" altLang="zh-CN" sz="2800" b="1"/>
              <a:t>5%-6%</a:t>
            </a:r>
            <a:r>
              <a:rPr lang="zh-CN" altLang="zh-CN" sz="2800" b="1"/>
              <a:t>。因此，在进行现场管理时，人们也越来越重视利用目视手段来提高管理的效率和效果</a:t>
            </a:r>
            <a:endParaRPr lang="zh-CN" altLang="en-US" sz="2800" b="1">
              <a:latin typeface="宋体" panose="02010600030101010101" pitchFamily="2" charset="-122"/>
              <a:ea typeface="宋体" panose="02010600030101010101" pitchFamily="2" charset="-122"/>
            </a:endParaRPr>
          </a:p>
          <a:p>
            <a:r>
              <a:rPr lang="zh-CN" altLang="en-US" b="1">
                <a:latin typeface="宋体" panose="02010600030101010101" pitchFamily="2" charset="-122"/>
                <a:ea typeface="宋体" panose="02010600030101010101" pitchFamily="2" charset="-122"/>
              </a:rPr>
              <a:t>目视管理（visual management），就是指利用各种形象直观、色彩适宜的视觉感知信号来组织现场生产活动，以达到提高劳动生产率目的的一种管理方式。</a:t>
            </a:r>
            <a:endParaRPr lang="zh-CN" altLang="en-US" b="1">
              <a:latin typeface="宋体" panose="02010600030101010101" pitchFamily="2" charset="-122"/>
              <a:ea typeface="宋体" panose="02010600030101010101" pitchFamily="2" charset="-122"/>
            </a:endParaRPr>
          </a:p>
          <a:p>
            <a:r>
              <a:rPr lang="zh-CN" altLang="zh-CN" b="1"/>
              <a:t>它以视觉信号为基本手段，以公开化为基本原则，尽可能地将管理者的要求和意图让大家都看得见，借以</a:t>
            </a:r>
            <a:r>
              <a:rPr lang="zh-CN" altLang="zh-CN" b="1">
                <a:solidFill>
                  <a:srgbClr val="FF0000"/>
                </a:solidFill>
              </a:rPr>
              <a:t>推动自主管理、自我控制</a:t>
            </a:r>
            <a:r>
              <a:rPr lang="zh-CN" altLang="zh-CN" b="1"/>
              <a:t>。作业人员也可以借助目视管理的方式将自己的建议、成果、感想展示出来，与领导和同事们进行相互交流。它是一种将管理明显化的工具，人们又称之为</a:t>
            </a:r>
            <a:r>
              <a:rPr lang="zh-CN" altLang="zh-CN" b="1">
                <a:solidFill>
                  <a:srgbClr val="FF0000"/>
                </a:solidFill>
              </a:rPr>
              <a:t>“可视化管理”“看得见的管理”或“一目了然的管理”</a:t>
            </a:r>
            <a:r>
              <a:rPr lang="zh-CN" altLang="zh-CN" b="1"/>
              <a:t>。</a:t>
            </a:r>
            <a:endParaRPr lang="zh-CN" altLang="en-US" b="1">
              <a:latin typeface="宋体" panose="02010600030101010101" pitchFamily="2" charset="-122"/>
              <a:ea typeface="宋体" panose="02010600030101010101" pitchFamily="2" charset="-122"/>
            </a:endParaRPr>
          </a:p>
          <a:p>
            <a:pPr>
              <a:buFont typeface="Arial" pitchFamily="34" charset="0"/>
              <a:buChar char="•"/>
            </a:pPr>
            <a:endParaRPr lang="zh-CN" altLang="en-US">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477078"/>
            <a:ext cx="10972800" cy="5649085"/>
          </a:xfrm>
        </p:spPr>
        <p:txBody>
          <a:bodyPr/>
          <a:lstStyle/>
          <a:p>
            <a:r>
              <a:rPr lang="zh-CN" altLang="zh-CN" sz="2800" b="1"/>
              <a:t>目视管理是企业现场管理和改善活动的基础，适用于对生产现场以及其他场所的物品、设备、作业、质量和安全等方面的管理，</a:t>
            </a:r>
            <a:r>
              <a:rPr lang="zh-CN" altLang="zh-CN" sz="2800" b="1">
                <a:solidFill>
                  <a:srgbClr val="FF0000"/>
                </a:solidFill>
              </a:rPr>
              <a:t>它与</a:t>
            </a:r>
            <a:r>
              <a:rPr lang="en-US" altLang="zh-CN" sz="2800" b="1">
                <a:solidFill>
                  <a:srgbClr val="FF0000"/>
                </a:solidFill>
              </a:rPr>
              <a:t>5S</a:t>
            </a:r>
            <a:r>
              <a:rPr lang="zh-CN" altLang="zh-CN" sz="2800" b="1">
                <a:solidFill>
                  <a:srgbClr val="FF0000"/>
                </a:solidFill>
              </a:rPr>
              <a:t>活动并称为现场管理的两大基本支柱</a:t>
            </a:r>
            <a:r>
              <a:rPr lang="zh-CN" altLang="zh-CN" sz="2800" b="1"/>
              <a:t>。</a:t>
            </a:r>
            <a:endParaRPr lang="en-US" altLang="zh-CN" sz="2800" b="1">
              <a:latin typeface="宋体" panose="02010600030101010101" pitchFamily="2" charset="-122"/>
              <a:ea typeface="宋体" panose="02010600030101010101" pitchFamily="2" charset="-122"/>
            </a:endParaRPr>
          </a:p>
          <a:p>
            <a:pPr marL="0" indent="0">
              <a:buNone/>
            </a:pPr>
            <a:r>
              <a:rPr lang="zh-CN" altLang="en-US" sz="2800" smtClean="0">
                <a:latin typeface="宋体" panose="02010600030101010101" pitchFamily="2" charset="-122"/>
                <a:ea typeface="宋体" panose="02010600030101010101" pitchFamily="2" charset="-122"/>
              </a:rPr>
              <a:t>2</a:t>
            </a:r>
            <a:r>
              <a:rPr lang="zh-CN" altLang="en-US" sz="2800">
                <a:latin typeface="宋体" panose="02010600030101010101" pitchFamily="2" charset="-122"/>
                <a:ea typeface="宋体" panose="02010600030101010101" pitchFamily="2" charset="-122"/>
              </a:rPr>
              <a:t>）目视管理的作用</a:t>
            </a:r>
            <a:endParaRPr lang="zh-CN" altLang="en-US" sz="2800">
              <a:latin typeface="宋体" panose="02010600030101010101" pitchFamily="2" charset="-122"/>
              <a:ea typeface="宋体" panose="02010600030101010101" pitchFamily="2" charset="-122"/>
            </a:endParaRPr>
          </a:p>
          <a:p>
            <a:pPr marL="0" indent="0">
              <a:buNone/>
            </a:pPr>
            <a:r>
              <a:rPr lang="zh-CN" altLang="zh-CN" sz="2800" b="1"/>
              <a:t>目前，目视管理已被各行各业广泛应用，如空调出风口系上一条彩色布条，就能及时发现空调的运行情况；在不同区域地面画上区域线或刷成不同颜色，就能马上发现物品、设备和人员在否在正常区域；货架上标识最高、最低库存警示线，就能随时掌握库存及异常情况。</a:t>
            </a:r>
            <a:endParaRPr lang="zh-CN" altLang="en-US" sz="2800" b="1">
              <a:latin typeface="宋体" panose="02010600030101010101" pitchFamily="2" charset="-122"/>
              <a:ea typeface="宋体" panose="02010600030101010101" pitchFamily="2" charset="-122"/>
            </a:endParaRPr>
          </a:p>
          <a:p>
            <a:pPr marL="0" indent="0">
              <a:buNone/>
            </a:pPr>
            <a:r>
              <a:rPr lang="zh-CN" altLang="en-US" sz="2800" smtClean="0">
                <a:latin typeface="宋体" panose="02010600030101010101" pitchFamily="2" charset="-122"/>
                <a:ea typeface="宋体" panose="02010600030101010101" pitchFamily="2" charset="-122"/>
              </a:rPr>
              <a:t>（1）迅速快捷地传递管理信息，提高工作效率。</a:t>
            </a:r>
            <a:endParaRPr lang="zh-CN" altLang="en-US" sz="2800" smtClean="0">
              <a:latin typeface="宋体" panose="02010600030101010101" pitchFamily="2" charset="-122"/>
              <a:ea typeface="宋体" panose="02010600030101010101" pitchFamily="2" charset="-122"/>
            </a:endParaRPr>
          </a:p>
          <a:p>
            <a:pPr marL="0" indent="0">
              <a:buNone/>
            </a:pPr>
            <a:r>
              <a:rPr lang="zh-CN" altLang="en-US" sz="2800" smtClean="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2）形象直观地显示潜在的问题</a:t>
            </a:r>
            <a:r>
              <a:rPr lang="zh-CN" altLang="en-US" sz="2800" smtClean="0">
                <a:latin typeface="宋体" panose="02010600030101010101" pitchFamily="2" charset="-122"/>
                <a:ea typeface="宋体" panose="02010600030101010101" pitchFamily="2" charset="-122"/>
              </a:rPr>
              <a:t>。</a:t>
            </a:r>
            <a:r>
              <a:rPr lang="zh-CN" altLang="zh-CN" sz="2800" b="1"/>
              <a:t>充分利用</a:t>
            </a:r>
            <a:r>
              <a:rPr lang="zh-CN" altLang="zh-CN" sz="2800" b="1">
                <a:solidFill>
                  <a:srgbClr val="FF0000"/>
                </a:solidFill>
              </a:rPr>
              <a:t>信号灯，标识牌，符号颜色</a:t>
            </a:r>
            <a:r>
              <a:rPr lang="zh-CN" altLang="zh-CN" sz="2800" b="1"/>
              <a:t>等方式来发出视觉信号，形象直观地将潜在的问题和浪费现象都显现出来。</a:t>
            </a:r>
            <a:endParaRPr lang="en-US" altLang="zh-CN" sz="2800" b="1">
              <a:latin typeface="宋体" panose="02010600030101010101" pitchFamily="2" charset="-122"/>
              <a:ea typeface="宋体" panose="02010600030101010101" pitchFamily="2" charset="-122"/>
            </a:endParaRPr>
          </a:p>
          <a:p>
            <a:pPr marL="0" indent="0">
              <a:buNone/>
            </a:pPr>
            <a:endParaRPr lang="zh-CN" altLang="en-US" sz="2800">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par>
                                <p:cTn id="23" presetID="3" presetClass="entr" presetSubtype="10" dur="50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477078"/>
            <a:ext cx="10972800" cy="5649085"/>
          </a:xfrm>
        </p:spPr>
        <p:txBody>
          <a:bodyPr/>
          <a:lstStyle/>
          <a:p>
            <a:r>
              <a:rPr lang="zh-CN" altLang="en-US" sz="2800" b="1">
                <a:latin typeface="宋体" panose="02010600030101010101" pitchFamily="2" charset="-122"/>
                <a:ea typeface="宋体" panose="02010600030101010101" pitchFamily="2" charset="-122"/>
              </a:rPr>
              <a:t>（3）有助于体现管理的客观、公正和透明。</a:t>
            </a:r>
            <a:r>
              <a:rPr lang="zh-CN" altLang="zh-CN" sz="2800" b="1">
                <a:solidFill>
                  <a:srgbClr val="FF0000"/>
                </a:solidFill>
              </a:rPr>
              <a:t>对生产作业的各种要求可以做到公开、透明</a:t>
            </a:r>
            <a:r>
              <a:rPr lang="zh-CN" altLang="zh-CN" sz="2800" b="1"/>
              <a:t>，干什么、怎么干、干多少、何时干、在何处干等问题一目了然。</a:t>
            </a:r>
            <a:endParaRPr lang="en-US" altLang="zh-CN" sz="2800" b="1">
              <a:latin typeface="宋体" panose="02010600030101010101" pitchFamily="2" charset="-122"/>
              <a:ea typeface="宋体" panose="02010600030101010101" pitchFamily="2" charset="-122"/>
            </a:endParaRPr>
          </a:p>
          <a:p>
            <a:r>
              <a:rPr lang="zh-CN" altLang="en-US" sz="2800" b="1">
                <a:solidFill>
                  <a:srgbClr val="FF0000"/>
                </a:solidFill>
                <a:latin typeface="宋体" panose="02010600030101010101" pitchFamily="2" charset="-122"/>
                <a:ea typeface="宋体" panose="02010600030101010101" pitchFamily="2" charset="-122"/>
              </a:rPr>
              <a:t>（4）有助于促进企业文化的建立和形成。</a:t>
            </a:r>
            <a:r>
              <a:rPr lang="zh-CN" altLang="en-US" sz="2800" b="1">
                <a:latin typeface="宋体" panose="02010600030101010101" pitchFamily="2" charset="-122"/>
                <a:ea typeface="宋体" panose="02010600030101010101" pitchFamily="2" charset="-122"/>
              </a:rPr>
              <a:t>目视管理</a:t>
            </a:r>
            <a:r>
              <a:rPr lang="zh-CN" altLang="zh-CN" sz="2800" b="1"/>
              <a:t>通过介绍企业愿景、使命、价值观、发展方向和发展规划，展示员工合理化建议、优秀事迹、先进员工表彰，以及公开讨论栏等各种健康向上的内容，能使所有员工形成一种非常强烈的凝聚力和向心人，有助于企业建立和形成优秀企业文化。</a:t>
            </a:r>
            <a:endParaRPr lang="zh-CN" altLang="en-US" sz="2800" b="1">
              <a:latin typeface="宋体" panose="02010600030101010101" pitchFamily="2" charset="-122"/>
              <a:ea typeface="宋体" panose="02010600030101010101" pitchFamily="2" charset="-122"/>
            </a:endParaRPr>
          </a:p>
          <a:p>
            <a:pPr marL="0" indent="0">
              <a:buNone/>
            </a:pPr>
            <a:endParaRPr lang="zh-CN" altLang="en-US">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a:buFont typeface="Arial" pitchFamily="34" charset="0"/>
              <a:buChar char="•"/>
            </a:pPr>
            <a:r>
              <a:rPr lang="zh-CN" altLang="en-US" sz="2800">
                <a:latin typeface="宋体" panose="02010600030101010101" pitchFamily="2" charset="-122"/>
                <a:ea typeface="宋体" panose="02010600030101010101" pitchFamily="2" charset="-122"/>
              </a:rPr>
              <a:t>3）推行目视管理的原则和基本要求</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en-US" sz="2800">
                <a:latin typeface="宋体" panose="02010600030101010101" pitchFamily="2" charset="-122"/>
                <a:ea typeface="宋体" panose="02010600030101010101" pitchFamily="2" charset="-122"/>
              </a:rPr>
              <a:t>推行目视管理，要把握住三个基本原则：</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en-US" sz="2800">
                <a:latin typeface="宋体" panose="02010600030101010101" pitchFamily="2" charset="-122"/>
                <a:ea typeface="宋体" panose="02010600030101010101" pitchFamily="2" charset="-122"/>
              </a:rPr>
              <a:t>（1）视觉化---通过视觉化信息和工具，让管理内容和要求让人看得见；</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en-US" sz="2800">
                <a:latin typeface="宋体" panose="02010600030101010101" pitchFamily="2" charset="-122"/>
                <a:ea typeface="宋体" panose="02010600030101010101" pitchFamily="2" charset="-122"/>
              </a:rPr>
              <a:t>（2）透明化---将需要让大家看到但未显露出来的，务必让人看得到；</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en-US" sz="2800">
                <a:latin typeface="宋体" panose="02010600030101010101" pitchFamily="2" charset="-122"/>
                <a:ea typeface="宋体" panose="02010600030101010101" pitchFamily="2" charset="-122"/>
              </a:rPr>
              <a:t>（3）界限化---标识出正常与异常的情况，让它一目了然。</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zh-CN" sz="2800" b="1"/>
              <a:t>推行目视管理，要防止搞形式主义，一定要从企业实际出发，做到“统一、简约、鲜明、实用、严格”的十字基本要求。</a:t>
            </a:r>
            <a:endParaRPr lang="zh-CN" altLang="zh-CN" sz="2800"/>
          </a:p>
          <a:p>
            <a:pPr>
              <a:buFont typeface="Arial" pitchFamily="34" charset="0"/>
              <a:buChar char="•"/>
            </a:pP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par>
                                <p:cTn id="18" presetID="3" presetClass="entr" presetSubtype="10" dur="50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par>
                                <p:cTn id="21" presetID="3" presetClass="entr" presetSubtype="10" dur="50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2800" smtClean="0">
                <a:latin typeface="宋体" panose="02010600030101010101" pitchFamily="2" charset="-122"/>
                <a:ea typeface="宋体" panose="02010600030101010101" pitchFamily="2" charset="-122"/>
              </a:rPr>
              <a:t>4</a:t>
            </a:r>
            <a:r>
              <a:rPr lang="zh-CN" altLang="en-US" sz="2800">
                <a:latin typeface="宋体" panose="02010600030101010101" pitchFamily="2" charset="-122"/>
                <a:ea typeface="宋体" panose="02010600030101010101" pitchFamily="2" charset="-122"/>
              </a:rPr>
              <a:t>）目视管理的水平：</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目视管理手段是否有效，可根据以下三个原则进行判断：</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①无论是谁都能判明是好是坏。</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②能迅速判断，精度高。</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③判断结果不会因人而异。</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sym typeface="+mn-ea"/>
              </a:rPr>
              <a:t>根据实行的效果，目视管理可以分为三个水平：</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sym typeface="+mn-ea"/>
              </a:rPr>
              <a:t>（1）初级水平：有标识，能显示当前状况。</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sym typeface="+mn-ea"/>
              </a:rPr>
              <a:t>（2）中级水平：任何人都能判断正常与否。</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sym typeface="+mn-ea"/>
              </a:rPr>
              <a:t>（3）高级水平：管理方法及异常处置方法等都列明。</a:t>
            </a:r>
            <a:endParaRPr lang="zh-CN" altLang="en-US" sz="2800">
              <a:latin typeface="宋体" panose="02010600030101010101" pitchFamily="2" charset="-122"/>
              <a:ea typeface="宋体" panose="02010600030101010101" pitchFamily="2" charset="-122"/>
            </a:endParaRPr>
          </a:p>
          <a:p>
            <a:pPr marL="0" inden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dur="50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dur="50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dur="50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dur="50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dur="50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dur="50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par>
                                <p:cTn id="31" presetID="3" presetClass="entr" presetSubtype="10" dur="50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r>
              <a:rPr lang="zh-CN" altLang="en-US" sz="2800" b="1">
                <a:latin typeface="宋体" panose="02010600030101010101" pitchFamily="2" charset="-122"/>
                <a:ea typeface="宋体" panose="02010600030101010101" pitchFamily="2" charset="-122"/>
              </a:rPr>
              <a:t>9.2.2目视管理的内容</a:t>
            </a:r>
            <a:endParaRPr lang="zh-CN" altLang="en-US" sz="2800" b="1">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生产现场目视管理的内容可包括：</a:t>
            </a:r>
            <a:endParaRPr lang="zh-CN" altLang="en-US" sz="2800">
              <a:latin typeface="宋体" panose="02010600030101010101" pitchFamily="2" charset="-122"/>
              <a:ea typeface="宋体" panose="02010600030101010101" pitchFamily="2" charset="-122"/>
            </a:endParaRPr>
          </a:p>
          <a:p>
            <a:pPr marL="0" indent="0">
              <a:buNone/>
            </a:pPr>
            <a:r>
              <a:rPr lang="zh-CN" altLang="en-US" sz="2800" b="1">
                <a:solidFill>
                  <a:srgbClr val="FF0000"/>
                </a:solidFill>
                <a:latin typeface="宋体" panose="02010600030101010101" pitchFamily="2" charset="-122"/>
                <a:ea typeface="宋体" panose="02010600030101010101" pitchFamily="2" charset="-122"/>
              </a:rPr>
              <a:t>（1）规章制度与工作标准的公开化。</a:t>
            </a:r>
            <a:r>
              <a:rPr lang="zh-CN" altLang="zh-CN" sz="2800" b="1"/>
              <a:t>凡是与现场工作密切相关的规章制度、标准、定额等，都需要公之于众；与岗位工作直接有关的，应分别展示在岗位上，如岗位责任制度、操作程序图、工艺卡片等，让工人随时了解相关作业</a:t>
            </a:r>
            <a:r>
              <a:rPr lang="zh-CN" altLang="zh-CN" sz="2800" b="1" smtClean="0"/>
              <a:t>标准和要求。</a:t>
            </a:r>
            <a:endParaRPr lang="en-US" altLang="zh-CN" sz="2800" b="1" smtClean="0"/>
          </a:p>
          <a:p>
            <a:pPr marL="0" indent="0">
              <a:buNone/>
            </a:pPr>
            <a:r>
              <a:rPr lang="zh-CN" altLang="en-US" sz="2800" b="1">
                <a:solidFill>
                  <a:srgbClr val="FF0000"/>
                </a:solidFill>
                <a:latin typeface="宋体" panose="02010600030101010101" pitchFamily="2" charset="-122"/>
                <a:ea typeface="宋体" panose="02010600030101010101" pitchFamily="2" charset="-122"/>
              </a:rPr>
              <a:t>（2）生产任务与完成情况的图表化。</a:t>
            </a:r>
            <a:r>
              <a:rPr lang="zh-CN" altLang="zh-CN" sz="2800" b="1"/>
              <a:t>凡是需要大家共同完成的任务都应公布。计划指标要定期层层分解，落实到车间、班组和个人，并列表张贴在墙上；实际完成情况也要相应地按期公布，并运用图表让大家容易看出各项计划指标完成中出现的问题和发展的趋势。</a:t>
            </a:r>
            <a:endParaRPr lang="zh-CN" altLang="en-US" sz="2800" b="1">
              <a:latin typeface="宋体" panose="02010600030101010101" pitchFamily="2" charset="-122"/>
              <a:ea typeface="宋体" panose="02010600030101010101" pitchFamily="2" charset="-122"/>
            </a:endParaRPr>
          </a:p>
          <a:p>
            <a:pPr marL="0" indent="0">
              <a:buNone/>
            </a:pPr>
            <a:endParaRPr lang="zh-CN" altLang="en-US" sz="2800" b="1">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397565" y="453859"/>
            <a:ext cx="11304105" cy="5851525"/>
          </a:xfrm>
        </p:spPr>
        <p:txBody>
          <a:bodyPr/>
          <a:lstStyle/>
          <a:p>
            <a:pPr marL="0" indent="0">
              <a:buNone/>
            </a:pPr>
            <a:r>
              <a:rPr lang="zh-CN" altLang="en-US" sz="2800" b="1">
                <a:solidFill>
                  <a:srgbClr val="FF0000"/>
                </a:solidFill>
                <a:latin typeface="宋体" panose="02010600030101010101" pitchFamily="2" charset="-122"/>
                <a:ea typeface="宋体" panose="02010600030101010101" pitchFamily="2" charset="-122"/>
              </a:rPr>
              <a:t>（3）与定置管理相结合，实现视觉显示信号的标准化</a:t>
            </a:r>
            <a:r>
              <a:rPr lang="zh-CN" altLang="en-US" sz="2800" b="1">
                <a:latin typeface="宋体" panose="02010600030101010101" pitchFamily="2" charset="-122"/>
                <a:ea typeface="宋体" panose="02010600030101010101" pitchFamily="2" charset="-122"/>
              </a:rPr>
              <a:t>。</a:t>
            </a:r>
            <a:r>
              <a:rPr lang="zh-CN" altLang="zh-CN" sz="2800" b="1"/>
              <a:t>应按定置管理的要求，采用清晰的、标准化的视觉显示符号，如标志线、标志牌和标志色等，将各种区域、通道、设备、各种辅助工具（如料架、工具箱、</a:t>
            </a:r>
            <a:r>
              <a:rPr lang="zh-CN" altLang="zh-CN" sz="2800" b="1" smtClean="0"/>
              <a:t>工位</a:t>
            </a:r>
            <a:r>
              <a:rPr lang="zh-CN" altLang="zh-CN" sz="2800" b="1"/>
              <a:t>器具、生活柜等）进行标识，确保物品设备摆放有序整洁</a:t>
            </a:r>
            <a:r>
              <a:rPr lang="zh-CN" altLang="zh-CN" sz="2800" b="1" smtClean="0"/>
              <a:t>。</a:t>
            </a:r>
            <a:endParaRPr lang="en-US" altLang="zh-CN" sz="2800" b="1" smtClean="0"/>
          </a:p>
          <a:p>
            <a:pPr marL="0" indent="0">
              <a:buNone/>
            </a:pPr>
            <a:r>
              <a:rPr lang="zh-CN" altLang="en-US" sz="2800" b="1">
                <a:solidFill>
                  <a:srgbClr val="FF0000"/>
                </a:solidFill>
                <a:latin typeface="宋体" panose="02010600030101010101" pitchFamily="2" charset="-122"/>
                <a:ea typeface="宋体" panose="02010600030101010101" pitchFamily="2" charset="-122"/>
              </a:rPr>
              <a:t>（4）生产作业控制手段的形象直观与使用方便化。</a:t>
            </a:r>
            <a:r>
              <a:rPr lang="zh-CN" altLang="zh-CN" sz="2800" b="1"/>
              <a:t>为了有效地进行生产作业控制，使每个生产环节，每道工序能严格按照</a:t>
            </a:r>
            <a:r>
              <a:rPr lang="zh-CN" altLang="zh-CN" sz="2800" b="1">
                <a:solidFill>
                  <a:srgbClr val="FF0000"/>
                </a:solidFill>
              </a:rPr>
              <a:t>期量标准</a:t>
            </a:r>
            <a:r>
              <a:rPr lang="zh-CN" altLang="zh-CN" sz="2800" b="1"/>
              <a:t>进行生产，采用与现场工作状况相适应的、简便实用的信息传导信号，在后道工序发生故障或由于其它原因停止生产，不需要前道工序供应在制品时，操作人员看到信号，能及时停止投入。例如，在机器设备上安装红灯，在流水线上配置工位故障显示幕，一旦发生停机即可发出信号，巡回检修工看到后就会及时前来修理。在各质量控制</a:t>
            </a:r>
            <a:r>
              <a:rPr lang="zh-CN" altLang="en-US" sz="2800" b="1"/>
              <a:t>点</a:t>
            </a:r>
            <a:r>
              <a:rPr lang="zh-CN" altLang="zh-CN" sz="2800" b="1"/>
              <a:t>有质量控制图，以便清楚地显示质量波动情况，及时发现异常，及时处理。车间利用板报形式，将</a:t>
            </a:r>
            <a:r>
              <a:rPr lang="en-US" altLang="zh-CN" sz="2800" b="1"/>
              <a:t>“</a:t>
            </a:r>
            <a:r>
              <a:rPr lang="zh-CN" altLang="zh-CN" sz="2800" b="1"/>
              <a:t>不良品统计日报</a:t>
            </a:r>
            <a:r>
              <a:rPr lang="en-US" altLang="zh-CN" sz="2800" b="1"/>
              <a:t>”</a:t>
            </a:r>
            <a:r>
              <a:rPr lang="zh-CN" altLang="zh-CN" sz="2800" b="1"/>
              <a:t>公布于众，当天出现的废品陈列在展示台上。</a:t>
            </a:r>
            <a:endParaRPr lang="zh-CN" altLang="zh-CN" sz="2800"/>
          </a:p>
          <a:p>
            <a:pPr marL="0" indent="0">
              <a:buNone/>
            </a:pPr>
            <a:endParaRPr lang="zh-CN" altLang="en-US" sz="2800" b="1">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311425" y="374346"/>
            <a:ext cx="11198087" cy="5851525"/>
          </a:xfrm>
        </p:spPr>
        <p:txBody>
          <a:bodyPr/>
          <a:lstStyle/>
          <a:p>
            <a:pPr>
              <a:buFont typeface="Arial" pitchFamily="34" charset="0"/>
              <a:buChar char="•"/>
            </a:pPr>
            <a:r>
              <a:rPr lang="zh-CN" altLang="en-US" sz="2800" b="1">
                <a:solidFill>
                  <a:srgbClr val="FF0000"/>
                </a:solidFill>
                <a:latin typeface="宋体" panose="02010600030101010101" pitchFamily="2" charset="-122"/>
                <a:ea typeface="宋体" panose="02010600030101010101" pitchFamily="2" charset="-122"/>
              </a:rPr>
              <a:t>（5）物品的码放和运送的数量标准化。</a:t>
            </a:r>
            <a:r>
              <a:rPr lang="zh-CN" altLang="zh-CN" sz="2800" b="1"/>
              <a:t>例如，各种物品实行“五五码放”，各类工位器具，包括箱、盒、盘、小车等，均应按规定的标准数量盛装，这样，操作、搬运和检验人员点数时既方便又准确</a:t>
            </a:r>
            <a:r>
              <a:rPr lang="zh-CN" altLang="zh-CN" sz="2800" b="1" smtClean="0"/>
              <a:t>。</a:t>
            </a:r>
            <a:endParaRPr lang="en-US" altLang="zh-CN" sz="2800" b="1" smtClean="0"/>
          </a:p>
          <a:p>
            <a:pPr>
              <a:buFont typeface="Arial" pitchFamily="34" charset="0"/>
              <a:buChar char="•"/>
            </a:pPr>
            <a:r>
              <a:rPr lang="zh-CN" altLang="en-US" sz="2800" b="1">
                <a:solidFill>
                  <a:srgbClr val="FF0000"/>
                </a:solidFill>
                <a:latin typeface="宋体" panose="02010600030101010101" pitchFamily="2" charset="-122"/>
                <a:ea typeface="宋体" panose="02010600030101010101" pitchFamily="2" charset="-122"/>
              </a:rPr>
              <a:t>（6）人员分类着装与挂牌制度。</a:t>
            </a:r>
            <a:r>
              <a:rPr lang="zh-CN" altLang="zh-CN" sz="2800" b="1"/>
              <a:t>现场人员统一着装，不仅起到劳动保护的作用，也是正规化、标准化的内容之一。可以体现职工队伍的优良素养，显示企业内部不同单位、工种和职务之间的区别，因而还具有一定的心理作用，使人产生归属感、荣誉感、责任心等，对于组织指挥生产，也可创造一定的方便条件。</a:t>
            </a:r>
            <a:endParaRPr lang="en-US" altLang="zh-CN" sz="2800" b="1"/>
          </a:p>
          <a:p>
            <a:pPr>
              <a:buFont typeface="Arial" pitchFamily="34" charset="0"/>
              <a:buChar char="•"/>
            </a:pPr>
            <a:r>
              <a:rPr lang="zh-CN" altLang="zh-CN" sz="2800" b="1"/>
              <a:t>例如，不同车间和工种工人穿戴不同的工作服和工作帽，很容易使那些撤离职守、串岗聊天的人处于众目睽睽之下，促使其自我约束，逐渐养成良好习惯。又如，有些地方对企业实行了挂牌制度，单位经过考核，按等级挂上不同颜色的标志牌。这样，目视管理就能起到鼓励先进，鞭策后进的激励作用。</a:t>
            </a:r>
            <a:endParaRPr lang="zh-CN" altLang="zh-CN" sz="2800"/>
          </a:p>
          <a:p>
            <a:pPr>
              <a:buFont typeface="Arial" pitchFamily="34" charset="0"/>
              <a:buChar char="•"/>
            </a:pPr>
            <a:endParaRPr lang="zh-CN" altLang="zh-CN"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a:buFont typeface="Arial" pitchFamily="34" charset="0"/>
              <a:buChar char="•"/>
            </a:pPr>
            <a:r>
              <a:rPr lang="zh-CN" altLang="en-US" sz="2800" b="1">
                <a:solidFill>
                  <a:srgbClr val="FF0000"/>
                </a:solidFill>
                <a:latin typeface="宋体" panose="02010600030101010101" pitchFamily="2" charset="-122"/>
                <a:ea typeface="宋体" panose="02010600030101010101" pitchFamily="2" charset="-122"/>
              </a:rPr>
              <a:t>（7）色彩的标准化管理。</a:t>
            </a:r>
            <a:r>
              <a:rPr lang="zh-CN" altLang="zh-CN" sz="2800" b="1"/>
              <a:t>目视管理要求科学、合理、巧妙地运用色彩，并实现统一的标准化管理，不允许随意涂抹。</a:t>
            </a:r>
            <a:r>
              <a:rPr lang="zh-CN" altLang="zh-CN" sz="2800" b="1">
                <a:solidFill>
                  <a:srgbClr val="FF0000"/>
                </a:solidFill>
              </a:rPr>
              <a:t>这是因为色彩的运用受到多种因素制约：</a:t>
            </a:r>
            <a:endParaRPr lang="zh-CN" altLang="zh-CN" sz="2800">
              <a:solidFill>
                <a:srgbClr val="FF0000"/>
              </a:solidFill>
            </a:endParaRPr>
          </a:p>
          <a:p>
            <a:pPr>
              <a:buFont typeface="Arial" pitchFamily="34" charset="0"/>
              <a:buChar char="•"/>
            </a:pPr>
            <a:r>
              <a:rPr lang="zh-CN" altLang="zh-CN" sz="2800" b="1"/>
              <a:t>①技术因素</a:t>
            </a:r>
            <a:r>
              <a:rPr lang="zh-CN" altLang="en-US" sz="2800" b="1"/>
              <a:t>：</a:t>
            </a:r>
            <a:r>
              <a:rPr lang="zh-CN" altLang="zh-CN" sz="2800" b="1"/>
              <a:t>不同色彩有不同的物理指标，如波长、反射系数等。强光照射的设备，多涂成蓝灰色，是因为其反射系数适度，不会过分刺激眼睛。危险信号多用红色，这既是传统习惯，也是因其穿透力强，信号鲜明的缘故</a:t>
            </a:r>
            <a:r>
              <a:rPr lang="zh-CN" altLang="zh-CN" sz="2800" b="1" smtClean="0"/>
              <a:t>。</a:t>
            </a:r>
            <a:endParaRPr lang="en-US" altLang="zh-CN" sz="2800" b="1" smtClean="0"/>
          </a:p>
          <a:p>
            <a:pPr>
              <a:buFont typeface="Arial" pitchFamily="34" charset="0"/>
              <a:buChar char="•"/>
            </a:pPr>
            <a:endParaRPr lang="zh-CN" altLang="zh-CN"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a:buFont typeface="Arial" pitchFamily="34" charset="0"/>
              <a:buChar char="•"/>
            </a:pPr>
            <a:r>
              <a:rPr lang="zh-CN" altLang="zh-CN" sz="2800" b="1" smtClean="0"/>
              <a:t>②</a:t>
            </a:r>
            <a:r>
              <a:rPr lang="zh-CN" altLang="zh-CN" sz="2800" b="1"/>
              <a:t>生理和心理因素</a:t>
            </a:r>
            <a:r>
              <a:rPr lang="zh-CN" altLang="en-US" sz="2800" b="1"/>
              <a:t>：</a:t>
            </a:r>
            <a:r>
              <a:rPr lang="zh-CN" altLang="zh-CN" sz="2800" b="1"/>
              <a:t>不同色彩会给人以不同的重量感、空间感、冷暖感、软硬感、清洁感等情感效应。例如，高温车间的涂色应以浅蓝、蓝绿、白色等冷色为基调，可给人以清爽舒心之感；低温车间则相反，适宜用红、橙、黄等暖色，使人感觉温暖。热处理设备多用属冷色的铅灰色，能起到降低</a:t>
            </a:r>
            <a:r>
              <a:rPr lang="en-US" altLang="zh-CN" sz="2800" b="1"/>
              <a:t>“</a:t>
            </a:r>
            <a:r>
              <a:rPr lang="zh-CN" altLang="zh-CN" sz="2800" b="1"/>
              <a:t>心理温度</a:t>
            </a:r>
            <a:r>
              <a:rPr lang="en-US" altLang="zh-CN" sz="2800" b="1"/>
              <a:t>”</a:t>
            </a:r>
            <a:r>
              <a:rPr lang="zh-CN" altLang="zh-CN" sz="2800" b="1"/>
              <a:t>的作用。家具厂整天看到的是属暖色的木质颜色，木料加工设备则宜涂浅绿色，可缓解操作者被暖色包围所涌起的烦躁之感。从生理上看，长时间受一种或几种杂乱的颜色刺激，会产生视觉疲劳，因此，就要讲究工人休息室的色彩。如纺织工人的休息室宜用暖色；冶炼工人的休息室宜用冷色。这样，有利于消除职业疲劳。</a:t>
            </a:r>
            <a:endParaRPr lang="zh-CN" altLang="en-US" sz="2800" b="1">
              <a:latin typeface="宋体" panose="02010600030101010101" pitchFamily="2" charset="-122"/>
              <a:ea typeface="宋体" panose="02010600030101010101" pitchFamily="2" charset="-122"/>
            </a:endParaRPr>
          </a:p>
          <a:p>
            <a:pPr>
              <a:buFont typeface="Arial" pitchFamily="34" charset="0"/>
              <a:buChar char="•"/>
            </a:pPr>
            <a:endParaRPr lang="zh-CN" altLang="zh-CN"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a:buFont typeface="Arial" pitchFamily="34" charset="0"/>
              <a:buChar char="•"/>
            </a:pPr>
            <a:r>
              <a:rPr lang="zh-CN" altLang="en-US" sz="2800" b="1">
                <a:latin typeface="宋体" panose="02010600030101010101" pitchFamily="2" charset="-122"/>
                <a:ea typeface="宋体" panose="02010600030101010101" pitchFamily="2" charset="-122"/>
              </a:rPr>
              <a:t>9.2.3目视管理的工具</a:t>
            </a:r>
            <a:endParaRPr lang="zh-CN" altLang="en-US" sz="2800" b="1">
              <a:latin typeface="宋体" panose="02010600030101010101" pitchFamily="2" charset="-122"/>
              <a:ea typeface="宋体" panose="02010600030101010101" pitchFamily="2" charset="-122"/>
            </a:endParaRPr>
          </a:p>
          <a:p>
            <a:pPr>
              <a:buFont typeface="Arial" pitchFamily="34" charset="0"/>
              <a:buChar char="•"/>
            </a:pPr>
            <a:r>
              <a:rPr lang="zh-CN" altLang="en-US" sz="2800" smtClean="0">
                <a:latin typeface="宋体" panose="02010600030101010101" pitchFamily="2" charset="-122"/>
                <a:ea typeface="宋体" panose="02010600030101010101" pitchFamily="2" charset="-122"/>
              </a:rPr>
              <a:t>推行</a:t>
            </a:r>
            <a:r>
              <a:rPr lang="zh-CN" altLang="en-US" sz="2800">
                <a:latin typeface="宋体" panose="02010600030101010101" pitchFamily="2" charset="-122"/>
                <a:ea typeface="宋体" panose="02010600030101010101" pitchFamily="2" charset="-122"/>
              </a:rPr>
              <a:t>目视管理，可采用如下工具和方法：</a:t>
            </a:r>
            <a:endParaRPr lang="zh-CN" altLang="en-US" sz="2800">
              <a:latin typeface="宋体" panose="02010600030101010101" pitchFamily="2" charset="-122"/>
              <a:ea typeface="宋体" panose="02010600030101010101" pitchFamily="2" charset="-122"/>
            </a:endParaRPr>
          </a:p>
          <a:p>
            <a:pPr>
              <a:buFont typeface="Arial" pitchFamily="34" charset="0"/>
              <a:buChar char="•"/>
            </a:pPr>
            <a:r>
              <a:rPr lang="zh-CN" altLang="en-US" sz="2800" b="1">
                <a:latin typeface="宋体" panose="02010600030101010101" pitchFamily="2" charset="-122"/>
                <a:ea typeface="宋体" panose="02010600030101010101" pitchFamily="2" charset="-122"/>
              </a:rPr>
              <a:t>1）信号灯：</a:t>
            </a:r>
            <a:r>
              <a:rPr lang="zh-CN" altLang="zh-CN" sz="2800" b="1"/>
              <a:t>发音信号灯、异常信号灯、运转指示灯和进度灯等种类</a:t>
            </a:r>
            <a:endParaRPr lang="en-US" altLang="zh-CN" sz="2800" b="1">
              <a:latin typeface="宋体" panose="02010600030101010101" pitchFamily="2" charset="-122"/>
              <a:ea typeface="宋体" panose="02010600030101010101" pitchFamily="2" charset="-122"/>
            </a:endParaRPr>
          </a:p>
          <a:p>
            <a:pPr>
              <a:buFont typeface="Arial" pitchFamily="34" charset="0"/>
              <a:buChar char="•"/>
            </a:pPr>
            <a:r>
              <a:rPr lang="zh-CN" altLang="en-US" sz="2800" b="1">
                <a:latin typeface="宋体" panose="02010600030101010101" pitchFamily="2" charset="-122"/>
                <a:ea typeface="宋体" panose="02010600030101010101" pitchFamily="2" charset="-122"/>
              </a:rPr>
              <a:t>2）颜色线/胶带：</a:t>
            </a:r>
            <a:r>
              <a:rPr lang="zh-CN" altLang="zh-CN" sz="2800" b="1"/>
              <a:t>区域线</a:t>
            </a:r>
            <a:r>
              <a:rPr lang="zh-CN" altLang="en-US" sz="2800" b="1"/>
              <a:t>、警示线</a:t>
            </a:r>
            <a:endParaRPr lang="zh-CN" altLang="en-US" sz="2800" b="1">
              <a:latin typeface="宋体" panose="02010600030101010101" pitchFamily="2" charset="-122"/>
              <a:ea typeface="宋体" panose="02010600030101010101" pitchFamily="2" charset="-122"/>
            </a:endParaRPr>
          </a:p>
          <a:p>
            <a:pPr>
              <a:buFont typeface="Arial" pitchFamily="34" charset="0"/>
              <a:buChar char="•"/>
            </a:pPr>
            <a:r>
              <a:rPr lang="zh-CN" altLang="en-US" sz="2800" b="1">
                <a:latin typeface="宋体" panose="02010600030101010101" pitchFamily="2" charset="-122"/>
                <a:ea typeface="宋体" panose="02010600030101010101" pitchFamily="2" charset="-122"/>
              </a:rPr>
              <a:t>3）管理板：提醒板、生产管理板</a:t>
            </a:r>
            <a:endParaRPr lang="zh-CN" altLang="en-US" sz="2800" b="1">
              <a:latin typeface="宋体" panose="02010600030101010101" pitchFamily="2" charset="-122"/>
              <a:ea typeface="宋体" panose="02010600030101010101" pitchFamily="2" charset="-122"/>
            </a:endParaRPr>
          </a:p>
          <a:p>
            <a:pPr>
              <a:buFont typeface="Arial" pitchFamily="34" charset="0"/>
              <a:buChar char="•"/>
            </a:pPr>
            <a:r>
              <a:rPr lang="zh-CN" altLang="en-US" sz="2800" b="1">
                <a:latin typeface="宋体" panose="02010600030101010101" pitchFamily="2" charset="-122"/>
                <a:ea typeface="宋体" panose="02010600030101010101" pitchFamily="2" charset="-122"/>
              </a:rPr>
              <a:t>4）操作流程图。</a:t>
            </a:r>
            <a:endParaRPr lang="zh-CN" altLang="en-US" sz="2800" b="1">
              <a:latin typeface="宋体" panose="02010600030101010101" pitchFamily="2" charset="-122"/>
              <a:ea typeface="宋体" panose="02010600030101010101" pitchFamily="2" charset="-122"/>
            </a:endParaRPr>
          </a:p>
          <a:p>
            <a:pPr>
              <a:buFont typeface="Arial" pitchFamily="34" charset="0"/>
              <a:buChar char="•"/>
            </a:pPr>
            <a:endParaRPr lang="zh-CN" altLang="en-US">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l"/>
            <a:r>
              <a:rPr lang="en-US" altLang="zh-CN" smtClean="0"/>
              <a:t>3</a:t>
            </a:r>
            <a:endParaRPr lang="zh-CN" altLang="en-US"/>
          </a:p>
        </p:txBody>
      </p:sp>
      <p:sp>
        <p:nvSpPr>
          <p:cNvPr id="3" name="文本占位符 2"/>
          <p:cNvSpPr>
            <a:spLocks noGrp="1"/>
          </p:cNvSpPr>
          <p:nvPr>
            <p:ph type="body" idx="1"/>
          </p:nvPr>
        </p:nvSpPr>
        <p:spPr/>
        <p:txBody>
          <a:bodyPr/>
          <a:lstStyle/>
          <a:p>
            <a:r>
              <a:rPr lang="en-US" altLang="zh-CN" sz="2800" b="1">
                <a:solidFill>
                  <a:srgbClr val="FF0000"/>
                </a:solidFill>
              </a:rPr>
              <a:t>9.3 </a:t>
            </a:r>
            <a:r>
              <a:rPr lang="zh-CN" altLang="en-US" sz="2800" b="1">
                <a:solidFill>
                  <a:srgbClr val="FF0000"/>
                </a:solidFill>
              </a:rPr>
              <a:t>防错</a:t>
            </a:r>
            <a:r>
              <a:rPr lang="zh-CN" altLang="en-US" sz="2800" b="1" smtClean="0">
                <a:solidFill>
                  <a:srgbClr val="FF0000"/>
                </a:solidFill>
              </a:rPr>
              <a:t>法</a:t>
            </a:r>
            <a:endParaRPr lang="zh-CN" altLang="en-US" sz="2800" b="1">
              <a:solidFill>
                <a:srgbClr val="FF0000"/>
              </a:solidFill>
            </a:endParaRPr>
          </a:p>
        </p:txBody>
      </p:sp>
    </p:spTree>
  </p:cSld>
  <p:clrMapOvr>
    <a:masterClrMapping/>
  </p:clrMapOvr>
  <p:transition>
    <p:fade/>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ctr"/>
            <a:r>
              <a:rPr lang="zh-CN" altLang="en-US" sz="4000" b="1">
                <a:latin typeface="宋体" panose="02010600030101010101" pitchFamily="2" charset="-122"/>
                <a:ea typeface="宋体" panose="02010600030101010101" pitchFamily="2" charset="-122"/>
              </a:rPr>
              <a:t>9.3防错法</a:t>
            </a:r>
            <a:endParaRPr lang="zh-CN" altLang="en-US" sz="4000" b="1">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sz="2800" b="1">
                <a:latin typeface="宋体" panose="02010600030101010101" pitchFamily="2" charset="-122"/>
                <a:ea typeface="宋体" panose="02010600030101010101" pitchFamily="2" charset="-122"/>
              </a:rPr>
              <a:t>9.3.1防错法的概述</a:t>
            </a:r>
            <a:endParaRPr lang="zh-CN" altLang="en-US" sz="2800" b="1">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1）防错法的概念</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rPr>
              <a:t>    防错法（Error Proofing或日语Poka-Yoke）是由日本管理专家新乡重夫（Shigeo Shingo）最早提出的。在日语中，yoke是防止的意思，poka是疏忽错误之意。防错法意在过程差错发生这前即加以防止，是一种在生产过程中采用自动作用、报警、标识、分类等有效手段，使作业人员减少或避免产生差错的方法。其主要目的预防生产过程中可能出现的差错，并避免由于差错而产生的质量问题。</a:t>
            </a:r>
            <a:endParaRPr lang="zh-CN" altLang="en-US" sz="2800">
              <a:latin typeface="宋体" panose="02010600030101010101" pitchFamily="2" charset="-122"/>
              <a:ea typeface="宋体" panose="02010600030101010101" pitchFamily="2" charset="-122"/>
            </a:endParaRPr>
          </a:p>
          <a:p>
            <a:pPr marL="0" inden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29478" y="1222513"/>
            <a:ext cx="10972800" cy="4525963"/>
          </a:xfrm>
        </p:spPr>
        <p:txBody>
          <a:bodyPr/>
          <a:lstStyle/>
          <a:p>
            <a:r>
              <a:rPr lang="zh-CN" altLang="zh-CN" sz="2800" b="1"/>
              <a:t>防错法又称愚巧法、防呆法，其义即是防止呆笨的人做错事，英文为Fool Proof。亦即</a:t>
            </a:r>
            <a:r>
              <a:rPr lang="zh-CN" altLang="zh-CN" sz="2800" b="1">
                <a:solidFill>
                  <a:srgbClr val="FF0000"/>
                </a:solidFill>
              </a:rPr>
              <a:t>连愚笨的人也不会做错事的设计方法，故又称为愚巧法</a:t>
            </a:r>
            <a:r>
              <a:rPr lang="zh-CN" altLang="zh-CN" sz="2800" b="1"/>
              <a:t>。</a:t>
            </a:r>
            <a:endParaRPr lang="en-US" altLang="zh-CN" sz="2800" b="1"/>
          </a:p>
          <a:p>
            <a:r>
              <a:rPr lang="zh-CN" altLang="zh-CN" sz="2800" b="1"/>
              <a:t>更具体地说，防呆法是：</a:t>
            </a:r>
            <a:endParaRPr lang="en-US" altLang="zh-CN" sz="2800" b="1"/>
          </a:p>
          <a:p>
            <a:r>
              <a:rPr lang="zh-CN" altLang="zh-CN" sz="2800" b="1"/>
              <a:t>具有即使有人为疏忽也不会发生错误的构造，不需要注意力；</a:t>
            </a:r>
            <a:endParaRPr lang="en-US" altLang="zh-CN" sz="2800" b="1"/>
          </a:p>
          <a:p>
            <a:r>
              <a:rPr lang="zh-CN" altLang="zh-CN" sz="2800" b="1"/>
              <a:t>具有外行人来做也不会错的构造，不需要经验与直觉；</a:t>
            </a:r>
            <a:endParaRPr lang="en-US" altLang="zh-CN" sz="2800" b="1"/>
          </a:p>
          <a:p>
            <a:r>
              <a:rPr lang="zh-CN" altLang="zh-CN" sz="2800" b="1"/>
              <a:t>具有不管是谁或在何时工作都不会出差错的构造，不需要专门知识与高度的技能。</a:t>
            </a:r>
            <a:endParaRPr lang="zh-CN" altLang="zh-CN" sz="2800"/>
          </a:p>
          <a:p>
            <a:pPr marL="0" inden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marL="0" indent="0">
              <a:buNone/>
            </a:pPr>
            <a:r>
              <a:rPr lang="zh-CN" altLang="en-US" sz="2800" b="1">
                <a:latin typeface="宋体" panose="02010600030101010101" pitchFamily="2" charset="-122"/>
                <a:ea typeface="宋体" panose="02010600030101010101" pitchFamily="2" charset="-122"/>
              </a:rPr>
              <a:t>2）防错法的作用</a:t>
            </a:r>
            <a:endParaRPr lang="zh-CN" altLang="en-US" sz="2800" b="1">
              <a:latin typeface="宋体" panose="02010600030101010101" pitchFamily="2" charset="-122"/>
              <a:ea typeface="宋体" panose="02010600030101010101" pitchFamily="2" charset="-122"/>
            </a:endParaRPr>
          </a:p>
          <a:p>
            <a:pPr marL="0" indent="0">
              <a:buNone/>
            </a:pPr>
            <a:r>
              <a:rPr lang="zh-CN" altLang="en-US" sz="2800" smtClean="0">
                <a:latin typeface="宋体" panose="02010600030101010101" pitchFamily="2" charset="-122"/>
                <a:ea typeface="宋体" panose="02010600030101010101" pitchFamily="2" charset="-122"/>
                <a:sym typeface="+mn-ea"/>
              </a:rPr>
              <a:t>（</a:t>
            </a:r>
            <a:r>
              <a:rPr lang="zh-CN" altLang="en-US" sz="2800">
                <a:latin typeface="宋体" panose="02010600030101010101" pitchFamily="2" charset="-122"/>
                <a:ea typeface="宋体" panose="02010600030101010101" pitchFamily="2" charset="-122"/>
                <a:sym typeface="+mn-ea"/>
              </a:rPr>
              <a:t>1）第一次把事情做好，减少工作中差错。因为防错法采用一系列方法/工具以防止差错的发生，某结果即为第一次即将事情做好，防止差错产生。</a:t>
            </a:r>
            <a:endParaRPr lang="zh-CN" altLang="en-US" sz="2800">
              <a:latin typeface="宋体" panose="02010600030101010101" pitchFamily="2" charset="-122"/>
              <a:ea typeface="宋体" panose="02010600030101010101" pitchFamily="2" charset="-122"/>
            </a:endParaRPr>
          </a:p>
          <a:p>
            <a:pPr marL="0" indent="0">
              <a:buNone/>
            </a:pPr>
            <a:r>
              <a:rPr lang="zh-CN" altLang="en-US" sz="2800">
                <a:latin typeface="宋体" panose="02010600030101010101" pitchFamily="2" charset="-122"/>
                <a:ea typeface="宋体" panose="02010600030101010101" pitchFamily="2" charset="-122"/>
                <a:sym typeface="+mn-ea"/>
              </a:rPr>
              <a:t>（2）提升产品质量，同时减少由于检查而导致的浪费。防错法直接结果就是产品质量的提高。</a:t>
            </a:r>
            <a:endParaRPr lang="zh-CN" altLang="en-US" sz="2800">
              <a:latin typeface="宋体" panose="02010600030101010101" pitchFamily="2" charset="-122"/>
              <a:ea typeface="宋体" panose="02010600030101010101" pitchFamily="2" charset="-122"/>
              <a:sym typeface="+mn-ea"/>
            </a:endParaRPr>
          </a:p>
          <a:p>
            <a:pPr marL="0" indent="0">
              <a:buNone/>
            </a:pPr>
            <a:r>
              <a:rPr lang="zh-CN" altLang="en-US" sz="2800">
                <a:latin typeface="宋体" panose="02010600030101010101" pitchFamily="2" charset="-122"/>
                <a:ea typeface="宋体" panose="02010600030101010101" pitchFamily="2" charset="-122"/>
                <a:sym typeface="+mn-ea"/>
              </a:rPr>
              <a:t>（3）消除返工及其引起的浪费。防错法会提升产品质量，消除缺陷，这会导致返工次数的削减，由于返工所致的时间和资源浪费便得以消除</a:t>
            </a:r>
            <a:r>
              <a:rPr lang="zh-CN" altLang="en-US" sz="2800" smtClean="0">
                <a:latin typeface="宋体" panose="02010600030101010101" pitchFamily="2" charset="-122"/>
                <a:ea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endParaRPr>
          </a:p>
        </p:txBody>
      </p:sp>
    </p:spTree>
  </p:cSld>
  <p:clrMapOvr>
    <a:masterClrMapping/>
  </p:clrMapOvr>
  <p:transition>
    <p:fade/>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609600" y="274955"/>
            <a:ext cx="10972800" cy="5851525"/>
          </a:xfrm>
        </p:spPr>
        <p:txBody>
          <a:bodyPr/>
          <a:lstStyle/>
          <a:p>
            <a:pPr>
              <a:buFont typeface="Arial" pitchFamily="34" charset="0"/>
              <a:buChar char="•"/>
            </a:pPr>
            <a:r>
              <a:rPr lang="zh-CN" altLang="en-US" sz="2800" smtClean="0">
                <a:latin typeface="宋体" panose="02010600030101010101" pitchFamily="2" charset="-122"/>
                <a:ea typeface="宋体" panose="02010600030101010101" pitchFamily="2" charset="-122"/>
                <a:sym typeface="+mn-ea"/>
              </a:rPr>
              <a:t>3</a:t>
            </a:r>
            <a:r>
              <a:rPr lang="zh-CN" altLang="en-US" sz="2800">
                <a:latin typeface="宋体" panose="02010600030101010101" pitchFamily="2" charset="-122"/>
                <a:ea typeface="宋体" panose="02010600030101010101" pitchFamily="2" charset="-122"/>
                <a:sym typeface="+mn-ea"/>
              </a:rPr>
              <a:t>）现代防错的理念</a:t>
            </a:r>
            <a:endParaRPr lang="zh-CN" altLang="en-US" sz="2800">
              <a:latin typeface="宋体" panose="02010600030101010101" pitchFamily="2" charset="-122"/>
              <a:ea typeface="宋体" panose="02010600030101010101" pitchFamily="2" charset="-122"/>
            </a:endParaRPr>
          </a:p>
          <a:p>
            <a:pPr>
              <a:spcBef>
                <a:spcPct val="50000"/>
              </a:spcBef>
              <a:buFont typeface="Arial" pitchFamily="34" charset="0"/>
              <a:buChar char="•"/>
            </a:pPr>
            <a:r>
              <a:rPr lang="zh-CN" altLang="en-US" sz="2800" smtClean="0">
                <a:latin typeface="宋体" panose="02010600030101010101" pitchFamily="2" charset="-122"/>
                <a:ea typeface="宋体" panose="02010600030101010101" pitchFamily="2" charset="-122"/>
                <a:sym typeface="+mn-ea"/>
              </a:rPr>
              <a:t>在</a:t>
            </a:r>
            <a:r>
              <a:rPr lang="zh-CN" altLang="en-US" sz="2800">
                <a:latin typeface="宋体" panose="02010600030101010101" pitchFamily="2" charset="-122"/>
                <a:ea typeface="宋体" panose="02010600030101010101" pitchFamily="2" charset="-122"/>
                <a:sym typeface="+mn-ea"/>
              </a:rPr>
              <a:t>生产和工作中出现的各种不合格，几乎都是由各种差错引起的，包括主观差错和客观差错。主观差错是指由于操作人员失误所造成的差错，客观差错主要是人们无法控制或难以控制的随机因素所导致的过程异常或差错</a:t>
            </a:r>
            <a:r>
              <a:rPr lang="zh-CN" altLang="en-US" sz="2800" smtClean="0">
                <a:latin typeface="宋体" panose="02010600030101010101" pitchFamily="2" charset="-122"/>
                <a:ea typeface="宋体" panose="02010600030101010101" pitchFamily="2" charset="-122"/>
                <a:sym typeface="+mn-ea"/>
              </a:rPr>
              <a:t>。</a:t>
            </a:r>
            <a:r>
              <a:rPr lang="zh-CN" altLang="en-US" sz="2800" b="1">
                <a:latin typeface="+mn-ea"/>
                <a:sym typeface="+mn-ea"/>
              </a:rPr>
              <a:t>从</a:t>
            </a:r>
            <a:r>
              <a:rPr lang="zh-CN" altLang="en-US" sz="2800" b="1">
                <a:latin typeface="+mn-ea"/>
              </a:rPr>
              <a:t>表中可以看出，在错误的原因中，</a:t>
            </a:r>
            <a:r>
              <a:rPr lang="zh-CN" altLang="en-US" sz="2800" b="1">
                <a:solidFill>
                  <a:srgbClr val="FF0000"/>
                </a:solidFill>
                <a:latin typeface="+mn-ea"/>
              </a:rPr>
              <a:t>人占了绝大部分（</a:t>
            </a:r>
            <a:r>
              <a:rPr lang="en-US" altLang="zh-CN" sz="2800" b="1">
                <a:solidFill>
                  <a:srgbClr val="FF0000"/>
                </a:solidFill>
                <a:latin typeface="+mn-ea"/>
              </a:rPr>
              <a:t>77.8%</a:t>
            </a:r>
            <a:r>
              <a:rPr lang="zh-CN" altLang="en-US" sz="2800" b="1">
                <a:solidFill>
                  <a:srgbClr val="FF0000"/>
                </a:solidFill>
                <a:latin typeface="+mn-ea"/>
              </a:rPr>
              <a:t>），</a:t>
            </a:r>
            <a:r>
              <a:rPr lang="zh-CN" altLang="en-US" sz="2800" b="1">
                <a:latin typeface="+mn-ea"/>
              </a:rPr>
              <a:t>其次为作业方法和设备原因。</a:t>
            </a:r>
            <a:endParaRPr lang="zh-CN" altLang="en-US" sz="2800" b="1">
              <a:latin typeface="+mn-ea"/>
            </a:endParaRPr>
          </a:p>
          <a:p>
            <a:pPr>
              <a:buFont typeface="Arial" pitchFamily="34" charset="0"/>
              <a:buChar char="•"/>
            </a:pPr>
            <a:r>
              <a:rPr lang="zh-CN" altLang="zh-CN" sz="2800" b="1">
                <a:solidFill>
                  <a:srgbClr val="C00000"/>
                </a:solidFill>
                <a:latin typeface="+mn-ea"/>
              </a:rPr>
              <a:t>长期以来，人们防止人为差错的措施主要是培训和惩罚</a:t>
            </a:r>
            <a:r>
              <a:rPr lang="zh-CN" altLang="zh-CN" sz="2800" b="1">
                <a:latin typeface="+mn-ea"/>
              </a:rPr>
              <a:t>，即对作业出现差错者进行大量教育培训，或采取相应处罚措施。但大量实践及研究表明，这种惩罚与教育相结合的改进效果有待进一步的提高。</a:t>
            </a:r>
            <a:endParaRPr lang="zh-CN" altLang="en-US" sz="2800" b="1">
              <a:latin typeface="+mn-ea"/>
            </a:endParaRPr>
          </a:p>
          <a:p>
            <a:pPr>
              <a:buFont typeface="Arial" pitchFamily="34" charset="0"/>
              <a:buChar char="•"/>
            </a:pPr>
            <a:endParaRPr lang="zh-CN" altLang="en-US" sz="2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https://d.book118.com/836144102210010034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蓝调晶格">
  <a:themeElements>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fontScheme name="">
      <a:majorFont>
        <a:latin typeface="Arial"/>
        <a:ea typeface="黑体"/>
        <a:cs typeface="Arial"/>
      </a:majorFont>
      <a:minorFont>
        <a:latin typeface="Arial"/>
        <a:ea typeface="黑体"/>
        <a:cs typeface="Arial"/>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148</Paragraphs>
  <Slides>37</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37</vt:i4>
      </vt:variant>
    </vt:vector>
  </HeadingPairs>
  <TitlesOfParts>
    <vt:vector baseType="lpstr" size="44">
      <vt:lpstr>Arial</vt:lpstr>
      <vt:lpstr>Calibri</vt:lpstr>
      <vt:lpstr>黑体</vt:lpstr>
      <vt:lpstr>Wingdings 3</vt:lpstr>
      <vt:lpstr>宋体</vt:lpstr>
      <vt:lpstr>Times New Roman</vt:lpstr>
      <vt:lpstr>Office Theme</vt:lpstr>
      <vt:lpstr>PowerPoint Presentation</vt:lpstr>
      <vt:lpstr>PowerPoint Presentation</vt:lpstr>
      <vt:lpstr>9.1 5S管理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vt:lpstr>
      <vt:lpstr>9.2 目视管理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vt:lpstr>
      <vt:lpstr>9.3防错法</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2024-09-04T05:13:45.506</cp:lastPrinted>
  <dcterms:created xsi:type="dcterms:W3CDTF">2024-09-03T21:13:45Z</dcterms:created>
  <dcterms:modified xsi:type="dcterms:W3CDTF">2024-09-03T21:13:47Z</dcterms:modified>
</cp:coreProperties>
</file>