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A996F1B-F83A-4A21-9F02-F288E526F8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9D6AAE-10EC-4FD8-A93B-FAEB723207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09BE9AE-DC22-4CE3-97D8-CBEB1C2B3C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2C92CDD-B777-43CB-B904-C1EAEF5D5E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4A8D71E-7B7E-42D9-B2D3-A76AB094AC9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1F2DEC9-421D-4BB2-A1FC-474F50E1A03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7D443D3-EC11-4B8D-B00F-EDDC704E0E2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674D74-81E9-4A21-87C9-1BB2ED2D07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1883BD8-0AE8-4536-86F8-B78D0CC7C4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63B64C-1B48-464E-A624-8876A26A6F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9B29B9-54A4-49F1-8C68-DEAFB6808B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6201125005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汇报人：AA</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EDA技术与应讲义原理图输入设计方法QUARTUSII版本</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2024-01-19</a:t>
            </a:r>
          </a:p>
        </p:txBody>
      </p:sp>
      <p:sp>
        <p:nvSpPr>
          <p:cNvPr id="5" name="AutoShape 5"/>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5116739" y="1218945"/>
            <a:ext cx="1958523" cy="1958523"/>
            <a:chOff x="5116739" y="1218945"/>
            <a:chExt cx="1958523" cy="1958523"/>
          </a:xfrm>
        </p:grpSpPr>
        <p:sp>
          <p:nvSpPr>
            <p:cNvPr id="7" name="Freeform 7"/>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572171" y="516087"/>
            <a:ext cx="715670" cy="715670"/>
            <a:chOff x="572171" y="516087"/>
            <a:chExt cx="715670" cy="715670"/>
          </a:xfrm>
        </p:grpSpPr>
        <p:sp>
          <p:nvSpPr>
            <p:cNvPr id="4" name="Freeform 4"/>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8" name="Connector 8"/>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9" name="TextBox 9"/>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EDA技术概述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原理图输入设计方法基础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QUARTUS II软件平台介绍</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原理图输入设计实践案例</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仿真验证与结果分析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EDA技术概述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EDA是电子设计自动化（Electronic Design Automation）的缩写，是指利用计算机辅助设计软件工具，对电子系统进行设计、仿真、分析和优化的技术。</a:t>
            </a:r>
            <a:endParaRPr lang="en-US" sz="1100"/>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EDA技术经历了从计算机辅助设计（CAD）到计算机辅助工程（CAE），再到电子设计自动化（EDA）的发展历程。随着集成电路和微电子技术的快速发展，EDA技术在电子设计领域的应用越来越广泛。</a:t>
            </a:r>
            <a:endParaRPr lang="en-US" sz="1100"/>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EDA定义</a:t>
            </a:r>
            <a:endParaRPr lang="en-US" sz="1100"/>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发展历程</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EDA定义与发展历程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EDA技术通过自动化设计流程，可以大大提高电子设计的效率，缩短设计周期。</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提高设计效率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降低设计成本</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增强设计功能</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通过EDA技术进行电子设计，可以减少人工错误和重复劳动，从而降低设计成本。</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EDA技术提供了丰富的设计工具和库，可以帮助设计师实现更复杂的电子系统设计。</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EDA在电子设计领域重要性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常用EDA工具介绍及比较</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目前市场上常用的EDA工具包括Cadence、Synopsys、Mentor Graphics等公司的软件产品，以及开源EDA工具如KiCad、gEDA等。</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常用EDA工具</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不同EDA工具在功能、性能、易用性等方面存在差异。例如，Cadence公司的OrCAD和Allegro系列软件在PCB设计方面功能强大，而Synopsys公司的HSPICE和VCS软件则在电路仿真和验证方面表现突出。此外，开源EDA工具通常具有较低的成本和较好的灵活性，但在功能和性能上可能不如商业软件完善。</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工具比较</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原理图输入设计方法基础</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10961" y="2341885"/>
            <a:ext cx="2777010" cy="508827"/>
          </a:xfrm>
          <a:prstGeom prst="parallelogram">
            <a:avLst>
              <a:gd name="adj" fmla="val 173829"/>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10962" y="3323311"/>
            <a:ext cx="2777011" cy="508365"/>
          </a:xfrm>
          <a:prstGeom prst="parallelogram">
            <a:avLst>
              <a:gd name="adj" fmla="val 175043"/>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710962" y="4305090"/>
            <a:ext cx="2777011" cy="512001"/>
          </a:xfrm>
          <a:prstGeom prst="parallelogram">
            <a:avLst>
              <a:gd name="adj" fmla="val 173641"/>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504183" y="1872458"/>
            <a:ext cx="2983790" cy="469888"/>
          </a:xfrm>
          <a:custGeom>
            <a:rect l="l" t="t" r="r" b="b"/>
            <a:pathLst>
              <a:path w="3663132" h="576871">
                <a:moveTo>
                  <a:pt x="3374697" y="0"/>
                </a:moveTo>
                <a:lnTo>
                  <a:pt x="584833" y="0"/>
                </a:lnTo>
                <a:lnTo>
                  <a:pt x="0" y="576871"/>
                </a:lnTo>
                <a:lnTo>
                  <a:pt x="3374697" y="576871"/>
                </a:lnTo>
                <a:lnTo>
                  <a:pt x="3663132" y="28843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710962" y="2854349"/>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710962" y="3835313"/>
            <a:ext cx="2777011" cy="468963"/>
          </a:xfrm>
          <a:custGeom>
            <a:rect l="l" t="t" r="r" b="b"/>
            <a:pathLst>
              <a:path w="3409274" h="575735">
                <a:moveTo>
                  <a:pt x="0" y="0"/>
                </a:moveTo>
                <a:lnTo>
                  <a:pt x="2825593" y="0"/>
                </a:lnTo>
                <a:lnTo>
                  <a:pt x="3409274" y="575735"/>
                </a:lnTo>
                <a:lnTo>
                  <a:pt x="583682" y="57573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4710962" y="4816276"/>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411224" y="4511544"/>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易于实现模块化和标准化设计，便于电路的重用和移植。</a:t>
            </a:r>
            <a:endParaRPr lang="en-US" sz="1100"/>
          </a:p>
        </p:txBody>
      </p:sp>
      <p:sp>
        <p:nvSpPr>
          <p:cNvPr id="10" name="AutoShape 10"/>
          <p:cNvSpPr/>
          <p:nvPr/>
        </p:nvSpPr>
        <p:spPr>
          <a:xfrm>
            <a:off x="1411224" y="2644137"/>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原理图输入方式符合人们的视觉习惯，易于理解和交流。</a:t>
            </a:r>
            <a:endParaRPr lang="en-US" sz="1100"/>
          </a:p>
        </p:txBody>
      </p:sp>
      <p:sp>
        <p:nvSpPr>
          <p:cNvPr id="11" name="AutoShape 11"/>
          <p:cNvSpPr/>
          <p:nvPr/>
        </p:nvSpPr>
        <p:spPr>
          <a:xfrm>
            <a:off x="7965938" y="1476145"/>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原理图输入是一种直观、可视化的电路设计方式，通过图形化符号表示电路元件及其连接关系，形成电路原理图。</a:t>
            </a:r>
            <a:endParaRPr lang="en-US" sz="1100"/>
          </a:p>
        </p:txBody>
      </p:sp>
      <p:sp>
        <p:nvSpPr>
          <p:cNvPr id="12" name="AutoShape 12"/>
          <p:cNvSpPr/>
          <p:nvPr/>
        </p:nvSpPr>
        <p:spPr>
          <a:xfrm>
            <a:off x="8078669" y="3640986"/>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方便进行修改和优化，提高设计效率。</a:t>
            </a:r>
            <a:endParaRPr lang="en-US" sz="1100"/>
          </a:p>
        </p:txBody>
      </p:sp>
      <p:sp>
        <p:nvSpPr>
          <p:cNvPr id="13" name="AutoShape 13"/>
          <p:cNvSpPr/>
          <p:nvPr/>
        </p:nvSpPr>
        <p:spPr>
          <a:xfrm>
            <a:off x="5078274" y="2850712"/>
            <a:ext cx="2048256" cy="4389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直观性</a:t>
            </a:r>
            <a:endParaRPr lang="en-US" sz="1100"/>
          </a:p>
        </p:txBody>
      </p:sp>
      <p:sp>
        <p:nvSpPr>
          <p:cNvPr id="14" name="AutoShape 14"/>
          <p:cNvSpPr/>
          <p:nvPr/>
        </p:nvSpPr>
        <p:spPr>
          <a:xfrm>
            <a:off x="4799914" y="1872460"/>
            <a:ext cx="2253828" cy="4389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原理图输入概念</a:t>
            </a:r>
            <a:endParaRPr lang="en-US" sz="1100"/>
          </a:p>
        </p:txBody>
      </p:sp>
      <p:sp>
        <p:nvSpPr>
          <p:cNvPr id="15" name="AutoShape 15"/>
          <p:cNvSpPr/>
          <p:nvPr/>
        </p:nvSpPr>
        <p:spPr>
          <a:xfrm>
            <a:off x="5070960" y="3831676"/>
            <a:ext cx="205008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灵活性</a:t>
            </a:r>
            <a:endParaRPr lang="en-US" sz="1100"/>
          </a:p>
        </p:txBody>
      </p:sp>
      <p:sp>
        <p:nvSpPr>
          <p:cNvPr id="16" name="AutoShape 16"/>
          <p:cNvSpPr/>
          <p:nvPr/>
        </p:nvSpPr>
        <p:spPr>
          <a:xfrm>
            <a:off x="5070960" y="4817092"/>
            <a:ext cx="205008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可重用性</a:t>
            </a:r>
            <a:endParaRPr lang="en-US" sz="1100"/>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原理图输入概念及优势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49" b="1654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提供丰富的元器件库，支持自定义元器件。</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提供多种绘图工具，支持层次化设计。</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原理图编辑器基本功能和使用方法</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原理图绘制</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元器件库管理</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flipH="1">
            <a:off x="1066895" y="1803990"/>
            <a:ext cx="10064547" cy="3996218"/>
          </a:xfrm>
          <a:custGeom>
            <a:rect l="l" t="t" r="r" b="b"/>
            <a:pathLst>
              <a:path w="9899943" h="4048220">
                <a:moveTo>
                  <a:pt x="808083" y="4043410"/>
                </a:moveTo>
                <a:lnTo>
                  <a:pt x="0" y="4048220"/>
                </a:lnTo>
                <a:lnTo>
                  <a:pt x="0" y="0"/>
                </a:lnTo>
                <a:lnTo>
                  <a:pt x="9899943" y="0"/>
                </a:lnTo>
                <a:lnTo>
                  <a:pt x="9899943" y="4048220"/>
                </a:lnTo>
                <a:lnTo>
                  <a:pt x="1730103" y="4043410"/>
                </a:lnTo>
              </a:path>
            </a:pathLst>
          </a:custGeom>
          <a:noFill/>
          <a:ln w="26194">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pic>
        <p:nvPicPr>
          <p:cNvPr id="3" name="Picture 3"/>
          <p:cNvPicPr>
            <a:picLocks noChangeAspect="1"/>
          </p:cNvPicPr>
          <p:nvPr/>
        </p:nvPicPr>
        <p:blipFill>
          <a:blip r:embed="rId2"/>
          <a:srcRect t="8732" b="8732"/>
          <a:stretch>
            <a:fillRect/>
          </a:stretch>
        </p:blipFill>
        <p:spPr>
          <a:xfrm>
            <a:off x="5618506" y="1359985"/>
            <a:ext cx="5935036" cy="4884226"/>
          </a:xfrm>
          <a:prstGeom prst="rect">
            <a:avLst/>
          </a:prstGeom>
        </p:spPr>
      </p:pic>
      <p:sp>
        <p:nvSpPr>
          <p:cNvPr id="4" name="AutoShape 4"/>
          <p:cNvSpPr/>
          <p:nvPr/>
        </p:nvSpPr>
        <p:spPr>
          <a:xfrm>
            <a:off x="1301770" y="2621318"/>
            <a:ext cx="4081000" cy="2471364"/>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buFont typeface="Arial"/>
              <a:buChar char="•"/>
              <a:defRPr/>
            </a:pPr>
            <a:r>
              <a:rPr lang="en-US" sz="1500">
                <a:solidFill>
                  <a:srgbClr val="FFFFFF">
                    <a:alpha val="100000"/>
                  </a:srgbClr>
                </a:solidFill>
                <a:latin typeface="Microsoft Yahei"/>
                <a:ea typeface="Microsoft Yahei"/>
                <a:cs typeface="Microsoft Yahei"/>
              </a:rPr>
              <a:t>电气规则检查：对设计的电路进行电气规则检查，确保设计的正确性。</a:t>
            </a:r>
            <a:endParaRPr lang="en-US" sz="1100"/>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原理图编辑器基本功能和使用方法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创建新原理图</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选择适当的模板或自定义尺寸创建新原理图。</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放置元器件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从元器件库中选择需要的元器件，放置在原理图中。</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06" r="24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原理图编辑器基本功能和使用方法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原理图编辑器基本功能和使用方法</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连接线路</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使用绘图工具连接元器件的引脚，形成电路连接关系。</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添加注释和说明</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为方便理解和交流，可在原理图中添加必要的注释和说明。</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按照功能、封装等属性对元器件进行分类管理，提高查找效率。</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元器件分类</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支持自定义元器件的添加和删除，满足个性化设计需求。</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元器件添加与删除</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元器件库管理和使用技巧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185294" y="1548543"/>
            <a:ext cx="3728630" cy="4162004"/>
          </a:xfrm>
          <a:prstGeom prst="roundRect">
            <a:avLst>
              <a:gd name="adj" fmla="val 6064"/>
            </a:avLst>
          </a:prstGeom>
          <a:solidFill>
            <a:schemeClr val="accent1">
              <a:alpha val="2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254377" y="1410097"/>
            <a:ext cx="4438895" cy="4438895"/>
          </a:xfrm>
          <a:prstGeom prst="ellipse">
            <a:avLst/>
          </a:prstGeom>
          <a:noFill/>
          <a:ln w="76200">
            <a:solidFill>
              <a:schemeClr val="accent1">
                <a:alpha val="2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Freeform 4"/>
          <p:cNvSpPr/>
          <p:nvPr/>
        </p:nvSpPr>
        <p:spPr>
          <a:xfrm>
            <a:off x="2068173" y="2224607"/>
            <a:ext cx="2811304" cy="2809875"/>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77" y="10800"/>
                </a:moveTo>
                <a:cubicBezTo>
                  <a:pt x="1177" y="16115"/>
                  <a:pt x="5485" y="20423"/>
                  <a:pt x="10800" y="20423"/>
                </a:cubicBezTo>
                <a:cubicBezTo>
                  <a:pt x="16115" y="20423"/>
                  <a:pt x="20423" y="16115"/>
                  <a:pt x="20423" y="10800"/>
                </a:cubicBezTo>
                <a:cubicBezTo>
                  <a:pt x="20423" y="5485"/>
                  <a:pt x="16115" y="1177"/>
                  <a:pt x="10800" y="1177"/>
                </a:cubicBezTo>
                <a:cubicBezTo>
                  <a:pt x="5485" y="1177"/>
                  <a:pt x="1177" y="5485"/>
                  <a:pt x="1177" y="10800"/>
                </a:cubicBezTo>
                <a:close/>
              </a:path>
            </a:pathLst>
          </a:custGeom>
          <a:solidFill>
            <a:schemeClr val="accent1">
              <a:alpha val="5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26728" y="2547282"/>
            <a:ext cx="2294194" cy="2200553"/>
          </a:xfrm>
          <a:custGeom>
            <a:rect l="l" t="t" r="r" b="b"/>
            <a:pathLst>
              <a:path w="1905000" h="1905000">
                <a:moveTo>
                  <a:pt x="47625" y="666750"/>
                </a:moveTo>
                <a:lnTo>
                  <a:pt x="381000" y="190500"/>
                </a:lnTo>
                <a:lnTo>
                  <a:pt x="952500" y="0"/>
                </a:lnTo>
                <a:lnTo>
                  <a:pt x="1524000" y="190500"/>
                </a:lnTo>
                <a:lnTo>
                  <a:pt x="1857375" y="666750"/>
                </a:lnTo>
                <a:lnTo>
                  <a:pt x="1857375" y="1238250"/>
                </a:lnTo>
                <a:lnTo>
                  <a:pt x="1524000" y="1714500"/>
                </a:lnTo>
                <a:lnTo>
                  <a:pt x="952500" y="1905000"/>
                </a:lnTo>
                <a:lnTo>
                  <a:pt x="381000" y="1714500"/>
                </a:lnTo>
                <a:lnTo>
                  <a:pt x="47625" y="123825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011408" y="3167128"/>
            <a:ext cx="924834" cy="92483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元器件库管理和使用技巧</a:t>
              </a:r>
            </a:p>
          </p:txBody>
        </p:sp>
      </p:grpSp>
      <p:sp>
        <p:nvSpPr>
          <p:cNvPr id="29" name="AutoShape 29"/>
          <p:cNvSpPr/>
          <p:nvPr/>
        </p:nvSpPr>
        <p:spPr>
          <a:xfrm>
            <a:off x="10948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9675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3021165" y="541488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1365333" y="2365115"/>
            <a:ext cx="364336" cy="364336"/>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5238033" y="2344636"/>
            <a:ext cx="364336" cy="34814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291657" y="5684996"/>
            <a:ext cx="364336" cy="36433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a:off x="5858880" y="3629545"/>
            <a:ext cx="750753" cy="0"/>
          </a:xfrm>
          <a:prstGeom prst="line">
            <a:avLst/>
          </a:prstGeom>
          <a:ln w="57150">
            <a:solidFill>
              <a:schemeClr val="accent1"/>
            </a:solidFill>
            <a:prstDash val="sysDash"/>
            <a:headEnd type="none"/>
            <a:tailEnd type="triangle"/>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元器件库管理和使用技巧</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在选择和使用元器件时，应注意其版本和兼容性等信息，避免因版本不匹配或兼容性问题导致设计失败或性能下降等问题出现。</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注意元器件版本和兼容性</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掌握常用元器件的符号、功能和封装等信息，提高设计效率。</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熟悉常用元器件</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根据设计需求和目标选择合适的元器件，确保电路性能和成本等方面的要求得到满足。</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合理选择元器件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QUARTUS II软件平台介绍</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https://d.book118.com/836201125005010042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2024-09-09T05:53:20.219</cp:lastPrinted>
  <dcterms:created xsi:type="dcterms:W3CDTF">2024-09-08T21:53:20Z</dcterms:created>
  <dcterms:modified xsi:type="dcterms:W3CDTF">2024-09-08T21:53:22Z</dcterms:modified>
</cp:coreProperties>
</file>