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99A144-383B-4DBE-A763-8F4905FB5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E8B031-696E-406E-AC85-37FF081AC9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09BFAA-2C5A-4092-B7D8-45E5A48DA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EEDB16-8DDE-4D79-91E4-2EC05C4768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30A41D-01B8-497F-8629-E928ACA85E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CE7188-DAF9-495B-8B46-725C132005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187C43-294F-4390-A5A1-FD87D98DBA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88965E-7EB2-4913-9BB0-CF8DF4DB0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573F7A-A105-40A1-9D5B-57A7ABEB88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96A6D3-BC17-497E-9095-BA44EDA25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7ACA26-AD7B-4DF4-ADFE-B3BCCC64DD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204040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我国人民当家作主的政治制度\n## 1.人民代表大会制度：我国根本政治制度\n### 1.1人民代表大会制度的涵义与特点\n### 1.2人民代表大会制度的历史发展\n### 1.3人民代表大会制度的优越性及其在实践中的体现\n## 2.中国共产党领导的多党合作和政治协商制度：我国基本政治制度\n### 2.1中国共产党领导的多党合作和政治协商制度的涵义与特点\n### 2.2中国共产党领导的多党合作和政治协商制度的历史发展\n### 2.3中国共产党领导的多党合作和政治协商制度的优越性及其在实践中的体现\n## 3.民族区域自治制度：我国重要的政治制度\n### 3.1民族区域自治制度的涵义与特点\n### 3.2民族区域自治制度的历史发展\n### 3.3民族区域自治制度的优越性及其在实践中的体现\n## 4.基层群众自治制度：我国基层民主政治制度\n### 4.1基层群众自治制度的涵义与特点\n### 4.2基层群众自治制度的历史发展\n### 4.3基层群众自治制度的优越性及其在实践中的体现\n## 5.我国人民当家作主的政治制度的坚持和完善\n### 5.1我国人民当家作主的政治制度面临的挑战与问题\n### 5.2我国人民当家作主的政治制度的改革与发展\n### 5.3我国人民当家作主的政治制度的未来展望\n&quot;,&quot;templateId&quot;:&quot;yjp75jdsfbb9frnx6858ro4pg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03000" cy="1301750"/>
          </a:xfrm>
        </p:spPr>
        <p:txBody>
          <a:bodyPr vert="horz" wrap="square" lIns="91440" tIns="45720" rIns="91440" bIns="45720" anchor="t">
            <a:spAutoFit/>
          </a:bodyPr>
          <a:lstStyle/>
          <a:p>
            <a:pPr>
              <a:buNone/>
            </a:pPr>
            <a:r>
              <a:rPr lang="zh-CN" sz="6000"/>
              <a:t>我国人民当家作主的政治制度</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1" name="" descr="{&quot;isTemplate&quot;:true,&quot;type&quot;:2}"/>
        <p:cNvGrpSpPr/>
        <p:nvPr/>
      </p:nvGrpSpPr>
      <p:grpSpPr>
        <a:xfrm>
          <a:off x="0" y="0"/>
          <a:ext cx="0" cy="0"/>
        </a:xfrm>
      </p:grpSpPr>
      <p:sp>
        <p:nvSpPr>
          <p:cNvPr id="142"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400"/>
              <a:t>人民代表大会制度：我国根本政治制度</a:t>
            </a:r>
            <a:endParaRPr/>
          </a:p>
        </p:txBody>
      </p:sp>
      <p:sp>
        <p:nvSpPr>
          <p:cNvPr id="14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8" name="" descr="{&quot;isTemplate&quot;:true,&quot;type&quot;:3}"/>
        <p:cNvGrpSpPr/>
        <p:nvPr/>
      </p:nvGrpSpPr>
      <p:grpSpPr>
        <a:xfrm>
          <a:off x="0" y="0"/>
          <a:ext cx="0" cy="0"/>
        </a:xfrm>
      </p:grpSpPr>
      <p:grpSp>
        <p:nvGrpSpPr>
          <p:cNvPr id="159"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60" name="Group 686"/>
            <p:cNvGrpSpPr/>
            <p:nvPr/>
          </p:nvGrpSpPr>
          <p:grpSpPr>
            <a:xfrm>
              <a:off x="1075314" y="1520189"/>
              <a:ext cx="9868911" cy="2072418"/>
              <a:chOff x="1075314" y="1520189"/>
              <a:chExt cx="9868911" cy="2072418"/>
            </a:xfrm>
          </p:grpSpPr>
          <p:sp>
            <p:nvSpPr>
              <p:cNvPr id="161"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人民代表大会制度是指人民通过选举产生的代表，组成人民代表大会，按照宪法和法律的规定，对国家事务进行管理的政治制度。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人民代表大会制度是人民当家作主的具体体现，是保证我国各族人民实现当家作主的基本政治制度。</a:t>
                </a:r>
                <a:endParaRPr/>
              </a:p>
            </p:txBody>
          </p:sp>
          <p:sp>
            <p:nvSpPr>
              <p:cNvPr id="162"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人民代表大会制度是我国的根本政治制度</a:t>
                </a:r>
                <a:endParaRPr/>
              </a:p>
            </p:txBody>
          </p:sp>
          <p:sp>
            <p:nvSpPr>
              <p:cNvPr id="163"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5" name="Group 691"/>
            <p:cNvGrpSpPr/>
            <p:nvPr/>
          </p:nvGrpSpPr>
          <p:grpSpPr>
            <a:xfrm>
              <a:off x="1075314" y="3881882"/>
              <a:ext cx="9868911" cy="2072418"/>
              <a:chOff x="1075314" y="3881882"/>
              <a:chExt cx="9868911" cy="2072418"/>
            </a:xfrm>
          </p:grpSpPr>
          <p:sp>
            <p:nvSpPr>
              <p:cNvPr id="166"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人民代表大会制度是全民参与的政治制度，人民通过选举产生的代表，参与国家事务的管理，体现了人民民主的原则。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人民代表大会制度是民主集中制的政治制度，人民代表大会按照宪法和法律的规定，行使国家权力，决定国家大事，体现了集中统一的原则。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人民代表大会制度是社会主义民主政治的核心，人民代表大会制度保证了人民在国家政治生活中的主体地位，是社会主义民主政治的核心。</a:t>
                </a:r>
                <a:endParaRPr/>
              </a:p>
            </p:txBody>
          </p:sp>
          <p:sp>
            <p:nvSpPr>
              <p:cNvPr id="167"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人民代表大会制度的特点</a:t>
                </a:r>
                <a:endParaRPr/>
              </a:p>
            </p:txBody>
          </p:sp>
          <p:sp>
            <p:nvSpPr>
              <p:cNvPr id="168"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7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人民代表大会制度的涵义与特点</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descr="{&quot;isTemplate&quot;:true,&quot;type&quot;:3}"/>
        <p:cNvGrpSpPr/>
        <p:nvPr/>
      </p:nvGrpSpPr>
      <p:grpSpPr>
        <a:xfrm>
          <a:off x="0" y="0"/>
          <a:ext cx="0" cy="0"/>
        </a:xfrm>
      </p:grpSpPr>
      <p:pic>
        <p:nvPicPr>
          <p:cNvPr id="17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4" name="Group 598"/>
            <p:cNvGrpSpPr/>
            <p:nvPr/>
          </p:nvGrpSpPr>
          <p:grpSpPr>
            <a:xfrm>
              <a:off x="763829" y="1414808"/>
              <a:ext cx="6972294" cy="2337649"/>
              <a:chOff x="763829" y="1414808"/>
              <a:chExt cx="6972294" cy="2337649"/>
            </a:xfrm>
          </p:grpSpPr>
          <p:sp>
            <p:nvSpPr>
              <p:cNvPr id="17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人民代表大会制度的历史发展</a:t>
                </a:r>
                <a:endParaRPr/>
              </a:p>
            </p:txBody>
          </p:sp>
          <p:sp>
            <p:nvSpPr>
              <p:cNvPr id="17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1949年，中华人民共和国的成立，标志着人民代表大会制度的确立。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1954年，第一届全国人民代表大会的召开，标志着人民代表大会制度的正式实施。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1978年，改革开放以后，人民代表大会制度得到了进一步的发展和完善。</a:t>
                </a:r>
                <a:endParaRPr/>
              </a:p>
            </p:txBody>
          </p:sp>
          <p:sp>
            <p:nvSpPr>
              <p:cNvPr id="17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1" name="Group 591"/>
            <p:cNvGrpSpPr/>
            <p:nvPr/>
          </p:nvGrpSpPr>
          <p:grpSpPr>
            <a:xfrm>
              <a:off x="689593" y="3949139"/>
              <a:ext cx="7078256" cy="2128975"/>
              <a:chOff x="689593" y="3949139"/>
              <a:chExt cx="7078256" cy="2128975"/>
            </a:xfrm>
          </p:grpSpPr>
          <p:sp>
            <p:nvSpPr>
              <p:cNvPr id="18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人民代表大会制度的历史意义</a:t>
                </a:r>
                <a:endParaRPr/>
              </a:p>
            </p:txBody>
          </p:sp>
          <p:sp>
            <p:nvSpPr>
              <p:cNvPr id="18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人民代表大会制度的确立，实现了人民当家作主，保障了人民的民主权利。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人民代表大会制度的实施，保证了国家的长治久安，促进了社会主义现代化建设的顺利进行。</a:t>
                </a:r>
                <a:endParaRPr/>
              </a:p>
            </p:txBody>
          </p:sp>
          <p:sp>
            <p:nvSpPr>
              <p:cNvPr id="18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人民代表大会制度的历史发展</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descr="{&quot;isTemplate&quot;:true,&quot;type&quot;:3}"/>
        <p:cNvGrpSpPr/>
        <p:nvPr/>
      </p:nvGrpSpPr>
      <p:grpSpPr>
        <a:xfrm>
          <a:off x="0" y="0"/>
          <a:ext cx="0" cy="0"/>
        </a:xfrm>
      </p:grpSpPr>
      <p:pic>
        <p:nvPicPr>
          <p:cNvPr id="19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2" name="Group 598"/>
            <p:cNvGrpSpPr/>
            <p:nvPr/>
          </p:nvGrpSpPr>
          <p:grpSpPr>
            <a:xfrm>
              <a:off x="763829" y="1414808"/>
              <a:ext cx="6972294" cy="2337649"/>
              <a:chOff x="763829" y="1414808"/>
              <a:chExt cx="6972294" cy="2337649"/>
            </a:xfrm>
          </p:grpSpPr>
          <p:sp>
            <p:nvSpPr>
              <p:cNvPr id="19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人民代表大会制度的优越性</a:t>
                </a:r>
                <a:endParaRPr/>
              </a:p>
            </p:txBody>
          </p:sp>
          <p:sp>
            <p:nvSpPr>
              <p:cNvPr id="19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人民代表大会制度保证了人民在国家政治生活中的主体地位，实现了人民当家作主。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人民代表大会制度保证了国家的长治久安，促进了社会主义现代化建设的顺利进行。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人民代表大会制度保证了人民民主，维护了国家的独立和尊严。</a:t>
                </a:r>
                <a:endParaRPr/>
              </a:p>
            </p:txBody>
          </p:sp>
          <p:sp>
            <p:nvSpPr>
              <p:cNvPr id="19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9" name="Group 591"/>
            <p:cNvGrpSpPr/>
            <p:nvPr/>
          </p:nvGrpSpPr>
          <p:grpSpPr>
            <a:xfrm>
              <a:off x="689593" y="3949139"/>
              <a:ext cx="7078256" cy="2128975"/>
              <a:chOff x="689593" y="3949139"/>
              <a:chExt cx="7078256" cy="2128975"/>
            </a:xfrm>
          </p:grpSpPr>
          <p:sp>
            <p:nvSpPr>
              <p:cNvPr id="20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人民代表大会制度在实践中的体现</a:t>
                </a:r>
                <a:endParaRPr/>
              </a:p>
            </p:txBody>
          </p:sp>
          <p:sp>
            <p:nvSpPr>
              <p:cNvPr id="20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人民代表大会制度在立法、监督、决定国家大事等方面，发挥了重要的作用。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人民代表大会制度在保障人民的民主权利，维护国家的长治久安方面，取得了显著的成果。</a:t>
                </a:r>
                <a:endParaRPr/>
              </a:p>
            </p:txBody>
          </p:sp>
          <p:sp>
            <p:nvSpPr>
              <p:cNvPr id="20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人民代表大会制度的优越性及其在实践中的体现</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7" name="" descr="{&quot;isTemplate&quot;:true,&quot;type&quot;:2}"/>
        <p:cNvGrpSpPr/>
        <p:nvPr/>
      </p:nvGrpSpPr>
      <p:grpSpPr>
        <a:xfrm>
          <a:off x="0" y="0"/>
          <a:ext cx="0" cy="0"/>
        </a:xfrm>
      </p:grpSpPr>
      <p:sp>
        <p:nvSpPr>
          <p:cNvPr id="20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600"/>
              <a:t>中国共产党领导的多党合作和政治协商制度：我国基本政治制度</a:t>
            </a:r>
            <a:endParaRPr/>
          </a:p>
        </p:txBody>
      </p:sp>
      <p:sp>
        <p:nvSpPr>
          <p:cNvPr id="20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3}"/>
        <p:cNvGrpSpPr/>
        <p:nvPr/>
      </p:nvGrpSpPr>
      <p:grpSpPr>
        <a:xfrm>
          <a:off x="0" y="0"/>
          <a:ext cx="0" cy="0"/>
        </a:xfrm>
      </p:grpSpPr>
      <p:pic>
        <p:nvPicPr>
          <p:cNvPr id="2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3" name="Group 598"/>
            <p:cNvGrpSpPr/>
            <p:nvPr/>
          </p:nvGrpSpPr>
          <p:grpSpPr>
            <a:xfrm>
              <a:off x="763829" y="1414808"/>
              <a:ext cx="6972294" cy="2337649"/>
              <a:chOff x="763829" y="1414808"/>
              <a:chExt cx="6972294" cy="2337649"/>
            </a:xfrm>
          </p:grpSpPr>
          <p:sp>
            <p:nvSpPr>
              <p:cNvPr id="2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中国共产党的领导的多党合作和政治协商制度的涵义</a:t>
                </a:r>
                <a:endParaRPr/>
              </a:p>
            </p:txBody>
          </p:sp>
          <p:sp>
            <p:nvSpPr>
              <p:cNvPr id="2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中国共产党领导的多党合作和政治协商制度是指中国共产党与各民主党派、无党派人士，在宪法和法律的范围内，就国家事务进行政治协商、民主监督、参政议政的政治制度。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中国共产党领导的多党合作和政治协商制度是我国基本的政治制度，是人民当家作主的重要实现形式。</a:t>
                </a:r>
                <a:endParaRPr/>
              </a:p>
            </p:txBody>
          </p:sp>
          <p:sp>
            <p:nvSpPr>
              <p:cNvPr id="2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0" name="Group 591"/>
            <p:cNvGrpSpPr/>
            <p:nvPr/>
          </p:nvGrpSpPr>
          <p:grpSpPr>
            <a:xfrm>
              <a:off x="689593" y="3949139"/>
              <a:ext cx="7078256" cy="2128975"/>
              <a:chOff x="689593" y="3949139"/>
              <a:chExt cx="7078256" cy="2128975"/>
            </a:xfrm>
          </p:grpSpPr>
          <p:sp>
            <p:nvSpPr>
              <p:cNvPr id="2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中国共产党的领导的多党合作和政治协商制度的特点</a:t>
                </a:r>
                <a:endParaRPr/>
              </a:p>
            </p:txBody>
          </p:sp>
          <p:sp>
            <p:nvSpPr>
              <p:cNvPr id="2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中国共产党领导的多党合作和政治协商制度是社会主义民主政治的重要组成部分，是人民当家作主的重要实现形式。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中国共产党领导的多党合作和政治协商制度是中国共产党领导的多党合作和政治协商，体现了我国社会主义政治制度的优越性。</a:t>
                </a:r>
                <a:endParaRPr/>
              </a:p>
            </p:txBody>
          </p:sp>
          <p:sp>
            <p:nvSpPr>
              <p:cNvPr id="2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中国共产党领导的多党合作和政治协商制度的涵义与特点</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8" name="" descr="{&quot;isTemplate&quot;:true,&quot;type&quot;:3}"/>
        <p:cNvGrpSpPr/>
        <p:nvPr/>
      </p:nvGrpSpPr>
      <p:grpSpPr>
        <a:xfrm>
          <a:off x="0" y="0"/>
          <a:ext cx="0" cy="0"/>
        </a:xfrm>
      </p:grpSpPr>
      <p:grpSp>
        <p:nvGrpSpPr>
          <p:cNvPr id="229"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30" name="Group 686"/>
            <p:cNvGrpSpPr/>
            <p:nvPr/>
          </p:nvGrpSpPr>
          <p:grpSpPr>
            <a:xfrm>
              <a:off x="1075314" y="1520189"/>
              <a:ext cx="9868911" cy="2072418"/>
              <a:chOff x="1075314" y="1520189"/>
              <a:chExt cx="9868911" cy="2072418"/>
            </a:xfrm>
          </p:grpSpPr>
          <p:sp>
            <p:nvSpPr>
              <p:cNvPr id="231"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1949年，中华人民共和国的成立，标志着中国共产党领导的多党合作和政治协商制度的确立。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1956年，中国共产党提出了“长期共存、互相监督”的方针，推动了中国共产党领导的多党合作和政治协商制度的发展。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1989年，中国共产党发布了《关于坚持和完善中国共产党领导的多党合作和政治协商制度的意见》，进一步明确了中国共产党领导的多党合作和政治协商制度的基本框架。</a:t>
                </a:r>
                <a:endParaRPr/>
              </a:p>
            </p:txBody>
          </p:sp>
          <p:sp>
            <p:nvSpPr>
              <p:cNvPr id="232"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中国共产党领导的多党合作和政治协商制度的历史发展</a:t>
                </a:r>
                <a:endParaRPr/>
              </a:p>
            </p:txBody>
          </p:sp>
          <p:sp>
            <p:nvSpPr>
              <p:cNvPr id="233"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5" name="Group 691"/>
            <p:cNvGrpSpPr/>
            <p:nvPr/>
          </p:nvGrpSpPr>
          <p:grpSpPr>
            <a:xfrm>
              <a:off x="1075314" y="3881882"/>
              <a:ext cx="9868911" cy="2072418"/>
              <a:chOff x="1075314" y="3881882"/>
              <a:chExt cx="9868911" cy="2072418"/>
            </a:xfrm>
          </p:grpSpPr>
          <p:sp>
            <p:nvSpPr>
              <p:cNvPr id="236"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中国共产党领导的多党合作和政治协商制度保证了我国社会主义民主政治的发展，实现了人民当家作主。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中国共产党领导的多党合作和政治协商制度保证了国家的长治久安，促进了社会主义现代化建设的顺利进行。</a:t>
                </a:r>
                <a:endParaRPr/>
              </a:p>
            </p:txBody>
          </p:sp>
          <p:sp>
            <p:nvSpPr>
              <p:cNvPr id="237"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中国共产党领导的多党合作和政治协商制度的历史意义</a:t>
                </a:r>
                <a:endParaRPr/>
              </a:p>
            </p:txBody>
          </p:sp>
          <p:sp>
            <p:nvSpPr>
              <p:cNvPr id="238"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4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中国共产党领导的多党合作和政治协商制度的历史发展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1" name="" descr="{&quot;isTemplate&quot;:true,&quot;type&quot;:3}"/>
        <p:cNvGrpSpPr/>
        <p:nvPr/>
      </p:nvGrpSpPr>
      <p:grpSpPr>
        <a:xfrm>
          <a:off x="0" y="0"/>
          <a:ext cx="0" cy="0"/>
        </a:xfrm>
      </p:grpSpPr>
      <p:grpSp>
        <p:nvGrpSpPr>
          <p:cNvPr id="242"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43" name="Group 686"/>
            <p:cNvGrpSpPr/>
            <p:nvPr/>
          </p:nvGrpSpPr>
          <p:grpSpPr>
            <a:xfrm>
              <a:off x="1075314" y="1520189"/>
              <a:ext cx="9868911" cy="2072418"/>
              <a:chOff x="1075314" y="1520189"/>
              <a:chExt cx="9868911" cy="2072418"/>
            </a:xfrm>
          </p:grpSpPr>
          <p:sp>
            <p:nvSpPr>
              <p:cNvPr id="244"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中国共产党领导的多党合作和政治协商制度保证了我国社会主义民主政治的发展，实现了人民当家作主。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中国共产党领导的多党合作和政治协商制度保证了国家的长治久安，促进了社会主义现代化建设的顺利进行。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中国共产党领导的多党合作和政治协商制度保证了人民民主，维护了国家的独立和尊严。</a:t>
                </a:r>
                <a:endParaRPr/>
              </a:p>
            </p:txBody>
          </p:sp>
          <p:sp>
            <p:nvSpPr>
              <p:cNvPr id="245"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中国共产党领导的多党合作和政治协商制度的优越性</a:t>
                </a:r>
                <a:endParaRPr/>
              </a:p>
            </p:txBody>
          </p:sp>
          <p:sp>
            <p:nvSpPr>
              <p:cNvPr id="246"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48" name="Group 691"/>
            <p:cNvGrpSpPr/>
            <p:nvPr/>
          </p:nvGrpSpPr>
          <p:grpSpPr>
            <a:xfrm>
              <a:off x="1075314" y="3881882"/>
              <a:ext cx="9868911" cy="2072418"/>
              <a:chOff x="1075314" y="3881882"/>
              <a:chExt cx="9868911" cy="2072418"/>
            </a:xfrm>
          </p:grpSpPr>
          <p:sp>
            <p:nvSpPr>
              <p:cNvPr id="249"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中国共产党领导的多党合作和政治协商制度在立法、监督、决定国家大事等方面，发挥了重要的作用。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中国共产党领导的多党合作和政治协商制度在保障人民的民主权利，维护国家的长治久安方面，取得了显著的成果。</a:t>
                </a:r>
                <a:endParaRPr/>
              </a:p>
            </p:txBody>
          </p:sp>
          <p:sp>
            <p:nvSpPr>
              <p:cNvPr id="250"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中国共产党领导的多党合作和政治协商制度在实践中的体现</a:t>
                </a:r>
                <a:endParaRPr/>
              </a:p>
            </p:txBody>
          </p:sp>
          <p:sp>
            <p:nvSpPr>
              <p:cNvPr id="251"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2"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5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中国共产党领导的多党合作和政治协商制度的优越性及其在实践中的体现</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26020"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100"/>
              <a:t>民族区域自治制度：我国重要的政治制度</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民族区域自治制度的涵义</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民族区域自治制度是指在国家统一领导下，各少数民族聚居的地方，设立自治机关，行使自治权，实现民族平等、民族团结和民族共同繁荣的政治制度。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民族区域自治制度是我国重要的政治制度，是保证我国各族人民实现当家作主的重要形式。</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民族区域自治制度的特点</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民族区域自治制度是全民参与的政治制度，各少数民族通过自治机关，参与国家事务的管理，体现了民族平等的原则。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民族区域自治制度是民主集中制的政治制度，民族自治地方按照宪法和法律的规定，行使自治权，体现了集中统一的原则。</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民族区域自治制度的涵义与特点</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https://d.book118.com/836204040003010054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een">
      <a:dk1>
        <a:srgbClr val="000000"/>
      </a:dk1>
      <a:lt1>
        <a:srgbClr val="FFFFFF"/>
      </a:lt1>
      <a:dk2>
        <a:srgbClr val="193223"/>
      </a:dk2>
      <a:lt2>
        <a:srgbClr val="E2FBE6"/>
      </a:lt2>
      <a:accent1>
        <a:srgbClr val="279D41"/>
      </a:accent1>
      <a:accent2>
        <a:srgbClr val="72D679"/>
      </a:accent2>
      <a:accent3>
        <a:srgbClr val="44B25F"/>
      </a:accent3>
      <a:accent4>
        <a:srgbClr val="127841"/>
      </a:accent4>
      <a:accent5>
        <a:srgbClr val="7AC75C"/>
      </a:accent5>
      <a:accent6>
        <a:srgbClr val="4BA32A"/>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我国人民当家作主的政治制度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2024-09-20T23:06:37.846</cp:lastPrinted>
  <dcterms:created xsi:type="dcterms:W3CDTF">2024-09-20T15:06:37Z</dcterms:created>
  <dcterms:modified xsi:type="dcterms:W3CDTF">2024-09-20T15:06:39Z</dcterms:modified>
</cp:coreProperties>
</file>