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298D0-E01C-4FC8-9EC6-8C58B63D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6DAEB-9909-4CB5-A430-B83E76D0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7E17D-C516-4DD2-A1EB-2F5EEAFE4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A6B74-7091-4421-9143-8F3324D51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92D4A-1FF8-453D-A3BB-B085C6F7D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44ED6-0B34-4B29-9C34-66CC8A59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75217-BD9C-4121-93EB-B02F56101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6DECD-C549-4770-9085-E81B4BC6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3953B-623F-4775-90F6-64CAF88A1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53CEB-8FBE-45B1-86D5-FA0AE4E9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45158-5621-49E8-99B1-30412B65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22012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投资方案与策略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建设规划与实施方案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运营管理与服务模式创新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随着城市化进程加速，车辆保有量不断增长，交通拥堵问题日益严重，影响城市运行效率。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大量机动车尾气排放导致空气质量下降，威胁居民健康。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公共交通不足，出行不便，影响居民生活质量。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出行不便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城市交通现状及问题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发展轨道交通有助于缓解城市交通拥堵问题，提高交通运行效率。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缓解交通压力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轨道交通不仅满足出行需求，还有助于城市经济、文化等各方面的繁荣发展。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轨道交通作为一种低碳出行方式，有利于减少空气污染，改善城市环境。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轨道交通发展需求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71" r="15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推动城市可持续发展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通过轨道交通建设促进城市经济、社会和环境协调发展，实现城市可持续发展。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构建高效便捷的轨道交通网络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通过投资建设轨道交通线路和站点，形成覆盖全城的高效便捷轨道交通网络。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提升城市公共交通服务水平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通过优化轨道交通运营管理和服务质量，提高城市公共交通整体服务水平。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政府对城市轨道交通建设给予政策扶持和资金支持，为城市轨道交通的发展提供了有力保障。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随着城市化进程的推进，城市人口数量不断增加，交通拥堵问题日益严重，对城市轨道交通的需求日益增长。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随着人们生活水平的提高，出行方式逐渐从自行车、摩托车向公共交通转变，城市轨道交通作为公共交通的重要组成部分，市场需求潜力巨大。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出行方式转变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国内外城市轨道交通市场在技术、资金、政策等方面存在差异，需要根据不同市场情况制定相应的投资策略。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随着科技的不断进步，城市轨道交通技术也在不断创新，如自动驾驶、智能调度等技术的应用，将提高城市轨道交通的运营效率和安全性。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城市轨道交通不仅局限于地铁、轻轨等传统形式，还将向有轨电车、磁悬浮等多元化方向发展。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旅游城市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旅游城市客流量大，对交通便捷性要求高，城市轨道交通能够提高游客的出行体验，是投资的优选区域。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新兴城市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新兴城市处于快速发展阶段，城市规划起点高，对城市轨道交通的需求旺盛，是投资的潜力区域。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一线城市及部分二线城市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一线城市及部分二线城市经济发达、人口密集，交通拥堵问题严重，对城市轨道交通的需求迫切，是投资的重点区域。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投资方案与策略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根据城市轨道交通线网规划及建设时序，确定总投资规模，包括建设投资、车辆购置、运营筹备等费用。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分析投资构成，明确各项费用占比，如土建工程、设备购置、拆迁安置等，为后续资金筹措和回报预测提供依据。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投资规模与结构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财政资金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争取各级政府财政资金支持，包括中央预算内投资、地方政府财政拨款等。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吸引社会资本参与城市轨道交通建设，通过公私合营（PPP）、特许经营等方式引入社会资本。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金融市场融资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利用银行贷款、企业债券、资产证券化等金融工具筹集资金。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资金来源与筹措方式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根据城市轨道交通客流预测、票价政策等因素，测算项目全寿命周期内的投资回报率。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识别项目建设和运营过程中的潜在风险，如政策变化、客流不足、技术更新等，并制定相应的应对措施。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对项目关键参数进行敏感性分析，评估不同情境下投资回报的波动情况，为投资决策提供参考。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投资回报预测及风险评估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建设规划与实施方案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根据城市发展规划和交通需求预测，确定主线路走向、站点设置及换乘枢纽布局。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主线路规划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在主线路基础上，规划合理的支线及延伸线，提高轨道交通线网覆盖率和服务水平。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支线及延伸线规划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与其他交通方式（如公交、出租车、共享单车等）实现无缝衔接，方便乘客出行。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互联互通规划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车站类型选择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根据站点周边环境和客流量预测，选择合适的车站类型（如地下站、高架站、地面站等）。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车站功能定位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明确车站的客运服务、换乘、商业开发等功能定位，提高车站综合利用率。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车站设计原则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遵循人性化、便捷性、安全性等设计原则，提供舒适的乘车环境。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车站设计与功能定位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https://d.book118.com/836222012104010103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2024-09-28T16:27:35.942</cp:lastPrinted>
  <dcterms:created xsi:type="dcterms:W3CDTF">2024-09-28T08:27:35Z</dcterms:created>
  <dcterms:modified xsi:type="dcterms:W3CDTF">2024-09-28T08:27:38Z</dcterms:modified>
</cp:coreProperties>
</file>