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525000" cy="53467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755C9D-6F7A-41F9-A2CD-3F3F2E32D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A59860-1AD3-4FB0-8BFD-AAF395907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F6249F-9C71-4854-BD16-70AEB9EF6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4CE769-7ED9-4ADE-A778-CBAF1CD93C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2493D3-8742-48D9-9E25-116AA8AA26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952DE8-7479-4890-85AC-BFFBE2989F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F3455E-DE40-4669-9972-8F5D527909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93FE1-B870-47CD-B2F1-6E2E62F73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DCB70-AFCD-4190-AB27-FC9D126E6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EEE88-9FAB-4F21-AA64-7DA07BEC66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629122-C2F0-4EF9-A6CF-CC863675B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130501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952500" y="952500"/>
            <a:ext cx="952500" cy="3333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5" name="AutoShape 5"/>
          <p:cNvSpPr/>
          <p:nvPr/>
        </p:nvSpPr>
        <p:spPr>
          <a:xfrm>
            <a:off x="6345478" y="2490290"/>
            <a:ext cx="4305017" cy="4305017"/>
          </a:xfrm>
          <a:prstGeom prst="ellipse">
            <a:avLst/>
          </a:prstGeom>
          <a:solidFill>
            <a:schemeClr val="accent1">
              <a:lumMod val="40000"/>
              <a:lumOff val="60000"/>
              <a:alpha val="3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rot="5400000">
            <a:off x="8629850" y="1435061"/>
            <a:ext cx="1314049" cy="54471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375"/>
              </a:spcBef>
            </a:pPr>
            <a:r>
              <a:rPr lang="en-US" sz="1200">
                <a:solidFill>
                  <a:schemeClr val="accent1"/>
                </a:solidFill>
                <a:latin typeface="Microsoft Yahei"/>
                <a:ea typeface="Microsoft Yahei"/>
                <a:cs typeface="Microsoft Yahei"/>
              </a:rPr>
              <a:t>2023</a:t>
            </a:r>
          </a:p>
        </p:txBody>
      </p:sp>
      <p:cxnSp>
        <p:nvCxnSpPr>
          <p:cNvPr id="7" name="Connector 7"/>
          <p:cNvCxnSpPr/>
          <p:nvPr/>
        </p:nvCxnSpPr>
        <p:spPr>
          <a:xfrm flipH="1">
            <a:off x="9277350" y="384414"/>
            <a:ext cx="0" cy="623568"/>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7220871" y="3351609"/>
            <a:ext cx="2554230" cy="25542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26938" y="-984734"/>
            <a:ext cx="1969468" cy="1969468"/>
          </a:xfrm>
          <a:prstGeom prst="ellipse">
            <a:avLst/>
          </a:prstGeom>
          <a:solidFill>
            <a:schemeClr val="accent1">
              <a:alpha val="2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1619384" y="1355229"/>
            <a:ext cx="6286233" cy="21193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《如何规避劳动法风险—劳动合同签订的技巧与风险的规避pptx》</a:t>
            </a:r>
          </a:p>
        </p:txBody>
      </p:sp>
      <p:sp>
        <p:nvSpPr>
          <p:cNvPr id="11" name="TextBox 11"/>
          <p:cNvSpPr txBox="1"/>
          <p:nvPr/>
        </p:nvSpPr>
        <p:spPr>
          <a:xfrm>
            <a:off x="1532176" y="3351609"/>
            <a:ext cx="6273013" cy="65543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endParaRPr lang="en-US" sz="1575">
              <a:solidFill>
                <a:schemeClr val="accent1"/>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891219" y="1549433"/>
            <a:ext cx="2194638" cy="2194638"/>
          </a:xfrm>
          <a:prstGeom prst="ellipse">
            <a:avLst/>
          </a:prstGeom>
          <a:gradFill>
            <a:gsLst>
              <a:gs pos="0">
                <a:schemeClr val="accent2">
                  <a:alpha val="100000"/>
                  <a:lumMod val="60000"/>
                  <a:lumOff val="4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472232" y="2075422"/>
            <a:ext cx="1566012" cy="480417"/>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7" name="TextBox 7"/>
          <p:cNvSpPr txBox="1"/>
          <p:nvPr/>
        </p:nvSpPr>
        <p:spPr>
          <a:xfrm>
            <a:off x="1288806" y="2202032"/>
            <a:ext cx="1380414" cy="14335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8" name="TextBox 8"/>
          <p:cNvSpPr txBox="1"/>
          <p:nvPr/>
        </p:nvSpPr>
        <p:spPr>
          <a:xfrm>
            <a:off x="4175611" y="1336414"/>
            <a:ext cx="4674587" cy="206573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劳动合同签订前的准备工作</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劳动合同签订中的技巧</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劳动合同签订后的风险防范</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劳动法风险规避策略</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案例分析与实践经验分享</a:t>
            </a:r>
          </a:p>
        </p:txBody>
      </p:sp>
      <p:cxnSp>
        <p:nvCxnSpPr>
          <p:cNvPr id="9" name="Connector 9"/>
          <p:cNvCxnSpPr/>
          <p:nvPr/>
        </p:nvCxnSpPr>
        <p:spPr>
          <a:xfrm flipH="1">
            <a:off x="2498828" y="2263629"/>
            <a:ext cx="0" cy="102306"/>
          </a:xfrm>
          <a:prstGeom prst="line">
            <a:avLst/>
          </a:prstGeom>
          <a:ln w="9525">
            <a:solidFill>
              <a:srgbClr val="FFFFFF">
                <a:alpha val="100000"/>
              </a:srgbClr>
            </a:solidFill>
          </a:ln>
        </p:spPr>
      </p:cxnSp>
      <p:cxnSp>
        <p:nvCxnSpPr>
          <p:cNvPr id="10" name="Connector 10"/>
          <p:cNvCxnSpPr/>
          <p:nvPr/>
        </p:nvCxnSpPr>
        <p:spPr>
          <a:xfrm flipH="1">
            <a:off x="1424607" y="2263629"/>
            <a:ext cx="0" cy="102306"/>
          </a:xfrm>
          <a:prstGeom prst="line">
            <a:avLst/>
          </a:prstGeom>
          <a:ln w="9525">
            <a:solidFill>
              <a:srgbClr val="FFFFFF">
                <a:alpha val="100000"/>
              </a:srgbClr>
            </a:solidFill>
          </a:ln>
        </p:spPr>
      </p:cxnSp>
      <p:sp>
        <p:nvSpPr>
          <p:cNvPr id="11" name="AutoShape 11"/>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8610" y="3804262"/>
            <a:ext cx="1416414" cy="1416414"/>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864600" y="4619275"/>
            <a:ext cx="415038" cy="415038"/>
          </a:xfrm>
          <a:prstGeom prst="ellipse">
            <a:avLst/>
          </a:prstGeom>
          <a:gradFill>
            <a:gsLst>
              <a:gs pos="0">
                <a:schemeClr val="accent2">
                  <a:alpha val="58999"/>
                  <a:lumMod val="40000"/>
                  <a:lumOff val="60000"/>
                </a:schemeClr>
              </a:gs>
              <a:gs pos="100000">
                <a:schemeClr val="accent2">
                  <a:alpha val="58999"/>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421544" y="-397096"/>
            <a:ext cx="1893471" cy="1893471"/>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154372" y="2050256"/>
            <a:ext cx="635060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00" b="1">
                <a:solidFill>
                  <a:schemeClr val="accent1"/>
                </a:solidFill>
                <a:latin typeface="Microsoft Yahei"/>
                <a:ea typeface="Microsoft Yahei"/>
                <a:cs typeface="Microsoft Yahei"/>
              </a:rPr>
              <a:t>劳动合同签订前的准备工作</a:t>
            </a:r>
          </a:p>
        </p:txBody>
      </p:sp>
      <p:sp>
        <p:nvSpPr>
          <p:cNvPr id="5" name="TextBox 5"/>
          <p:cNvSpPr txBox="1"/>
          <p:nvPr/>
        </p:nvSpPr>
        <p:spPr>
          <a:xfrm>
            <a:off x="2154372" y="891875"/>
            <a:ext cx="6783844"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6000" b="1">
                <a:solidFill>
                  <a:schemeClr val="accent1"/>
                </a:solidFill>
                <a:latin typeface="Microsoft Yahei"/>
                <a:ea typeface="Microsoft Yahei"/>
                <a:cs typeface="Microsoft Yahei"/>
              </a:rPr>
              <a:t>01</a:t>
            </a:r>
          </a:p>
        </p:txBody>
      </p:sp>
      <p:sp>
        <p:nvSpPr>
          <p:cNvPr id="6" name="AutoShape 6"/>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Freeform 36"/>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flipH="1">
            <a:off x="1555549" y="-2137872"/>
            <a:ext cx="989330" cy="31425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163637" y="-149812"/>
            <a:ext cx="574716" cy="1767245"/>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8246854" y="4438008"/>
            <a:ext cx="390744" cy="11389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1" name="Connector 41"/>
          <p:cNvCxnSpPr/>
          <p:nvPr/>
        </p:nvCxnSpPr>
        <p:spPr>
          <a:xfrm flipH="1">
            <a:off x="8464559" y="3887374"/>
            <a:ext cx="515449" cy="1504779"/>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2" name="Connector 42"/>
          <p:cNvCxnSpPr/>
          <p:nvPr/>
        </p:nvCxnSpPr>
        <p:spPr>
          <a:xfrm flipH="1">
            <a:off x="8212395" y="-47037"/>
            <a:ext cx="266038" cy="74823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4667" r="14667"/>
          <a:stretch>
            <a:fillRect/>
          </a:stretch>
        </p:blipFill>
        <p:spPr>
          <a:xfrm>
            <a:off x="5541059" y="1218194"/>
            <a:ext cx="3510022" cy="3510022"/>
          </a:xfrm>
          <a:prstGeom prst="roundRect">
            <a:avLst/>
          </a:prstGeom>
        </p:spPr>
      </p:pic>
      <p:sp>
        <p:nvSpPr>
          <p:cNvPr id="5" name="Freeform 5"/>
          <p:cNvSpPr/>
          <p:nvPr/>
        </p:nvSpPr>
        <p:spPr>
          <a:xfrm>
            <a:off x="435218" y="1118449"/>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63180" y="10327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了解劳动法规定</a:t>
            </a:r>
          </a:p>
        </p:txBody>
      </p:sp>
      <p:sp>
        <p:nvSpPr>
          <p:cNvPr id="28" name="Freeform 28"/>
          <p:cNvSpPr/>
          <p:nvPr/>
        </p:nvSpPr>
        <p:spPr>
          <a:xfrm>
            <a:off x="421180" y="246974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8192" y="2384023"/>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0199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586744" y="3716272"/>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118449"/>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劳动法规定是劳动合同签订的基础，了解相关规定可以避免违法行为。</a:t>
            </a:r>
          </a:p>
        </p:txBody>
      </p:sp>
      <p:sp>
        <p:nvSpPr>
          <p:cNvPr id="33" name="TextBox 33"/>
          <p:cNvSpPr txBox="1"/>
          <p:nvPr/>
        </p:nvSpPr>
        <p:spPr>
          <a:xfrm>
            <a:off x="1756668" y="2449330"/>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了解劳动法规定中的最低工资标准、工作时间、休息休假等基本内容。</a:t>
            </a:r>
          </a:p>
        </p:txBody>
      </p:sp>
      <p:sp>
        <p:nvSpPr>
          <p:cNvPr id="34" name="TextBox 34"/>
          <p:cNvSpPr txBox="1"/>
          <p:nvPr/>
        </p:nvSpPr>
        <p:spPr>
          <a:xfrm>
            <a:off x="1756668" y="3801997"/>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熟悉劳动法规定中的劳动合同期限、试用期、社会保险等重要内容。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8083" r="8083"/>
          <a:stretch>
            <a:fillRect/>
          </a:stretch>
        </p:blipFill>
        <p:spPr>
          <a:xfrm>
            <a:off x="-378398" y="1237779"/>
            <a:ext cx="3574962" cy="3574962"/>
          </a:xfrm>
          <a:prstGeom prst="ellipse">
            <a:avLst/>
          </a:prstGeom>
        </p:spPr>
      </p:pic>
      <p:sp>
        <p:nvSpPr>
          <p:cNvPr id="6" name="AutoShape 6"/>
          <p:cNvSpPr/>
          <p:nvPr/>
        </p:nvSpPr>
        <p:spPr>
          <a:xfrm>
            <a:off x="3856181" y="3981220"/>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27606" y="4102707"/>
            <a:ext cx="764956"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8" name="TextBox 8"/>
          <p:cNvSpPr txBox="1"/>
          <p:nvPr/>
        </p:nvSpPr>
        <p:spPr>
          <a:xfrm>
            <a:off x="4745759" y="3921732"/>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对于特殊情况下的员工，如临时工、实习生等，也需要根据相关法律法规签订劳动合同，并约定试用期。</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TextBox 29"/>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确定劳动合同期限和试用期</a:t>
            </a:r>
          </a:p>
        </p:txBody>
      </p:sp>
      <p:sp>
        <p:nvSpPr>
          <p:cNvPr id="30" name="AutoShape 30"/>
          <p:cNvSpPr/>
          <p:nvPr/>
        </p:nvSpPr>
        <p:spPr>
          <a:xfrm>
            <a:off x="3856181" y="1421548"/>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3848549" y="1552560"/>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2" name="TextBox 32"/>
          <p:cNvSpPr txBox="1"/>
          <p:nvPr/>
        </p:nvSpPr>
        <p:spPr>
          <a:xfrm>
            <a:off x="4745759" y="1421548"/>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根据企业实际需求和员工情况，合理确定劳动合同期限和试用期。</a:t>
            </a:r>
          </a:p>
        </p:txBody>
      </p:sp>
      <p:sp>
        <p:nvSpPr>
          <p:cNvPr id="33" name="AutoShape 33"/>
          <p:cNvSpPr/>
          <p:nvPr/>
        </p:nvSpPr>
        <p:spPr>
          <a:xfrm>
            <a:off x="3856181" y="2701384"/>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3848549" y="2832396"/>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5" name="TextBox 35"/>
          <p:cNvSpPr txBox="1"/>
          <p:nvPr/>
        </p:nvSpPr>
        <p:spPr>
          <a:xfrm>
            <a:off x="4762500" y="2751433"/>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了解试用期内的考核标准和考核方法，确保员工在试用期内能够适应企业需求。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srcRect l="10833" r="10833"/>
          <a:stretch>
            <a:fillRect/>
          </a:stretch>
        </p:blipFill>
        <p:spPr>
          <a:xfrm>
            <a:off x="0" y="1172114"/>
            <a:ext cx="3479031" cy="3479031"/>
          </a:xfrm>
          <a:prstGeom prst="rect">
            <a:avLst/>
          </a:prstGeom>
        </p:spPr>
      </p:pic>
      <p:sp>
        <p:nvSpPr>
          <p:cNvPr id="5" name="TextBox 5"/>
          <p:cNvSpPr txBox="1"/>
          <p:nvPr/>
        </p:nvSpPr>
        <p:spPr>
          <a:xfrm>
            <a:off x="5333841" y="1291359"/>
            <a:ext cx="3264169"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根据企业实际需求和员工情况，确定劳动合同的内容和条款。</a:t>
            </a:r>
          </a:p>
        </p:txBody>
      </p:sp>
      <p:sp>
        <p:nvSpPr>
          <p:cNvPr id="6" name="AutoShape 6"/>
          <p:cNvSpPr/>
          <p:nvPr/>
        </p:nvSpPr>
        <p:spPr>
          <a:xfrm>
            <a:off x="3961779" y="1172114"/>
            <a:ext cx="1007533" cy="3479031"/>
          </a:xfrm>
          <a:prstGeom prst="roundRect">
            <a:avLst>
              <a:gd name="adj" fmla="val 0"/>
            </a:avLst>
          </a:prstGeom>
          <a:solidFill>
            <a:schemeClr val="accent2">
              <a:alpha val="100000"/>
            </a:schemeClr>
          </a:solidFill>
          <a:effectLst>
            <a:outerShdw blurRad="257175" dist="152400" dir="2700000">
              <a:schemeClr val="accent2">
                <a:lumMod val="50000"/>
                <a:alpha val="9000"/>
              </a:schemeClr>
            </a:outerShdw>
          </a:effectLst>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5333841" y="2503990"/>
            <a:ext cx="3264169"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确保劳动合同中明确规定双方的权利和义务，特别是针对企业的商业机密和员工的工作内容和职责等方面的约定。</a:t>
            </a:r>
          </a:p>
        </p:txBody>
      </p:sp>
      <p:sp>
        <p:nvSpPr>
          <p:cNvPr id="8" name="TextBox 8"/>
          <p:cNvSpPr txBox="1"/>
          <p:nvPr/>
        </p:nvSpPr>
        <p:spPr>
          <a:xfrm>
            <a:off x="5333841" y="3746473"/>
            <a:ext cx="3264169"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在劳动合同中明确约定工作时间、休息休假、工资待遇、社会保险等重要内容，以避免后续争议。</a:t>
            </a:r>
          </a:p>
        </p:txBody>
      </p:sp>
      <p:sp>
        <p:nvSpPr>
          <p:cNvPr id="9" name="Freeform 9"/>
          <p:cNvSpPr/>
          <p:nvPr/>
        </p:nvSpPr>
        <p:spPr>
          <a:xfrm>
            <a:off x="4257425" y="1544507"/>
            <a:ext cx="416243" cy="340043"/>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311717" y="2772728"/>
            <a:ext cx="298132" cy="298132"/>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01240" y="3952443"/>
            <a:ext cx="309563" cy="30003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355440" y="265159"/>
            <a:ext cx="402793" cy="344077"/>
            <a:chOff x="355440" y="265159"/>
            <a:chExt cx="402793" cy="344077"/>
          </a:xfrm>
        </p:grpSpPr>
        <p:sp>
          <p:nvSpPr>
            <p:cNvPr id="13" name="AutoShape 13"/>
            <p:cNvSpPr/>
            <p:nvPr/>
          </p:nvSpPr>
          <p:spPr>
            <a:xfrm>
              <a:off x="355440" y="26746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49257" y="2651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8379" y="2665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24819" y="2735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06988" y="2702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5440" y="35947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3571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3585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3655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3622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4514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44918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45052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45752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45430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355440" y="5434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49257" y="54119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38379" y="54253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24819" y="5495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06988" y="54631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33" name="TextBox 33"/>
          <p:cNvSpPr txBox="1"/>
          <p:nvPr/>
        </p:nvSpPr>
        <p:spPr>
          <a:xfrm>
            <a:off x="952245" y="150924"/>
            <a:ext cx="781527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确定劳动合同的内容和条款</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154372" y="2050256"/>
            <a:ext cx="635060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00" b="1">
                <a:solidFill>
                  <a:schemeClr val="accent1"/>
                </a:solidFill>
                <a:latin typeface="Microsoft Yahei"/>
                <a:ea typeface="Microsoft Yahei"/>
                <a:cs typeface="Microsoft Yahei"/>
              </a:rPr>
              <a:t>劳动合同签订中的技巧</a:t>
            </a:r>
          </a:p>
        </p:txBody>
      </p:sp>
      <p:sp>
        <p:nvSpPr>
          <p:cNvPr id="5" name="TextBox 5"/>
          <p:cNvSpPr txBox="1"/>
          <p:nvPr/>
        </p:nvSpPr>
        <p:spPr>
          <a:xfrm>
            <a:off x="2154372" y="891875"/>
            <a:ext cx="6783844"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6000" b="1">
                <a:solidFill>
                  <a:schemeClr val="accent1"/>
                </a:solidFill>
                <a:latin typeface="Microsoft Yahei"/>
                <a:ea typeface="Microsoft Yahei"/>
                <a:cs typeface="Microsoft Yahei"/>
              </a:rPr>
              <a:t>02</a:t>
            </a:r>
          </a:p>
        </p:txBody>
      </p:sp>
      <p:sp>
        <p:nvSpPr>
          <p:cNvPr id="6" name="AutoShape 6"/>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Freeform 36"/>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flipH="1">
            <a:off x="1555549" y="-2137872"/>
            <a:ext cx="989330" cy="31425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163637" y="-149812"/>
            <a:ext cx="574716" cy="1767245"/>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8246854" y="4438008"/>
            <a:ext cx="390744" cy="11389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1" name="Connector 41"/>
          <p:cNvCxnSpPr/>
          <p:nvPr/>
        </p:nvCxnSpPr>
        <p:spPr>
          <a:xfrm flipH="1">
            <a:off x="8464559" y="3887374"/>
            <a:ext cx="515449" cy="1504779"/>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2" name="Connector 42"/>
          <p:cNvCxnSpPr/>
          <p:nvPr/>
        </p:nvCxnSpPr>
        <p:spPr>
          <a:xfrm flipH="1">
            <a:off x="8212395" y="-47037"/>
            <a:ext cx="266038" cy="74823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6" name="Picture 6"/>
          <p:cNvPicPr>
            <a:picLocks noChangeAspect="1"/>
          </p:cNvPicPr>
          <p:nvPr/>
        </p:nvPicPr>
        <p:blipFill>
          <a:blip r:embed="rId3">
            <a:alphaModFix/>
          </a:blip>
          <a:srcRect l="23500" r="23500"/>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总结词</a:t>
            </a:r>
          </a:p>
        </p:txBody>
      </p:sp>
      <p:sp>
        <p:nvSpPr>
          <p:cNvPr id="15" name="TextBox 15"/>
          <p:cNvSpPr txBox="1"/>
          <p:nvPr/>
        </p:nvSpPr>
        <p:spPr>
          <a:xfrm>
            <a:off x="3714750" y="1800004"/>
            <a:ext cx="4875483" cy="44053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明确工资和福利条款是劳动合同签订中的重要技巧，可以避免后期争议。</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详细描述</a:t>
            </a:r>
          </a:p>
        </p:txBody>
      </p:sp>
      <p:sp>
        <p:nvSpPr>
          <p:cNvPr id="17" name="TextBox 17"/>
          <p:cNvSpPr txBox="1"/>
          <p:nvPr/>
        </p:nvSpPr>
        <p:spPr>
          <a:xfrm>
            <a:off x="3714750" y="3466266"/>
            <a:ext cx="4875483"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劳动合同中，应明确约定员工的工资标准和支付方式，同时也要注明相关福利待遇，如加班工资、绩效奖金、年终奖、社保公积金等。此外，对于特殊岗位或高薪员工，还可以约定试用期工资、工资支付时间、支付方式等细节。</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明确工资和福利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4667" r="14667"/>
          <a:stretch>
            <a:fillRect/>
          </a:stretch>
        </p:blipFill>
        <p:spPr>
          <a:xfrm>
            <a:off x="733971" y="1105724"/>
            <a:ext cx="3783824" cy="3783825"/>
          </a:xfrm>
          <a:prstGeom prst="roundRect">
            <a:avLst/>
          </a:prstGeom>
        </p:spPr>
      </p:pic>
      <p:sp>
        <p:nvSpPr>
          <p:cNvPr id="5" name="TextBox 5"/>
          <p:cNvSpPr txBox="1"/>
          <p:nvPr/>
        </p:nvSpPr>
        <p:spPr>
          <a:xfrm>
            <a:off x="4891990" y="1567100"/>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工作地点和工作时间是劳动合同中的重要条款，可以避免员工因不适应工作环境或工作时间而产生的离职风险。</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总结词</a:t>
            </a:r>
          </a:p>
        </p:txBody>
      </p:sp>
      <p:sp>
        <p:nvSpPr>
          <p:cNvPr id="7" name="TextBox 7"/>
          <p:cNvSpPr txBox="1"/>
          <p:nvPr/>
        </p:nvSpPr>
        <p:spPr>
          <a:xfrm>
            <a:off x="4891990" y="3515137"/>
            <a:ext cx="3718928" cy="143708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在劳动合同中，应明确约定员工的工作地点、工作时间、休息休假等条款。对于销售人员等需要出差的员工，还可以约定差旅费报销等相关条款。同时，要注意遵循相关法律法规，如劳动法、工会法等。</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详细描述</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约定工作地点和工作时间</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505798" y="1106453"/>
            <a:ext cx="8427632" cy="3716802"/>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5" name="Connector 5"/>
          <p:cNvCxnSpPr/>
          <p:nvPr/>
        </p:nvCxnSpPr>
        <p:spPr>
          <a:xfrm flipH="1">
            <a:off x="4741596" y="1353490"/>
            <a:ext cx="0" cy="3216015"/>
          </a:xfrm>
          <a:prstGeom prst="line">
            <a:avLst/>
          </a:prstGeom>
          <a:ln w="9525">
            <a:solidFill>
              <a:schemeClr val="accent2">
                <a:lumMod val="20000"/>
                <a:lumOff val="80000"/>
              </a:schemeClr>
            </a:solidFill>
            <a:headEnd type="oval"/>
            <a:tailEnd type="oval"/>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986200" y="2247810"/>
            <a:ext cx="3295645"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在劳动合同中约定保密协议和竞业禁止条款，可以保护企业的商业机密和核心竞争力，降低员工跳槽带来的风险。</a:t>
            </a:r>
          </a:p>
        </p:txBody>
      </p:sp>
      <p:sp>
        <p:nvSpPr>
          <p:cNvPr id="7" name="TextBox 7"/>
          <p:cNvSpPr txBox="1"/>
          <p:nvPr/>
        </p:nvSpPr>
        <p:spPr>
          <a:xfrm>
            <a:off x="986200" y="1354264"/>
            <a:ext cx="3343844"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总结词</a:t>
            </a:r>
          </a:p>
        </p:txBody>
      </p:sp>
      <p:sp>
        <p:nvSpPr>
          <p:cNvPr id="8" name="TextBox 8"/>
          <p:cNvSpPr txBox="1"/>
          <p:nvPr/>
        </p:nvSpPr>
        <p:spPr>
          <a:xfrm>
            <a:off x="5241018" y="2247810"/>
            <a:ext cx="3295645" cy="194071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劳动合同中，可以约定员工在任职期间必须遵守公司的保密要求，不得泄露公司的商业机密和保密信息。同时，可以约定员工在离职后一定期限内不得在与公司业务相竞争的其他公司工作，或者在一定期限内不得从事与公司业务相关的活动。这样可以有效避免员工跳槽后带走公司的商业机密或客户资源，降低企业的风险。</a:t>
            </a:r>
          </a:p>
        </p:txBody>
      </p:sp>
      <p:sp>
        <p:nvSpPr>
          <p:cNvPr id="9" name="TextBox 9"/>
          <p:cNvSpPr txBox="1"/>
          <p:nvPr/>
        </p:nvSpPr>
        <p:spPr>
          <a:xfrm>
            <a:off x="5212443" y="1354264"/>
            <a:ext cx="3369244"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详细描述</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约定保密协议和竞业禁止条款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154372" y="2050256"/>
            <a:ext cx="635060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00" b="1">
                <a:solidFill>
                  <a:schemeClr val="accent1"/>
                </a:solidFill>
                <a:latin typeface="Microsoft Yahei"/>
                <a:ea typeface="Microsoft Yahei"/>
                <a:cs typeface="Microsoft Yahei"/>
              </a:rPr>
              <a:t>劳动合同签订后的风险防范</a:t>
            </a:r>
          </a:p>
        </p:txBody>
      </p:sp>
      <p:sp>
        <p:nvSpPr>
          <p:cNvPr id="5" name="TextBox 5"/>
          <p:cNvSpPr txBox="1"/>
          <p:nvPr/>
        </p:nvSpPr>
        <p:spPr>
          <a:xfrm>
            <a:off x="2154372" y="891875"/>
            <a:ext cx="6783844"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6000" b="1">
                <a:solidFill>
                  <a:schemeClr val="accent1"/>
                </a:solidFill>
                <a:latin typeface="Microsoft Yahei"/>
                <a:ea typeface="Microsoft Yahei"/>
                <a:cs typeface="Microsoft Yahei"/>
              </a:rPr>
              <a:t>03</a:t>
            </a:r>
          </a:p>
        </p:txBody>
      </p:sp>
      <p:sp>
        <p:nvSpPr>
          <p:cNvPr id="6" name="AutoShape 6"/>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Freeform 36"/>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flipH="1">
            <a:off x="1555549" y="-2137872"/>
            <a:ext cx="989330" cy="31425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163637" y="-149812"/>
            <a:ext cx="574716" cy="1767245"/>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8246854" y="4438008"/>
            <a:ext cx="390744" cy="113897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1" name="Connector 41"/>
          <p:cNvCxnSpPr/>
          <p:nvPr/>
        </p:nvCxnSpPr>
        <p:spPr>
          <a:xfrm flipH="1">
            <a:off x="8464559" y="3887374"/>
            <a:ext cx="515449" cy="1504779"/>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42" name="Connector 42"/>
          <p:cNvCxnSpPr/>
          <p:nvPr/>
        </p:nvCxnSpPr>
        <p:spPr>
          <a:xfrm flipH="1">
            <a:off x="8212395" y="-47037"/>
            <a:ext cx="266038" cy="74823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https://d.book118.com/837013050136006033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2024-09-07T07:25:44.108</cp:lastPrinted>
  <dcterms:created xsi:type="dcterms:W3CDTF">2024-09-06T23:25:44Z</dcterms:created>
  <dcterms:modified xsi:type="dcterms:W3CDTF">2024-09-06T23:25:46Z</dcterms:modified>
</cp:coreProperties>
</file>