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8CE2515-5D51-4F39-AD2E-C72D48978E0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3BC781-7423-42A3-8F27-A63D9AB795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37D99F-2624-4980-83FD-C2B4C82B5E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B1EBBE-4DEA-481E-A50D-2FFD4FA1AC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D6117FF-3DD7-4153-9392-9B2F630E11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E9C46E-D720-4363-B9FD-451EF3872D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40C0B2-C8D2-4A98-8241-E96E0289567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055E25-9313-499F-9E4E-903CA4E30E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4B02F9-41DA-413B-A288-0394EDA3F3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DFA75B-F42D-413A-AD1C-4AC07B89BA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A8D238-2938-425D-AD0F-7DD9A8659E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B3692A-2DFA-4729-A2C8-D62575834D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8892FCF-965A-4261-8A3C-B43F1E58842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EFBAD0B-7BA0-463B-8E78-FD319C946A7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013056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员工礼仪培训的员工职业生涯规划</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员工礼仪培训的重要性</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员工礼仪培训内容介绍</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员工职业生涯规划</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员工职业生涯成长</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结语</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员工礼仪培训的重要性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员工礼仪培训</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员工礼仪培训是指通过专业的培训课程，帮助员工掌握在职场中应该遵循的行为规范和礼仪准则。通过培训，员工可以提升自己的职业形象，增强职场竞争力。</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员工礼仪培训的目的</a:t>
            </a:r>
            <a:endParaRPr lang="en-US" sz="3600" b="0" strike="noStrike" spc="-1">
              <a:solidFill>
                <a:schemeClr val="dk1"/>
              </a:solidFill>
              <a:latin typeface="Arial"/>
            </a:endParaRPr>
          </a:p>
        </p:txBody>
      </p:sp>
      <p:sp>
        <p:nvSpPr>
          <p:cNvPr id="8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形象重要</a:t>
            </a:r>
            <a:endParaRPr lang="en-US" sz="1600" b="0" strike="noStrike" spc="-1">
              <a:solidFill>
                <a:srgbClr val="FFFFFF"/>
              </a:solidFill>
              <a:latin typeface="Arial"/>
            </a:endParaRPr>
          </a:p>
        </p:txBody>
      </p:sp>
      <p:sp>
        <p:nvSpPr>
          <p:cNvPr id="8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提升职业形象</a:t>
            </a:r>
            <a:endParaRPr lang="en-US" sz="2000" b="0" strike="noStrike" spc="-1">
              <a:solidFill>
                <a:srgbClr val="FFFFFF"/>
              </a:solidFill>
              <a:latin typeface="Arial"/>
            </a:endParaRPr>
          </a:p>
        </p:txBody>
      </p:sp>
      <p:sp>
        <p:nvSpPr>
          <p:cNvPr id="8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关系维护</a:t>
            </a:r>
            <a:endParaRPr lang="en-US" sz="1600" b="0" strike="noStrike" spc="-1">
              <a:solidFill>
                <a:srgbClr val="FFFFFF"/>
              </a:solidFill>
              <a:latin typeface="Arial"/>
            </a:endParaRPr>
          </a:p>
        </p:txBody>
      </p:sp>
      <p:sp>
        <p:nvSpPr>
          <p:cNvPr id="8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改善职场关系</a:t>
            </a:r>
            <a:endParaRPr lang="en-US" sz="2000" b="0" strike="noStrike" spc="-1">
              <a:solidFill>
                <a:srgbClr val="FFFFFF"/>
              </a:solidFill>
              <a:latin typeface="Arial"/>
            </a:endParaRPr>
          </a:p>
        </p:txBody>
      </p:sp>
      <p:sp>
        <p:nvSpPr>
          <p:cNvPr id="8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晋升机会</a:t>
            </a:r>
            <a:endParaRPr lang="en-US" sz="1600" b="0" strike="noStrike" spc="-1">
              <a:solidFill>
                <a:srgbClr val="FFFFFF"/>
              </a:solidFill>
              <a:latin typeface="Arial"/>
            </a:endParaRPr>
          </a:p>
        </p:txBody>
      </p:sp>
      <p:sp>
        <p:nvSpPr>
          <p:cNvPr id="9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促进职业晋升</a:t>
            </a:r>
            <a:endParaRPr lang="en-US" sz="2000" b="0" strike="noStrike" spc="-1">
              <a:solidFill>
                <a:srgbClr val="FFFFFF"/>
              </a:solidFill>
              <a:latin typeface="Arial"/>
            </a:endParaRPr>
          </a:p>
        </p:txBody>
      </p:sp>
      <p:sp>
        <p:nvSpPr>
          <p:cNvPr id="9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员工礼仪培训的实施</a:t>
            </a:r>
            <a:endParaRPr lang="en-US" sz="1800" b="0" strike="noStrike" spc="-1">
              <a:solidFill>
                <a:srgbClr val="FFFFFF"/>
              </a:solidFill>
              <a:latin typeface="Arial"/>
            </a:endParaRPr>
          </a:p>
        </p:txBody>
      </p:sp>
      <p:sp>
        <p:nvSpPr>
          <p:cNvPr id="95"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培训讲师授课</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员工参与互动</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实践演练培训内容</a:t>
            </a:r>
            <a:endParaRPr lang="en-US" sz="1400" b="0" strike="noStrike" spc="-1">
              <a:solidFill>
                <a:srgbClr val="FFFFFF"/>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员工礼仪培训的评估</a:t>
            </a:r>
            <a:endParaRPr lang="en-US" sz="1800" b="0" strike="noStrike" spc="-1">
              <a:solidFill>
                <a:srgbClr val="FFFFFF"/>
              </a:solidFill>
              <a:latin typeface="Arial"/>
            </a:endParaRPr>
          </a:p>
        </p:txBody>
      </p:sp>
      <p:sp>
        <p:nvSpPr>
          <p:cNvPr id="98"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评估培训效果</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收集培训反馈</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调整改进培训方案</a:t>
            </a:r>
            <a:endParaRPr lang="en-US" sz="1400" b="0" strike="noStrike" spc="-1">
              <a:solidFill>
                <a:srgbClr val="FFFFFF"/>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01"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0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员工礼仪培训的实施步骤</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员工礼仪培训的设计</a:t>
            </a:r>
            <a:endParaRPr lang="en-US" sz="1800" b="0" strike="noStrike" spc="-1">
              <a:solidFill>
                <a:srgbClr val="FFFFFF"/>
              </a:solidFill>
              <a:latin typeface="Arial"/>
            </a:endParaRPr>
          </a:p>
        </p:txBody>
      </p:sp>
      <p:sp>
        <p:nvSpPr>
          <p:cNvPr id="105"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明确培训目标</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制定培训计划</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设计培训内容</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员工礼仪对职业生涯的影响</a:t>
            </a:r>
            <a:endParaRPr lang="en-US" sz="3600" b="0" strike="noStrike" spc="-1">
              <a:solidFill>
                <a:schemeClr val="dk1"/>
              </a:solidFill>
              <a:latin typeface="Arial"/>
            </a:endParaRPr>
          </a:p>
        </p:txBody>
      </p:sp>
      <p:sp>
        <p:nvSpPr>
          <p:cNvPr id="10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形象决定成败</a:t>
            </a:r>
            <a:endParaRPr lang="en-US" sz="1600" b="0" strike="noStrike" spc="-1">
              <a:solidFill>
                <a:srgbClr val="FFFFFF"/>
              </a:solidFill>
              <a:latin typeface="Arial"/>
            </a:endParaRPr>
          </a:p>
        </p:txBody>
      </p:sp>
      <p:sp>
        <p:nvSpPr>
          <p:cNvPr id="10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职业形象的重要性</a:t>
            </a:r>
            <a:endParaRPr lang="en-US" sz="2000" b="0" strike="noStrike" spc="-1">
              <a:solidFill>
                <a:srgbClr val="FFFFFF"/>
              </a:solidFill>
              <a:latin typeface="Arial"/>
            </a:endParaRPr>
          </a:p>
        </p:txBody>
      </p:sp>
      <p:sp>
        <p:nvSpPr>
          <p:cNvPr id="10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1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1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礼仪促进晋升</a:t>
            </a:r>
            <a:endParaRPr lang="en-US" sz="1600" b="0" strike="noStrike" spc="-1">
              <a:solidFill>
                <a:srgbClr val="FFFFFF"/>
              </a:solidFill>
              <a:latin typeface="Arial"/>
            </a:endParaRPr>
          </a:p>
        </p:txBody>
      </p:sp>
      <p:sp>
        <p:nvSpPr>
          <p:cNvPr id="11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职业晋升的作用</a:t>
            </a:r>
            <a:endParaRPr lang="en-US" sz="2000" b="0" strike="noStrike" spc="-1">
              <a:solidFill>
                <a:srgbClr val="FFFFFF"/>
              </a:solidFill>
              <a:latin typeface="Arial"/>
            </a:endParaRPr>
          </a:p>
        </p:txBody>
      </p:sp>
      <p:sp>
        <p:nvSpPr>
          <p:cNvPr id="11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1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关系网重要</a:t>
            </a:r>
            <a:endParaRPr lang="en-US" sz="1600" b="0" strike="noStrike" spc="-1">
              <a:solidFill>
                <a:srgbClr val="FFFFFF"/>
              </a:solidFill>
              <a:latin typeface="Arial"/>
            </a:endParaRPr>
          </a:p>
        </p:txBody>
      </p:sp>
      <p:sp>
        <p:nvSpPr>
          <p:cNvPr id="11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职场关系的影响</a:t>
            </a:r>
            <a:endParaRPr lang="en-US" sz="20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员工礼仪培训的成效评估</a:t>
            </a:r>
            <a:endParaRPr lang="en-US" sz="3600" b="0" strike="noStrike" spc="-1">
              <a:solidFill>
                <a:schemeClr val="dk1"/>
              </a:solidFill>
              <a:latin typeface="Arial"/>
            </a:endParaRPr>
          </a:p>
        </p:txBody>
      </p:sp>
      <p:sp>
        <p:nvSpPr>
          <p:cNvPr id="117"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多维度评估</a:t>
            </a:r>
            <a:endParaRPr lang="en-US" sz="1600" b="0" strike="noStrike" spc="-1">
              <a:solidFill>
                <a:srgbClr val="FFFFFF"/>
              </a:solidFill>
              <a:latin typeface="Arial"/>
            </a:endParaRPr>
          </a:p>
        </p:txBody>
      </p:sp>
      <p:sp>
        <p:nvSpPr>
          <p:cNvPr id="118"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评估方式</a:t>
            </a:r>
            <a:endParaRPr lang="en-US" sz="2000" b="0" strike="noStrike" spc="-1">
              <a:solidFill>
                <a:srgbClr val="FFFFFF"/>
              </a:solidFill>
              <a:latin typeface="Arial"/>
            </a:endParaRPr>
          </a:p>
        </p:txBody>
      </p:sp>
      <p:sp>
        <p:nvSpPr>
          <p:cNvPr id="119"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长期影响</a:t>
            </a:r>
            <a:endParaRPr lang="en-US" sz="1600" b="0" strike="noStrike" spc="-1">
              <a:solidFill>
                <a:srgbClr val="FFFFFF"/>
              </a:solidFill>
              <a:latin typeface="Arial"/>
            </a:endParaRPr>
          </a:p>
        </p:txBody>
      </p:sp>
      <p:sp>
        <p:nvSpPr>
          <p:cNvPr id="120"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效果持续性</a:t>
            </a:r>
            <a:endParaRPr lang="en-US" sz="2000" b="0" strike="noStrike" spc="-1">
              <a:solidFill>
                <a:srgbClr val="FFFFFF"/>
              </a:solidFill>
              <a:latin typeface="Arial"/>
            </a:endParaRPr>
          </a:p>
        </p:txBody>
      </p:sp>
      <p:sp>
        <p:nvSpPr>
          <p:cNvPr id="121"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案例鼓励学习</a:t>
            </a:r>
            <a:endParaRPr lang="en-US" sz="1600" b="0" strike="noStrike" spc="-1">
              <a:solidFill>
                <a:srgbClr val="FFFFFF"/>
              </a:solidFill>
              <a:latin typeface="Arial"/>
            </a:endParaRPr>
          </a:p>
        </p:txBody>
      </p:sp>
      <p:sp>
        <p:nvSpPr>
          <p:cNvPr id="122"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成功案例分享</a:t>
            </a:r>
            <a:endParaRPr lang="en-US" sz="2000" b="0" strike="noStrike" spc="-1">
              <a:solidFill>
                <a:srgbClr val="FFFFFF"/>
              </a:solidFill>
              <a:latin typeface="Arial"/>
            </a:endParaRPr>
          </a:p>
        </p:txBody>
      </p:sp>
      <p:sp>
        <p:nvSpPr>
          <p:cNvPr id="123"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24"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员工礼仪培训内容介绍</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仪容仪表</a:t>
            </a:r>
            <a:endParaRPr lang="en-US" sz="2800" b="0" strike="noStrike" spc="-1">
              <a:solidFill>
                <a:srgbClr val="FFFFFF"/>
              </a:solidFill>
              <a:latin typeface="Arial"/>
            </a:endParaRPr>
          </a:p>
        </p:txBody>
      </p:sp>
      <p:sp>
        <p:nvSpPr>
          <p:cNvPr id="13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在职场中，仪容仪表是给人第一印象的重要因素。着装要求提醒员工要注意职业装的选择与合理搭配，体现专业性。同时，仪表仪容的重要性不容忽视，不仅仅是外在形象，更代表着一个人的素养和修养。如何选择合适的服装，需要综合考虑公司文化和职位要求。</a:t>
            </a:r>
            <a:endParaRPr lang="en-US" sz="1800" b="0" strike="noStrike" spc="-1">
              <a:solidFill>
                <a:srgbClr val="FFFFFF"/>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礼仪礼节</a:t>
            </a:r>
            <a:endParaRPr lang="en-US" sz="3600" b="0" strike="noStrike" spc="-1">
              <a:solidFill>
                <a:schemeClr val="dk1"/>
              </a:solidFill>
              <a:latin typeface="Arial"/>
            </a:endParaRPr>
          </a:p>
        </p:txBody>
      </p:sp>
      <p:sp>
        <p:nvSpPr>
          <p:cNvPr id="13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规范的商务交往礼仪规范</a:t>
            </a:r>
            <a:endParaRPr lang="en-US" sz="1600" b="0" strike="noStrike" spc="-1">
              <a:solidFill>
                <a:srgbClr val="FFFFFF"/>
              </a:solidFill>
              <a:latin typeface="Arial"/>
            </a:endParaRPr>
          </a:p>
        </p:txBody>
      </p:sp>
      <p:sp>
        <p:nvSpPr>
          <p:cNvPr id="13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商务礼仪</a:t>
            </a:r>
            <a:endParaRPr lang="en-US" sz="2000" b="0" strike="noStrike" spc="-1">
              <a:solidFill>
                <a:srgbClr val="FFFFFF"/>
              </a:solidFill>
              <a:latin typeface="Arial"/>
            </a:endParaRPr>
          </a:p>
        </p:txBody>
      </p:sp>
      <p:sp>
        <p:nvSpPr>
          <p:cNvPr id="13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尊重、礼貌、真诚、合作</a:t>
            </a:r>
            <a:endParaRPr lang="en-US" sz="1600" b="0" strike="noStrike" spc="-1">
              <a:solidFill>
                <a:srgbClr val="FFFFFF"/>
              </a:solidFill>
              <a:latin typeface="Arial"/>
            </a:endParaRPr>
          </a:p>
        </p:txBody>
      </p:sp>
      <p:sp>
        <p:nvSpPr>
          <p:cNvPr id="13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礼仪礼节的基本原则</a:t>
            </a:r>
            <a:endParaRPr lang="en-US" sz="2000" b="0" strike="noStrike" spc="-1">
              <a:solidFill>
                <a:srgbClr val="FFFFFF"/>
              </a:solidFill>
              <a:latin typeface="Arial"/>
            </a:endParaRPr>
          </a:p>
        </p:txBody>
      </p:sp>
      <p:sp>
        <p:nvSpPr>
          <p:cNvPr id="13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根据不同场合和文化作出得体表现</a:t>
            </a:r>
            <a:endParaRPr lang="en-US" sz="1600" b="0" strike="noStrike" spc="-1">
              <a:solidFill>
                <a:srgbClr val="FFFFFF"/>
              </a:solidFill>
              <a:latin typeface="Arial"/>
            </a:endParaRPr>
          </a:p>
        </p:txBody>
      </p:sp>
      <p:sp>
        <p:nvSpPr>
          <p:cNvPr id="13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如何在不同场合展现合适的礼仪</a:t>
            </a:r>
            <a:endParaRPr lang="en-US" sz="2000" b="0" strike="noStrike" spc="-1">
              <a:solidFill>
                <a:srgbClr val="FFFFFF"/>
              </a:solidFill>
              <a:latin typeface="Arial"/>
            </a:endParaRPr>
          </a:p>
        </p:txBody>
      </p:sp>
      <p:sp>
        <p:nvSpPr>
          <p:cNvPr id="13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4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职场沟通技巧</a:t>
            </a:r>
            <a:endParaRPr lang="en-US" sz="1800" b="0" strike="noStrike" spc="-1">
              <a:solidFill>
                <a:srgbClr val="FFFFFF"/>
              </a:solidFill>
              <a:latin typeface="Arial"/>
            </a:endParaRPr>
          </a:p>
        </p:txBody>
      </p:sp>
      <p:sp>
        <p:nvSpPr>
          <p:cNvPr id="143"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倾听能力</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表达清晰</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善于解决问题</a:t>
            </a:r>
            <a:endParaRPr lang="en-US" sz="1400" b="0" strike="noStrike" spc="-1">
              <a:solidFill>
                <a:srgbClr val="FFFFFF"/>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5"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如何与同事、客户有效沟通</a:t>
            </a:r>
            <a:endParaRPr lang="en-US" sz="1800" b="0" strike="noStrike" spc="-1">
              <a:solidFill>
                <a:srgbClr val="FFFFFF"/>
              </a:solidFill>
              <a:latin typeface="Arial"/>
            </a:endParaRPr>
          </a:p>
        </p:txBody>
      </p:sp>
      <p:sp>
        <p:nvSpPr>
          <p:cNvPr id="146"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尊重他人意见</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分享信息及进展</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建立信任关系</a:t>
            </a:r>
            <a:endParaRPr lang="en-US" sz="1400" b="0" strike="noStrike" spc="-1">
              <a:solidFill>
                <a:srgbClr val="FFFFFF"/>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49"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5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沟通技巧</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言谈举止</a:t>
            </a:r>
            <a:endParaRPr lang="en-US" sz="1800" b="0" strike="noStrike" spc="-1">
              <a:solidFill>
                <a:srgbClr val="FFFFFF"/>
              </a:solidFill>
              <a:latin typeface="Arial"/>
            </a:endParaRPr>
          </a:p>
        </p:txBody>
      </p:sp>
      <p:sp>
        <p:nvSpPr>
          <p:cNvPr id="153"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注意用语</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保持微笑</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表达态度</a:t>
            </a:r>
            <a:endParaRPr lang="en-US" sz="14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礼品赠送</a:t>
            </a:r>
            <a:endParaRPr lang="en-US" sz="3600" b="0" strike="noStrike" spc="-1">
              <a:solidFill>
                <a:schemeClr val="dk1"/>
              </a:solidFill>
              <a:latin typeface="Arial"/>
            </a:endParaRPr>
          </a:p>
        </p:txBody>
      </p:sp>
      <p:sp>
        <p:nvSpPr>
          <p:cNvPr id="15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考虑对方需求、符合场合、具有意义</a:t>
            </a:r>
            <a:endParaRPr lang="en-US" sz="1600" b="0" strike="noStrike" spc="-1">
              <a:solidFill>
                <a:srgbClr val="FFFFFF"/>
              </a:solidFill>
              <a:latin typeface="Arial"/>
            </a:endParaRPr>
          </a:p>
        </p:txBody>
      </p:sp>
      <p:sp>
        <p:nvSpPr>
          <p:cNvPr id="15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礼品的选择原则</a:t>
            </a:r>
            <a:endParaRPr lang="en-US" sz="2000" b="0" strike="noStrike" spc="-1">
              <a:solidFill>
                <a:srgbClr val="FFFFFF"/>
              </a:solidFill>
              <a:latin typeface="Arial"/>
            </a:endParaRPr>
          </a:p>
        </p:txBody>
      </p:sp>
      <p:sp>
        <p:nvSpPr>
          <p:cNvPr id="15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5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5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用心挑选礼品、写上贺卡或附言、传递真诚问候</a:t>
            </a:r>
            <a:endParaRPr lang="en-US" sz="1600" b="0" strike="noStrike" spc="-1">
              <a:solidFill>
                <a:srgbClr val="FFFFFF"/>
              </a:solidFill>
              <a:latin typeface="Arial"/>
            </a:endParaRPr>
          </a:p>
        </p:txBody>
      </p:sp>
      <p:sp>
        <p:nvSpPr>
          <p:cNvPr id="16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如何传递诚挚的心意</a:t>
            </a:r>
            <a:endParaRPr lang="en-US" sz="2000" b="0" strike="noStrike" spc="-1">
              <a:solidFill>
                <a:srgbClr val="FFFFFF"/>
              </a:solidFill>
              <a:latin typeface="Arial"/>
            </a:endParaRPr>
          </a:p>
        </p:txBody>
      </p:sp>
      <p:sp>
        <p:nvSpPr>
          <p:cNvPr id="16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6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诚挚表达祝福、礼貌谦逊、注意礼仪礼节</a:t>
            </a:r>
            <a:endParaRPr lang="en-US" sz="1600" b="0" strike="noStrike" spc="-1">
              <a:solidFill>
                <a:srgbClr val="FFFFFF"/>
              </a:solidFill>
              <a:latin typeface="Arial"/>
            </a:endParaRPr>
          </a:p>
        </p:txBody>
      </p:sp>
      <p:sp>
        <p:nvSpPr>
          <p:cNvPr id="16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礼品赠送的技巧</a:t>
            </a:r>
            <a:endParaRPr lang="en-US" sz="20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165"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员工礼仪培训对员工职业生涯规划至关重要。仪容仪表、礼仪礼节、沟通技巧和礼品赠送等方面的培训，不仅提升了员工的形象素质，还加强了与同事和客户之间的良好关系，为职业生涯的成功打下坚实基础。</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员工职业生涯规划</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职业规划的概念</a:t>
            </a:r>
            <a:endParaRPr lang="en-US" sz="3600" b="0" strike="noStrike" spc="-1">
              <a:solidFill>
                <a:schemeClr val="dk1"/>
              </a:solidFill>
              <a:latin typeface="Arial"/>
            </a:endParaRPr>
          </a:p>
        </p:txBody>
      </p:sp>
      <p:sp>
        <p:nvSpPr>
          <p:cNvPr id="170"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明确定义自己的职业目标和发展方向</a:t>
            </a:r>
            <a:endParaRPr lang="en-US" sz="1600" b="0" strike="noStrike" spc="-1">
              <a:solidFill>
                <a:srgbClr val="FFFFFF"/>
              </a:solidFill>
              <a:latin typeface="Arial"/>
            </a:endParaRPr>
          </a:p>
        </p:txBody>
      </p:sp>
      <p:sp>
        <p:nvSpPr>
          <p:cNvPr id="171"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职业规划的定义</a:t>
            </a:r>
            <a:endParaRPr lang="en-US" sz="2000" b="0" strike="noStrike" spc="-1">
              <a:solidFill>
                <a:srgbClr val="FFFFFF"/>
              </a:solidFill>
              <a:latin typeface="Arial"/>
            </a:endParaRPr>
          </a:p>
        </p:txBody>
      </p:sp>
      <p:sp>
        <p:nvSpPr>
          <p:cNvPr id="172"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对个人职业发展起到指导作用</a:t>
            </a:r>
            <a:endParaRPr lang="en-US" sz="1600" b="0" strike="noStrike" spc="-1">
              <a:solidFill>
                <a:srgbClr val="FFFFFF"/>
              </a:solidFill>
              <a:latin typeface="Arial"/>
            </a:endParaRPr>
          </a:p>
        </p:txBody>
      </p:sp>
      <p:sp>
        <p:nvSpPr>
          <p:cNvPr id="173"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职业规划的重要性</a:t>
            </a:r>
            <a:endParaRPr lang="en-US" sz="2000" b="0" strike="noStrike" spc="-1">
              <a:solidFill>
                <a:srgbClr val="FFFFFF"/>
              </a:solidFill>
              <a:latin typeface="Arial"/>
            </a:endParaRPr>
          </a:p>
        </p:txBody>
      </p:sp>
      <p:sp>
        <p:nvSpPr>
          <p:cNvPr id="174"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制定目标、分析现状、制定计划、执行评估及调整</a:t>
            </a:r>
            <a:endParaRPr lang="en-US" sz="1600" b="0" strike="noStrike" spc="-1">
              <a:solidFill>
                <a:srgbClr val="FFFFFF"/>
              </a:solidFill>
              <a:latin typeface="Arial"/>
            </a:endParaRPr>
          </a:p>
        </p:txBody>
      </p:sp>
      <p:sp>
        <p:nvSpPr>
          <p:cNvPr id="175"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如何进行职业规划</a:t>
            </a:r>
            <a:endParaRPr lang="en-US" sz="2000" b="0" strike="noStrike" spc="-1">
              <a:solidFill>
                <a:srgbClr val="FFFFFF"/>
              </a:solidFill>
              <a:latin typeface="Arial"/>
            </a:endParaRPr>
          </a:p>
        </p:txBody>
      </p:sp>
      <p:sp>
        <p:nvSpPr>
          <p:cNvPr id="176"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77"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职业目标设定</a:t>
            </a:r>
            <a:endParaRPr lang="en-US" sz="3600" b="0" strike="noStrike" spc="-1">
              <a:solidFill>
                <a:schemeClr val="dk1"/>
              </a:solidFill>
              <a:latin typeface="Arial"/>
            </a:endParaRPr>
          </a:p>
        </p:txBody>
      </p:sp>
      <p:sp>
        <p:nvSpPr>
          <p:cNvPr id="17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明确目标、量化目标、设定时间表</a:t>
            </a:r>
            <a:endParaRPr lang="en-US" sz="1600" b="0" strike="noStrike" spc="-1">
              <a:solidFill>
                <a:srgbClr val="FFFFFF"/>
              </a:solidFill>
              <a:latin typeface="Arial"/>
            </a:endParaRPr>
          </a:p>
        </p:txBody>
      </p:sp>
      <p:sp>
        <p:nvSpPr>
          <p:cNvPr id="18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如何设定明确的职业目标</a:t>
            </a:r>
            <a:endParaRPr lang="en-US" sz="2000" b="0" strike="noStrike" spc="-1">
              <a:solidFill>
                <a:srgbClr val="FFFFFF"/>
              </a:solidFill>
              <a:latin typeface="Arial"/>
            </a:endParaRPr>
          </a:p>
        </p:txBody>
      </p:sp>
      <p:sp>
        <p:nvSpPr>
          <p:cNvPr id="18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8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8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成功案例分享，启发员工设定职业目标</a:t>
            </a:r>
            <a:endParaRPr lang="en-US" sz="1600" b="0" strike="noStrike" spc="-1">
              <a:solidFill>
                <a:srgbClr val="FFFFFF"/>
              </a:solidFill>
              <a:latin typeface="Arial"/>
            </a:endParaRPr>
          </a:p>
        </p:txBody>
      </p:sp>
      <p:sp>
        <p:nvSpPr>
          <p:cNvPr id="18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实例分享</a:t>
            </a:r>
            <a:endParaRPr lang="en-US" sz="2000" b="0" strike="noStrike" spc="-1">
              <a:solidFill>
                <a:srgbClr val="FFFFFF"/>
              </a:solidFill>
              <a:latin typeface="Arial"/>
            </a:endParaRPr>
          </a:p>
        </p:txBody>
      </p:sp>
      <p:sp>
        <p:nvSpPr>
          <p:cNvPr id="18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8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职业目标是员工发展的重要引导</a:t>
            </a:r>
            <a:endParaRPr lang="en-US" sz="1600" b="0" strike="noStrike" spc="-1">
              <a:solidFill>
                <a:srgbClr val="FFFFFF"/>
              </a:solidFill>
              <a:latin typeface="Arial"/>
            </a:endParaRPr>
          </a:p>
        </p:txBody>
      </p:sp>
      <p:sp>
        <p:nvSpPr>
          <p:cNvPr id="18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职业目标与员工发展的关系</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8"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9"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如何选择合适的职业发展路径</a:t>
            </a:r>
            <a:endParaRPr lang="en-US" sz="1800" b="0" strike="noStrike" spc="-1">
              <a:solidFill>
                <a:srgbClr val="FFFFFF"/>
              </a:solidFill>
              <a:latin typeface="Arial"/>
            </a:endParaRPr>
          </a:p>
        </p:txBody>
      </p:sp>
      <p:sp>
        <p:nvSpPr>
          <p:cNvPr id="190"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了解自己的兴趣和能力</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与导师沟通</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关注行业发展趋势</a:t>
            </a:r>
            <a:endParaRPr lang="en-US" sz="1400" b="0" strike="noStrike" spc="-1">
              <a:solidFill>
                <a:srgbClr val="FFFFFF"/>
              </a:solidFill>
              <a:latin typeface="Arial"/>
            </a:endParaRPr>
          </a:p>
        </p:txBody>
      </p:sp>
      <p:sp>
        <p:nvSpPr>
          <p:cNvPr id="191"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2"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成功职业发展的案例分享</a:t>
            </a:r>
            <a:endParaRPr lang="en-US" sz="1800" b="0" strike="noStrike" spc="-1">
              <a:solidFill>
                <a:srgbClr val="FFFFFF"/>
              </a:solidFill>
              <a:latin typeface="Arial"/>
            </a:endParaRPr>
          </a:p>
        </p:txBody>
      </p:sp>
      <p:sp>
        <p:nvSpPr>
          <p:cNvPr id="193"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名人传记分享</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企业精英故事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行业经验分享</a:t>
            </a:r>
            <a:endParaRPr lang="en-US" sz="1400" b="0" strike="noStrike" spc="-1">
              <a:solidFill>
                <a:srgbClr val="FFFFFF"/>
              </a:solidFill>
              <a:latin typeface="Arial"/>
            </a:endParaRPr>
          </a:p>
        </p:txBody>
      </p:sp>
      <p:sp>
        <p:nvSpPr>
          <p:cNvPr id="194"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5"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96"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97"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职业发展路径规划</a:t>
            </a:r>
            <a:endParaRPr lang="en-US" sz="3600" b="0" strike="noStrike" spc="-1">
              <a:solidFill>
                <a:schemeClr val="dk1"/>
              </a:solidFill>
              <a:latin typeface="Arial"/>
            </a:endParaRPr>
          </a:p>
        </p:txBody>
      </p:sp>
      <p:sp>
        <p:nvSpPr>
          <p:cNvPr id="198"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9"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个人职业发展路径</a:t>
            </a:r>
            <a:endParaRPr lang="en-US" sz="1800" b="0" strike="noStrike" spc="-1">
              <a:solidFill>
                <a:srgbClr val="FFFFFF"/>
              </a:solidFill>
              <a:latin typeface="Arial"/>
            </a:endParaRPr>
          </a:p>
        </p:txBody>
      </p:sp>
      <p:sp>
        <p:nvSpPr>
          <p:cNvPr id="200"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垂直晋升</a:t>
            </a:r>
            <a:endParaRPr lang="en-US" sz="1400" b="0" strike="noStrike" spc="-1">
              <a:solidFill>
                <a:srgbClr val="FFFFFF"/>
              </a:solidFill>
              <a:latin typeface="Arial"/>
            </a:endParaRPr>
          </a:p>
          <a:p>
            <a:r>
              <a:rPr lang="zh-CN" sz="1400" b="0" strike="noStrike" spc="-1">
                <a:solidFill>
                  <a:schemeClr val="accent3"/>
                </a:solidFill>
                <a:latin typeface="微软雅黑"/>
                <a:ea typeface="微软雅黑"/>
              </a:rPr>
              <a:t>职业转型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跨部门发展</a:t>
            </a:r>
            <a:endParaRPr lang="en-US" sz="14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1"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职业规划的落地实施</a:t>
            </a:r>
            <a:endParaRPr lang="en-US" sz="3600" b="0" strike="noStrike" spc="-1">
              <a:solidFill>
                <a:schemeClr val="dk1"/>
              </a:solidFill>
              <a:latin typeface="Arial"/>
            </a:endParaRPr>
          </a:p>
        </p:txBody>
      </p:sp>
      <p:sp>
        <p:nvSpPr>
          <p:cNvPr id="202"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职业规划的执行计划需要细致和完善，衡量职业规划的实施效果可以通过目标达成率和个人成长情况来评估。持续优化职业规划的方法包括定期 </a:t>
            </a:r>
            <a:r>
              <a:rPr lang="en-US" sz="2000" b="0" strike="noStrike" spc="-1">
                <a:solidFill>
                  <a:schemeClr val="accent3"/>
                </a:solidFill>
                <a:latin typeface="微软雅黑"/>
                <a:ea typeface="微软雅黑"/>
              </a:rPr>
              <a:t>review </a:t>
            </a:r>
            <a:r>
              <a:rPr lang="zh-CN" sz="2000" b="0" strike="noStrike" spc="-1">
                <a:solidFill>
                  <a:schemeClr val="accent3"/>
                </a:solidFill>
                <a:latin typeface="微软雅黑"/>
                <a:ea typeface="微软雅黑"/>
              </a:rPr>
              <a:t>规划，不断学习和成长，积极寻求反馈和调整方向。</a:t>
            </a:r>
            <a:endParaRPr lang="en-US" sz="20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https://d.book118.com/837013056012006055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141</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员工礼仪培训的员工职业生涯规划</vt:lpstr>
      <vt:lpstr>目录</vt:lpstr>
      <vt:lpstr>第1章 员工礼仪培训的重要性</vt:lpstr>
      <vt:lpstr> </vt:lpstr>
      <vt:lpstr>员工礼仪培训的目的</vt:lpstr>
      <vt:lpstr>员工礼仪培训的实施步骤</vt:lpstr>
      <vt:lpstr>员工礼仪对职业生涯的影响</vt:lpstr>
      <vt:lpstr>员工礼仪培训的成效评估</vt:lpstr>
      <vt:lpstr>第2章 员工礼仪培训内容介绍</vt:lpstr>
      <vt:lpstr> </vt:lpstr>
      <vt:lpstr>礼仪礼节</vt:lpstr>
      <vt:lpstr>沟通技巧</vt:lpstr>
      <vt:lpstr>礼品赠送</vt:lpstr>
      <vt:lpstr>总结</vt:lpstr>
      <vt:lpstr>第3章 员工职业生涯规划</vt:lpstr>
      <vt:lpstr>职业规划的概念</vt:lpstr>
      <vt:lpstr>职业目标设定</vt:lpstr>
      <vt:lpstr>职业发展路径规划</vt:lpstr>
      <vt:lpstr>职业规划的落地实施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2024-09-29T14:51:13.123</cp:lastPrinted>
  <dcterms:created xsi:type="dcterms:W3CDTF">2024-09-29T06:51:13Z</dcterms:created>
  <dcterms:modified xsi:type="dcterms:W3CDTF">2024-09-29T06:51:15Z</dcterms:modified>
</cp:coreProperties>
</file>