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2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5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D30C5-8D45-458C-BDC3-E388DF246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8D182-B97D-4C37-8756-FA6D9624C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F7134-EC34-4C13-B95A-DD7789F8C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98D31-F888-4F10-AAEC-21ECA81DE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4155F-8C50-4AF0-835E-7802414A4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DE569-7BA8-478A-B299-31D10AF3F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3D8ED-02BE-4D49-BC7F-913F98ACE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9EA19-8676-42E6-94AB-040A23BD2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29623-A746-4F6B-AE10-9186A178D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A1B23-4301-427D-9C74-A8A9A64B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B4DA2-AF07-4AD3-949D-4920B2E1C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229" r:id="rId2"/>
    <p:sldLayoutId id="2147490230" r:id="rId3"/>
    <p:sldLayoutId id="2147490231" r:id="rId4"/>
    <p:sldLayoutId id="2147490232" r:id="rId5"/>
    <p:sldLayoutId id="2147490233" r:id="rId6"/>
    <p:sldLayoutId id="2147490234" r:id="rId7"/>
    <p:sldLayoutId id="2147490235" r:id="rId8"/>
    <p:sldLayoutId id="2147490236" r:id="rId9"/>
    <p:sldLayoutId id="2147490237" r:id="rId10"/>
    <p:sldLayoutId id="214749023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31" Type="http://schemas.openxmlformats.org/officeDocument/2006/relationships/tags" Target="../tags/tag180.xml" /><Relationship Id="rId32" Type="http://schemas.openxmlformats.org/officeDocument/2006/relationships/tags" Target="../tags/tag181.xml" /><Relationship Id="rId33" Type="http://schemas.openxmlformats.org/officeDocument/2006/relationships/tags" Target="../tags/tag182.xml" /><Relationship Id="rId34" Type="http://schemas.openxmlformats.org/officeDocument/2006/relationships/tags" Target="../tags/tag183.xml" /><Relationship Id="rId35" Type="http://schemas.openxmlformats.org/officeDocument/2006/relationships/tags" Target="../tags/tag184.xml" /><Relationship Id="rId36" Type="http://schemas.openxmlformats.org/officeDocument/2006/relationships/tags" Target="../tags/tag185.xml" /><Relationship Id="rId37" Type="http://schemas.openxmlformats.org/officeDocument/2006/relationships/tags" Target="../tags/tag186.xml" /><Relationship Id="rId38" Type="http://schemas.openxmlformats.org/officeDocument/2006/relationships/tags" Target="../tags/tag187.xml" /><Relationship Id="rId39" Type="http://schemas.openxmlformats.org/officeDocument/2006/relationships/tags" Target="../tags/tag188.xml" /><Relationship Id="rId4" Type="http://schemas.openxmlformats.org/officeDocument/2006/relationships/tags" Target="../tags/tag153.xml" /><Relationship Id="rId40" Type="http://schemas.openxmlformats.org/officeDocument/2006/relationships/tags" Target="../tags/tag189.xml" /><Relationship Id="rId41" Type="http://schemas.openxmlformats.org/officeDocument/2006/relationships/tags" Target="../tags/tag190.xml" /><Relationship Id="rId42" Type="http://schemas.openxmlformats.org/officeDocument/2006/relationships/tags" Target="../tags/tag191.xml" /><Relationship Id="rId43" Type="http://schemas.openxmlformats.org/officeDocument/2006/relationships/tags" Target="../tags/tag192.xml" /><Relationship Id="rId44" Type="http://schemas.openxmlformats.org/officeDocument/2006/relationships/tags" Target="../tags/tag193.xml" /><Relationship Id="rId45" Type="http://schemas.openxmlformats.org/officeDocument/2006/relationships/tags" Target="../tags/tag194.xml" /><Relationship Id="rId46" Type="http://schemas.openxmlformats.org/officeDocument/2006/relationships/tags" Target="../tags/tag195.xml" /><Relationship Id="rId47" Type="http://schemas.openxmlformats.org/officeDocument/2006/relationships/tags" Target="../tags/tag196.xml" /><Relationship Id="rId48" Type="http://schemas.openxmlformats.org/officeDocument/2006/relationships/tags" Target="../tags/tag197.xml" /><Relationship Id="rId49" Type="http://schemas.openxmlformats.org/officeDocument/2006/relationships/tags" Target="../tags/tag198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tags" Target="../tags/tag202.xml" /><Relationship Id="rId20" Type="http://schemas.openxmlformats.org/officeDocument/2006/relationships/tags" Target="../tags/tag220.xml" /><Relationship Id="rId21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1615106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国有企业基层党组织建设标准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国有企业基层党组织的地位和作用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国有企业基层党组织的组织建设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国有企业基层党组织的制度建设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国有企业基层党组织的思想建设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国有企业基层党组织的作风建设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国有企业基层党组织的地位和作用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内容占位符 1"/>
          <p:cNvSpPr>
            <a:spLocks noGrp="1"/>
          </p:cNvSpPr>
          <p:nvPr>
            <p:ph idx="2"/>
          </p:nvPr>
        </p:nvSpPr>
        <p:spPr/>
        <p:txBody>
          <a:bodyPr/>
          <a:lstStyle/>
          <a:p>
            <a:r>
              <a:rPr lang="zh-CN" altLang="en-US"/>
              <a:t>定义：国有企业基层党组织是党的基层组织的重要组成部分，是党在企业中的战斗堡垒。</a:t>
            </a:r>
            <a:endParaRPr lang="zh-CN" altLang="en-US"/>
          </a:p>
          <a:p>
            <a:r>
              <a:rPr lang="zh-CN" altLang="en-US"/>
              <a:t>职责：宣传和执行党的路线方针政策，贯彻执行上级党组织的决议、决定；组织党员认真学习马克思列宁主义、毛泽东思想、邓小平理论、“三个代表”重要思想、科学发展观和习近平新时代中国特色社会主义思想；对党员进行教育、管理、监督和服务，提高党员素质，增强党性观念；密切联系群众，了解群众所思所想，组织广大群众积极投身到改革和现代化建设的事业中；领导工会、共青团等群团组织，支持它们依照各自的章程独立负责地开展工作；加强党风廉政建设，落实“一岗双责”责任制；做好发展党员工作，加强党员队伍建设；按照上级党组织的要求，结合本单位的实际，做好思想政治工作。</a:t>
            </a:r>
            <a:endParaRPr lang="zh-CN" altLang="en-US"/>
          </a:p>
        </p:txBody>
      </p:sp>
      <p:sp>
        <p:nvSpPr>
          <p:cNvPr id="10489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基层党组织的定义和职责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在国有企业中的地位和作用</a:t>
            </a:r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国有企业基层党组织是党的基层组织的重要组成部分，是党在企业中的战斗堡垒。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国有企业基层党组织在企业管理中发挥着政治核心作用，保证企业正确的发展方向。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1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国有企业基层党组织是党联系群众的桥梁和纽带，能够增强党组织的凝聚力和战斗力。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国有企业基层党组织在推动企业改革发展、维护职工权益等方面发挥着重要作用。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与企业生产经营的关系</a:t>
            </a:r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促进企业稳定发展：基层党组织是企业的政治核心，能够为企业提供稳定的发展环境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推动企业技术创新：基层党组织能够激发员工的创新精神，推动企业技术创新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提高企业市场竞争力：基层党组织能够加强企业内部的协作和沟通，提高企业的市场竞争力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增强企业社会责任感：基层党组织能够引导企业履行社会责任，增强企业的社会责任感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国有企业基层党组织的组织建设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组织架构和人员构成</a:t>
            </a:r>
            <a:endParaRPr lang="zh-CN" altLang="en-US"/>
          </a:p>
        </p:txBody>
      </p:sp>
      <p:sp>
        <p:nvSpPr>
          <p:cNvPr id="104917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组织架构：国有企业基层党组织通常采用直线职能制或事业部制组织架构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人员构成：党组织成员包括党员、预备党员、入党积极分子等，其中党员是党组织的核心力量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职责分工：党组织成员按照职责分工，分别承担不同的工作任务，共同推动党组织的发展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培训与发展：党组织重视成员的培训与发展，通过各种途径提高成员的素质和能力，为企业的可持续发展提供有力支持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党员发展和管理</a:t>
            </a:r>
            <a:endParaRPr lang="zh-CN" altLang="en-US"/>
          </a:p>
        </p:txBody>
      </p:sp>
      <p:sp>
        <p:nvSpPr>
          <p:cNvPr id="104922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党员发展：严格遵守入党程序，注重培养党员的思想政治素质和业务能力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党员管理：建立健全党员管理制度，加强党员教育、管理和监督，促进党员发挥先锋模范作用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组织建设：加强基层党组织建设，完善组织架构和运行机制，提高组织力和凝聚力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制度建设：建立健全基层党组织工作制度，规范工作流程和标准，确保各项工作有章可循、有据可查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组织生活和民主集中制</a:t>
            </a:r>
            <a:endParaRPr lang="zh-CN" altLang="en-US"/>
          </a:p>
        </p:txBody>
      </p:sp>
      <p:sp>
        <p:nvSpPr>
          <p:cNvPr id="1049270" name="Freeform 488"/>
          <p:cNvSpPr/>
          <p:nvPr>
            <p:custDataLst>
              <p:tags r:id="rId2"/>
            </p:custDataLst>
          </p:nvPr>
        </p:nvSpPr>
        <p:spPr>
          <a:xfrm>
            <a:off x="3164308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序号"/>
          <p:cNvSpPr txBox="1"/>
          <p:nvPr>
            <p:custDataLst>
              <p:tags r:id="rId3"/>
            </p:custDataLst>
          </p:nvPr>
        </p:nvSpPr>
        <p:spPr>
          <a:xfrm>
            <a:off x="3273159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274" name="椭圆 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475743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79" name="直接连接符 11"/>
          <p:cNvCxnSpPr/>
          <p:nvPr>
            <p:custDataLst>
              <p:tags r:id="rId5"/>
            </p:custDataLst>
          </p:nvPr>
        </p:nvCxnSpPr>
        <p:spPr>
          <a:xfrm flipH="1">
            <a:off x="3518678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6" name="标题"/>
          <p:cNvSpPr txBox="1"/>
          <p:nvPr>
            <p:custDataLst>
              <p:tags r:id="rId6"/>
            </p:custDataLst>
          </p:nvPr>
        </p:nvSpPr>
        <p:spPr>
          <a:xfrm>
            <a:off x="2815986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pc="300">
                <a:latin typeface="+mj-ea"/>
                <a:ea typeface="+mj-ea"/>
              </a:rPr>
              <a:t>组织生活的内容和形式</a:t>
            </a:r>
            <a:endParaRPr lang="zh-CN" altLang="en-US" sz="1200" b="1" spc="300">
              <a:latin typeface="+mj-ea"/>
              <a:ea typeface="+mj-ea"/>
            </a:endParaRPr>
          </a:p>
        </p:txBody>
      </p:sp>
      <p:sp>
        <p:nvSpPr>
          <p:cNvPr id="1049278" name="正文"/>
          <p:cNvSpPr txBox="1"/>
          <p:nvPr>
            <p:custDataLst>
              <p:tags r:id="rId7"/>
            </p:custDataLst>
          </p:nvPr>
        </p:nvSpPr>
        <p:spPr>
          <a:xfrm>
            <a:off x="2815986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80" name="Freeform 488"/>
          <p:cNvSpPr/>
          <p:nvPr>
            <p:custDataLst>
              <p:tags r:id="rId8"/>
            </p:custDataLst>
          </p:nvPr>
        </p:nvSpPr>
        <p:spPr>
          <a:xfrm>
            <a:off x="3856720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序号"/>
          <p:cNvSpPr txBox="1"/>
          <p:nvPr>
            <p:custDataLst>
              <p:tags r:id="rId9"/>
            </p:custDataLst>
          </p:nvPr>
        </p:nvSpPr>
        <p:spPr>
          <a:xfrm>
            <a:off x="3965571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cxnSp>
        <p:nvCxnSpPr>
          <p:cNvPr id="3145781" name="直接连接符 17"/>
          <p:cNvCxnSpPr/>
          <p:nvPr>
            <p:custDataLst>
              <p:tags r:id="rId10"/>
            </p:custDataLst>
          </p:nvPr>
        </p:nvCxnSpPr>
        <p:spPr>
          <a:xfrm flipH="1">
            <a:off x="4211090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4" name="椭圆 1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4168759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286" name="标题"/>
          <p:cNvSpPr txBox="1"/>
          <p:nvPr>
            <p:custDataLst>
              <p:tags r:id="rId12"/>
            </p:custDataLst>
          </p:nvPr>
        </p:nvSpPr>
        <p:spPr>
          <a:xfrm>
            <a:off x="3551333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pc="300">
                <a:latin typeface="+mj-ea"/>
                <a:ea typeface="+mj-ea"/>
              </a:rPr>
              <a:t>组织生活的频率和时间</a:t>
            </a:r>
            <a:endParaRPr lang="zh-CN" altLang="en-US" sz="1200" b="1" spc="300">
              <a:latin typeface="+mj-ea"/>
              <a:ea typeface="+mj-ea"/>
            </a:endParaRPr>
          </a:p>
        </p:txBody>
      </p:sp>
      <p:sp>
        <p:nvSpPr>
          <p:cNvPr id="1049288" name="正文"/>
          <p:cNvSpPr txBox="1"/>
          <p:nvPr>
            <p:custDataLst>
              <p:tags r:id="rId13"/>
            </p:custDataLst>
          </p:nvPr>
        </p:nvSpPr>
        <p:spPr>
          <a:xfrm>
            <a:off x="3551333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90" name="Freeform 488"/>
          <p:cNvSpPr/>
          <p:nvPr>
            <p:custDataLst>
              <p:tags r:id="rId14"/>
            </p:custDataLst>
          </p:nvPr>
        </p:nvSpPr>
        <p:spPr>
          <a:xfrm>
            <a:off x="4635004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2" name="序号"/>
          <p:cNvSpPr txBox="1"/>
          <p:nvPr>
            <p:custDataLst>
              <p:tags r:id="rId15"/>
            </p:custDataLst>
          </p:nvPr>
        </p:nvSpPr>
        <p:spPr>
          <a:xfrm>
            <a:off x="4743855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294" name="椭圆 27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4947043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83" name="直接连接符 28"/>
          <p:cNvCxnSpPr/>
          <p:nvPr>
            <p:custDataLst>
              <p:tags r:id="rId17"/>
            </p:custDataLst>
          </p:nvPr>
        </p:nvCxnSpPr>
        <p:spPr>
          <a:xfrm flipH="1">
            <a:off x="4989978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6" name="标题"/>
          <p:cNvSpPr txBox="1"/>
          <p:nvPr>
            <p:custDataLst>
              <p:tags r:id="rId18"/>
            </p:custDataLst>
          </p:nvPr>
        </p:nvSpPr>
        <p:spPr>
          <a:xfrm>
            <a:off x="4286681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pc="300">
                <a:latin typeface="+mj-ea"/>
                <a:ea typeface="+mj-ea"/>
              </a:rPr>
              <a:t>组织生活的参与人员和责任</a:t>
            </a:r>
            <a:endParaRPr lang="zh-CN" altLang="en-US" sz="1200" b="1" spc="300">
              <a:latin typeface="+mj-ea"/>
              <a:ea typeface="+mj-ea"/>
            </a:endParaRPr>
          </a:p>
        </p:txBody>
      </p:sp>
      <p:sp>
        <p:nvSpPr>
          <p:cNvPr id="1049298" name="正文"/>
          <p:cNvSpPr txBox="1"/>
          <p:nvPr>
            <p:custDataLst>
              <p:tags r:id="rId19"/>
            </p:custDataLst>
          </p:nvPr>
        </p:nvSpPr>
        <p:spPr>
          <a:xfrm>
            <a:off x="4286681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0" name="Freeform 488"/>
          <p:cNvSpPr/>
          <p:nvPr>
            <p:custDataLst>
              <p:tags r:id="rId20"/>
            </p:custDataLst>
          </p:nvPr>
        </p:nvSpPr>
        <p:spPr>
          <a:xfrm>
            <a:off x="5328021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序号"/>
          <p:cNvSpPr txBox="1"/>
          <p:nvPr>
            <p:custDataLst>
              <p:tags r:id="rId21"/>
            </p:custDataLst>
          </p:nvPr>
        </p:nvSpPr>
        <p:spPr>
          <a:xfrm>
            <a:off x="5436872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cxnSp>
        <p:nvCxnSpPr>
          <p:cNvPr id="3145785" name="直接连接符 34"/>
          <p:cNvCxnSpPr/>
          <p:nvPr>
            <p:custDataLst>
              <p:tags r:id="rId22"/>
            </p:custDataLst>
          </p:nvPr>
        </p:nvCxnSpPr>
        <p:spPr>
          <a:xfrm flipH="1">
            <a:off x="5682391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4" name="椭圆 35"/>
          <p:cNvSpPr>
            <a:spLocks noChangeAspect="1"/>
          </p:cNvSpPr>
          <p:nvPr>
            <p:custDataLst>
              <p:tags r:id="rId23"/>
            </p:custDataLst>
          </p:nvPr>
        </p:nvSpPr>
        <p:spPr>
          <a:xfrm>
            <a:off x="5639455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06" name="标题"/>
          <p:cNvSpPr txBox="1"/>
          <p:nvPr>
            <p:custDataLst>
              <p:tags r:id="rId24"/>
            </p:custDataLst>
          </p:nvPr>
        </p:nvSpPr>
        <p:spPr>
          <a:xfrm>
            <a:off x="5022634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pc="300">
                <a:latin typeface="+mj-ea"/>
                <a:ea typeface="+mj-ea"/>
              </a:rPr>
              <a:t>组织生活的记录和报告  民主集中制</a:t>
            </a:r>
            <a:endParaRPr lang="zh-CN" altLang="en-US" sz="1200" b="1" spc="300">
              <a:latin typeface="+mj-ea"/>
              <a:ea typeface="+mj-ea"/>
            </a:endParaRPr>
          </a:p>
        </p:txBody>
      </p:sp>
      <p:sp>
        <p:nvSpPr>
          <p:cNvPr id="1049308" name="正文"/>
          <p:cNvSpPr txBox="1"/>
          <p:nvPr>
            <p:custDataLst>
              <p:tags r:id="rId25"/>
            </p:custDataLst>
          </p:nvPr>
        </p:nvSpPr>
        <p:spPr>
          <a:xfrm>
            <a:off x="5022634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民主集中制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0" name="Freeform 488"/>
          <p:cNvSpPr/>
          <p:nvPr>
            <p:custDataLst>
              <p:tags r:id="rId26"/>
            </p:custDataLst>
          </p:nvPr>
        </p:nvSpPr>
        <p:spPr>
          <a:xfrm>
            <a:off x="6106304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序号"/>
          <p:cNvSpPr txBox="1"/>
          <p:nvPr>
            <p:custDataLst>
              <p:tags r:id="rId27"/>
            </p:custDataLst>
          </p:nvPr>
        </p:nvSpPr>
        <p:spPr>
          <a:xfrm>
            <a:off x="6215155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314" name="椭圆 43"/>
          <p:cNvSpPr>
            <a:spLocks noChangeAspect="1"/>
          </p:cNvSpPr>
          <p:nvPr>
            <p:custDataLst>
              <p:tags r:id="rId28"/>
            </p:custDataLst>
          </p:nvPr>
        </p:nvSpPr>
        <p:spPr>
          <a:xfrm>
            <a:off x="6417738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87" name="直接连接符 44"/>
          <p:cNvCxnSpPr/>
          <p:nvPr>
            <p:custDataLst>
              <p:tags r:id="rId29"/>
            </p:custDataLst>
          </p:nvPr>
        </p:nvCxnSpPr>
        <p:spPr>
          <a:xfrm flipH="1">
            <a:off x="6460674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6" name="标题"/>
          <p:cNvSpPr txBox="1"/>
          <p:nvPr>
            <p:custDataLst>
              <p:tags r:id="rId30"/>
            </p:custDataLst>
          </p:nvPr>
        </p:nvSpPr>
        <p:spPr>
          <a:xfrm>
            <a:off x="5757981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pc="300">
                <a:latin typeface="+mj-ea"/>
                <a:ea typeface="+mj-ea"/>
              </a:rPr>
              <a:t>民主集中制的原则和要求</a:t>
            </a:r>
            <a:endParaRPr lang="zh-CN" altLang="en-US" sz="1200" b="1" spc="300">
              <a:latin typeface="+mj-ea"/>
              <a:ea typeface="+mj-ea"/>
            </a:endParaRPr>
          </a:p>
        </p:txBody>
      </p:sp>
      <p:sp>
        <p:nvSpPr>
          <p:cNvPr id="1049318" name="正文"/>
          <p:cNvSpPr txBox="1"/>
          <p:nvPr>
            <p:custDataLst>
              <p:tags r:id="rId31"/>
            </p:custDataLst>
          </p:nvPr>
        </p:nvSpPr>
        <p:spPr>
          <a:xfrm>
            <a:off x="5757981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0" name="Freeform 488"/>
          <p:cNvSpPr/>
          <p:nvPr>
            <p:custDataLst>
              <p:tags r:id="rId32"/>
            </p:custDataLst>
          </p:nvPr>
        </p:nvSpPr>
        <p:spPr>
          <a:xfrm>
            <a:off x="6798716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序号"/>
          <p:cNvSpPr txBox="1"/>
          <p:nvPr>
            <p:custDataLst>
              <p:tags r:id="rId33"/>
            </p:custDataLst>
          </p:nvPr>
        </p:nvSpPr>
        <p:spPr>
          <a:xfrm>
            <a:off x="6907567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  <p:cxnSp>
        <p:nvCxnSpPr>
          <p:cNvPr id="3145789" name="直接连接符 52"/>
          <p:cNvCxnSpPr/>
          <p:nvPr>
            <p:custDataLst>
              <p:tags r:id="rId34"/>
            </p:custDataLst>
          </p:nvPr>
        </p:nvCxnSpPr>
        <p:spPr>
          <a:xfrm flipH="1">
            <a:off x="7153691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4" name="椭圆 53"/>
          <p:cNvSpPr>
            <a:spLocks noChangeAspect="1"/>
          </p:cNvSpPr>
          <p:nvPr>
            <p:custDataLst>
              <p:tags r:id="rId35"/>
            </p:custDataLst>
          </p:nvPr>
        </p:nvSpPr>
        <p:spPr>
          <a:xfrm>
            <a:off x="7110755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26" name="标题"/>
          <p:cNvSpPr txBox="1"/>
          <p:nvPr>
            <p:custDataLst>
              <p:tags r:id="rId36"/>
            </p:custDataLst>
          </p:nvPr>
        </p:nvSpPr>
        <p:spPr>
          <a:xfrm>
            <a:off x="6493329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民主集中制在国有企业基层党组织建设中的作用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28" name="正文"/>
          <p:cNvSpPr txBox="1"/>
          <p:nvPr>
            <p:custDataLst>
              <p:tags r:id="rId37"/>
            </p:custDataLst>
          </p:nvPr>
        </p:nvSpPr>
        <p:spPr>
          <a:xfrm>
            <a:off x="6493329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0" name="Freeform 488"/>
          <p:cNvSpPr/>
          <p:nvPr>
            <p:custDataLst>
              <p:tags r:id="rId38"/>
            </p:custDataLst>
          </p:nvPr>
        </p:nvSpPr>
        <p:spPr>
          <a:xfrm>
            <a:off x="7577000" y="3159446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序号"/>
          <p:cNvSpPr txBox="1"/>
          <p:nvPr>
            <p:custDataLst>
              <p:tags r:id="rId39"/>
            </p:custDataLst>
          </p:nvPr>
        </p:nvSpPr>
        <p:spPr>
          <a:xfrm>
            <a:off x="7686455" y="3338445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400" b="1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1">
                      <a:alpha val="48000"/>
                    </a:schemeClr>
                  </a:outerShdw>
                </a:effectLst>
                <a:latin typeface="+mj-ea"/>
                <a:ea typeface="+mj-ea"/>
              </a:rPr>
              <a:t>07</a:t>
            </a:r>
            <a:endParaRPr lang="en-US" sz="2400" b="1"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chemeClr val="accent1">
                    <a:alpha val="48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9334" name="椭圆 61"/>
          <p:cNvSpPr>
            <a:spLocks noChangeAspect="1"/>
          </p:cNvSpPr>
          <p:nvPr>
            <p:custDataLst>
              <p:tags r:id="rId40"/>
            </p:custDataLst>
          </p:nvPr>
        </p:nvSpPr>
        <p:spPr>
          <a:xfrm>
            <a:off x="7889039" y="2704691"/>
            <a:ext cx="85709" cy="85709"/>
          </a:xfrm>
          <a:prstGeom prst="ellipse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/>
              </a:gs>
            </a:gsLst>
            <a:lin ang="2700000" scaled="0"/>
          </a:gradFill>
          <a:ln w="9525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91" name="直接连接符 62"/>
          <p:cNvCxnSpPr/>
          <p:nvPr>
            <p:custDataLst>
              <p:tags r:id="rId41"/>
            </p:custDataLst>
          </p:nvPr>
        </p:nvCxnSpPr>
        <p:spPr>
          <a:xfrm flipH="1">
            <a:off x="7931974" y="2747627"/>
            <a:ext cx="0" cy="411405"/>
          </a:xfrm>
          <a:prstGeom prst="line">
            <a:avLst/>
          </a:prstGeom>
          <a:ln w="15875">
            <a:solidFill>
              <a:schemeClr val="accent1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6" name="标题"/>
          <p:cNvSpPr txBox="1"/>
          <p:nvPr>
            <p:custDataLst>
              <p:tags r:id="rId42"/>
            </p:custDataLst>
          </p:nvPr>
        </p:nvSpPr>
        <p:spPr>
          <a:xfrm>
            <a:off x="7229282" y="1490400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latin typeface="+mj-ea"/>
                <a:ea typeface="+mj-ea"/>
              </a:rPr>
              <a:t>民主集中制在决策、管理、监督等方面的实践</a:t>
            </a:r>
            <a:endParaRPr lang="zh-CN" altLang="en-US" sz="2000" b="1" spc="300">
              <a:latin typeface="+mj-ea"/>
              <a:ea typeface="+mj-ea"/>
            </a:endParaRPr>
          </a:p>
        </p:txBody>
      </p:sp>
      <p:sp>
        <p:nvSpPr>
          <p:cNvPr id="1049338" name="正文"/>
          <p:cNvSpPr txBox="1"/>
          <p:nvPr>
            <p:custDataLst>
              <p:tags r:id="rId43"/>
            </p:custDataLst>
          </p:nvPr>
        </p:nvSpPr>
        <p:spPr>
          <a:xfrm>
            <a:off x="7229282" y="2194907"/>
            <a:ext cx="1405633" cy="654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0" name="Freeform 488"/>
          <p:cNvSpPr/>
          <p:nvPr>
            <p:custDataLst>
              <p:tags r:id="rId44"/>
            </p:custDataLst>
          </p:nvPr>
        </p:nvSpPr>
        <p:spPr>
          <a:xfrm>
            <a:off x="8270017" y="3860324"/>
            <a:ext cx="709272" cy="809981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lin ang="2700000" scaled="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1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序号"/>
          <p:cNvSpPr txBox="1"/>
          <p:nvPr>
            <p:custDataLst>
              <p:tags r:id="rId45"/>
            </p:custDataLst>
          </p:nvPr>
        </p:nvSpPr>
        <p:spPr>
          <a:xfrm>
            <a:off x="8378867" y="4039928"/>
            <a:ext cx="491222" cy="4509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5833"/>
          </a:bodyPr>
          <a:lstStyle>
            <a:defPPr>
              <a:defRPr lang="zh-CN"/>
            </a:defPPr>
            <a:lvl1pPr marL="0" algn="ctr" defTabSz="914400" rtl="0" eaLnBrk="1" latinLnBrk="0" hangingPunct="1">
              <a:defRPr sz="2400" b="1" kern="1200"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08</a:t>
            </a:r>
            <a:endParaRPr lang="en-US"/>
          </a:p>
        </p:txBody>
      </p:sp>
      <p:cxnSp>
        <p:nvCxnSpPr>
          <p:cNvPr id="3145793" name="直接连接符 70"/>
          <p:cNvCxnSpPr/>
          <p:nvPr>
            <p:custDataLst>
              <p:tags r:id="rId46"/>
            </p:custDataLst>
          </p:nvPr>
        </p:nvCxnSpPr>
        <p:spPr>
          <a:xfrm flipH="1">
            <a:off x="8624386" y="4670658"/>
            <a:ext cx="0" cy="411405"/>
          </a:xfrm>
          <a:prstGeom prst="line">
            <a:avLst/>
          </a:prstGeom>
          <a:ln w="15875">
            <a:solidFill>
              <a:schemeClr val="accent4">
                <a:alpha val="99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4" name="椭圆 71"/>
          <p:cNvSpPr>
            <a:spLocks noChangeAspect="1"/>
          </p:cNvSpPr>
          <p:nvPr>
            <p:custDataLst>
              <p:tags r:id="rId47"/>
            </p:custDataLst>
          </p:nvPr>
        </p:nvSpPr>
        <p:spPr>
          <a:xfrm>
            <a:off x="8581451" y="5006282"/>
            <a:ext cx="85709" cy="85709"/>
          </a:xfrm>
          <a:prstGeom prst="ellipse">
            <a:avLst/>
          </a:prstGeom>
          <a:gradFill>
            <a:gsLst>
              <a:gs pos="0">
                <a:schemeClr val="accent4">
                  <a:lumMod val="75000"/>
                </a:schemeClr>
              </a:gs>
              <a:gs pos="100000">
                <a:schemeClr val="accent4"/>
              </a:gs>
            </a:gsLst>
            <a:lin ang="2700000" scaled="0"/>
          </a:gradFill>
          <a:ln w="9525" cap="flat">
            <a:solidFill>
              <a:schemeClr val="accent4">
                <a:lumMod val="60000"/>
                <a:lumOff val="40000"/>
              </a:schemeClr>
            </a:solidFill>
            <a:prstDash val="solid"/>
            <a:miter/>
          </a:ln>
          <a:effectLst>
            <a:outerShdw blurRad="152400" dist="76200" dir="2700000" algn="tl" rotWithShape="0">
              <a:schemeClr val="accent1">
                <a:alpha val="2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46" name="标题"/>
          <p:cNvSpPr txBox="1"/>
          <p:nvPr>
            <p:custDataLst>
              <p:tags r:id="rId48"/>
            </p:custDataLst>
          </p:nvPr>
        </p:nvSpPr>
        <p:spPr>
          <a:xfrm>
            <a:off x="7964629" y="4783137"/>
            <a:ext cx="1405633" cy="67196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 spc="300">
                <a:latin typeface="+mj-ea"/>
                <a:ea typeface="+mj-ea"/>
              </a:rPr>
              <a:t>民主集中制与党的群众路线的结合</a:t>
            </a:r>
            <a:endParaRPr lang="zh-CN" altLang="en-US" sz="1200" b="1" spc="300">
              <a:latin typeface="+mj-ea"/>
              <a:ea typeface="+mj-ea"/>
            </a:endParaRPr>
          </a:p>
        </p:txBody>
      </p:sp>
      <p:sp>
        <p:nvSpPr>
          <p:cNvPr id="1049348" name="正文"/>
          <p:cNvSpPr txBox="1"/>
          <p:nvPr>
            <p:custDataLst>
              <p:tags r:id="rId49"/>
            </p:custDataLst>
          </p:nvPr>
        </p:nvSpPr>
        <p:spPr>
          <a:xfrm>
            <a:off x="7964629" y="5487644"/>
            <a:ext cx="1405633" cy="76235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8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国有企业基层党组织的制度建设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党的领导制度</a:t>
            </a:r>
            <a:endParaRPr lang="zh-CN" altLang="en-US"/>
          </a:p>
        </p:txBody>
      </p:sp>
      <p:sp>
        <p:nvSpPr>
          <p:cNvPr id="10494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坚持党的领导，发挥党总揽全局、协调各方作用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加强党的领导与公司治理有机结合，确保党的领导核心作用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落实党的领导责任，加强党的领导监督考核机制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完善党的领导制度体系，推动党的领导制度化、法治化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党的组织制度</a:t>
            </a:r>
            <a:endParaRPr lang="zh-CN" altLang="en-US"/>
          </a:p>
        </p:txBody>
      </p:sp>
      <p:sp>
        <p:nvSpPr>
          <p:cNvPr id="10495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党员大会制度：定期召开党员大会，讨论和决定党的重大事项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民主生活会制度：定期开展民主生活会，开展批评与自我批评，加强党内监督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民主集中制原则：坚持民主集中制原则，实行集体领导和个人分工负责相结合的制度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党的纪律制度：严格遵守党的纪律，维护党的团结统一，保证党的路线方针政策的贯彻执行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党的纪律制度</a:t>
            </a:r>
            <a:endParaRPr lang="zh-CN" altLang="en-US"/>
          </a:p>
        </p:txBody>
      </p:sp>
      <p:sp>
        <p:nvSpPr>
          <p:cNvPr id="10495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党的纪律是党的各级组织和全体党员必须遵守的行为规则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党的纪律主要包括政治纪律、组织纪律、廉洁纪律、群众纪律、工作纪律、生活纪律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党的纪律处分有五种：警告、严重警告、撤销党内职务、留党察看、开除党籍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国有企业基层党组织应建立健全党的纪律制度，加强党员教育和管理，维护党的团结统一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党的监督制度</a:t>
            </a:r>
            <a:endParaRPr lang="zh-CN" altLang="en-US"/>
          </a:p>
        </p:txBody>
      </p:sp>
      <p:sp>
        <p:nvSpPr>
          <p:cNvPr id="104963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党内监督条例：明确党内监督的指导思想、基本原则、监督内容等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党的纪律处分条例：规定党员违反党的纪律应受到的处分，维护党的纪律的严肃性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巡视工作条例：通过巡视监督，发现和反映企业基层党组织存在的问题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问责条例：对党的领导干部履行职责不力、失职失责的行为进行问责，推动责任落实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https://d.book118.com/837016151065006024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1_3"/>
  <p:tag name="KSO_WM_UNIT_INDEX" val="1_1_3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1_4"/>
  <p:tag name="KSO_WM_UNIT_INDEX" val="1_1_4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2_4"/>
  <p:tag name="KSO_WM_UNIT_INDEX" val="1_2_4"/>
  <p:tag name="KSO_WM_UNIT_LAYERLEVEL" val="1_1_1"/>
  <p:tag name="KSO_WM_UNIT_LINE_FORE_SCHEMECOLOR_INDEX" val="8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2_3"/>
  <p:tag name="KSO_WM_UNIT_INDEX" val="1_2_3"/>
  <p:tag name="KSO_WM_UNIT_LAYERLEVEL" val="1_1_1"/>
  <p:tag name="KSO_WM_UNIT_LINE_FORE_SCHEMECOLOR_INDEX" val="8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3_3"/>
  <p:tag name="KSO_WM_UNIT_INDEX" val="1_3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3_4"/>
  <p:tag name="KSO_WM_UNIT_INDEX" val="1_3_4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4_4"/>
  <p:tag name="KSO_WM_UNIT_INDEX" val="1_4_4"/>
  <p:tag name="KSO_WM_UNIT_LAYERLEVEL" val="1_1_1"/>
  <p:tag name="KSO_WM_UNIT_LINE_FORE_SCHEMECOLOR_INDEX" val="8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4_3"/>
  <p:tag name="KSO_WM_UNIT_INDEX" val="1_4_3"/>
  <p:tag name="KSO_WM_UNIT_LAYERLEVEL" val="1_1_1"/>
  <p:tag name="KSO_WM_UNIT_LINE_FORE_SCHEMECOLOR_INDEX" val="8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2"/>
  <p:tag name="KSO_WM_UNIT_INDEX" val="1_5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5_3"/>
  <p:tag name="KSO_WM_UNIT_INDEX" val="1_5_3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5_4"/>
  <p:tag name="KSO_WM_UNIT_INDEX" val="1_5_4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6_4"/>
  <p:tag name="KSO_WM_UNIT_INDEX" val="1_6_4"/>
  <p:tag name="KSO_WM_UNIT_LAYERLEVEL" val="1_1_1"/>
  <p:tag name="KSO_WM_UNIT_LINE_FORE_SCHEMECOLOR_INDEX" val="8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6_3"/>
  <p:tag name="KSO_WM_UNIT_INDEX" val="1_6_3"/>
  <p:tag name="KSO_WM_UNIT_LAYERLEVEL" val="1_1_1"/>
  <p:tag name="KSO_WM_UNIT_LINE_FORE_SCHEMECOLOR_INDEX" val="8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2"/>
  <p:tag name="KSO_WM_UNIT_INDEX" val="1_7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5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0_7*l_h_i*1_7_3"/>
  <p:tag name="KSO_WM_UNIT_INDEX" val="1_7_3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7_4"/>
  <p:tag name="KSO_WM_UNIT_INDEX" val="1_7_4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2"/>
  <p:tag name="KSO_WM_UNIT_INDEX" val="1_8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.009999999776482582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i*1_8_4"/>
  <p:tag name="KSO_WM_UNIT_INDEX" val="1_8_4"/>
  <p:tag name="KSO_WM_UNIT_LAYERLEVEL" val="1_1_1"/>
  <p:tag name="KSO_WM_UNIT_LINE_FORE_SCHEMECOLOR_INDEX" val="8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8,&quot;pos&quot;:0,&quot;transparency&quot;:0},{&quot;brightness&quot;:0,&quot;colorType&quot;:1,&quot;foreColorIndex&quot;:8,&quot;pos&quot;:1,&quot;transparency&quot;:0}],&quot;type&quot;:3},&quot;glow&quot;:{&quot;colorType&quot;:0},&quot;line&quot;:{&quot;solidLine&quot;:{&quot;brightness&quot;:0.4000000059604645,&quot;colorType&quot;:1,&quot;foreColorIndex&quot;:8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0_7*l_h_i*1_8_3"/>
  <p:tag name="KSO_WM_UNIT_INDEX" val="1_8_3"/>
  <p:tag name="KSO_WM_UNIT_LAYERLEVEL" val="1_1_1"/>
  <p:tag name="KSO_WM_UNIT_LINE_FORE_SCHEMECOLOR_INDEX" val="8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93.55968503937004,&quot;width&quot;:541.9262992125982}"/>
  <p:tag name="KSO_WM_TAG_VERSION" val="3.0"/>
  <p:tag name="KSO_WM_TEMPLATE_CATEGORY" val="diagram"/>
  <p:tag name="KSO_WM_TEMPLATE_INDEX" val="20231400"/>
  <p:tag name="KSO_WM_UNIT_COMPATIBLE" val="0"/>
  <p:tag name="KSO_WM_UNIT_DIAGRAM_ISNUMVISUAL" val="0"/>
  <p:tag name="KSO_WM_UNIT_DIAGRAM_ISREFERUNIT" val="0"/>
  <p:tag name="KSO_WM_UNIT_HIGHLIGHT" val="0"/>
  <p:tag name="KSO_WM_UNIT_ID" val="diagram20231400_7*l_h_f*1_8_1"/>
  <p:tag name="KSO_WM_UNIT_INDEX" val="1_8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国有企业基层党组织建设标准</vt:lpstr>
      <vt:lpstr>目录</vt:lpstr>
      <vt:lpstr>单击添加章节标题</vt:lpstr>
      <vt:lpstr>国有企业基层党组织的地位和作用</vt:lpstr>
      <vt:lpstr>基层党组织的定义和职责</vt:lpstr>
      <vt:lpstr>在国有企业中的地位和作用</vt:lpstr>
      <vt:lpstr>与企业生产经营的关系</vt:lpstr>
      <vt:lpstr>国有企业基层党组织的组织建设</vt:lpstr>
      <vt:lpstr>组织架构和人员构成</vt:lpstr>
      <vt:lpstr>党员发展和管理</vt:lpstr>
      <vt:lpstr>组织生活和民主集中制</vt:lpstr>
      <vt:lpstr>国有企业基层党组织的制度建设</vt:lpstr>
      <vt:lpstr>党的领导制度</vt:lpstr>
      <vt:lpstr>党的组织制度</vt:lpstr>
      <vt:lpstr>党的纪律制度</vt:lpstr>
      <vt:lpstr>党的监督制度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2024-08-28T13:54:02.395</cp:lastPrinted>
  <dcterms:created xsi:type="dcterms:W3CDTF">2024-08-28T05:54:02Z</dcterms:created>
  <dcterms:modified xsi:type="dcterms:W3CDTF">2024-08-28T05:54:05Z</dcterms:modified>
</cp:coreProperties>
</file>