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60BAC2-107A-402D-90A1-BE96C277BB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6A66C2-3D5B-46C3-BB8A-A5DF6E6721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94E465-FD2F-449A-ACB8-865EA9D6D0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C6B29A5-2299-43BF-8B0C-D8757C003A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F8D3406-78FA-4CDF-B269-05951C05DC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DE3F0CF-080F-4658-8237-49CFAB7B2C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B3A7FC2-04DC-470E-9DC5-E8E5F2FBE3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D422B1B-55C2-46F0-BE2B-205B664B9D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CC9DCCE-96C8-487F-9EA6-1BA5A59C10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F523DB-B6AB-40CD-9F9B-0285332F7F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EF9B9E-7F68-4666-BE56-BD134A675B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62">
            <a:extLst>
              <a:ext uri="{FF2B5EF4-FFF2-40B4-BE49-F238E27FC236}">
                <a16:creationId xmlns:a16="http://schemas.microsoft.com/office/drawing/2014/main" id="{54D50967-B556-DFEB-971F-37A0AE2F7D5A}"/>
              </a:ext>
            </a:extLst>
          </p:cNvPr>
          <p:cNvSpPr/>
          <p:nvPr userDrawn="1"/>
        </p:nvSpPr>
        <p:spPr>
          <a:xfrm>
            <a:off x="0" y="3310036"/>
            <a:ext cx="12192000" cy="3547963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1E2C3C3-B061-0CEA-510F-30E84C6C521F}"/>
              </a:ext>
            </a:extLst>
          </p:cNvPr>
          <p:cNvGrpSpPr/>
          <p:nvPr userDrawn="1"/>
        </p:nvGrpSpPr>
        <p:grpSpPr>
          <a:xfrm>
            <a:off x="9005080" y="2762420"/>
            <a:ext cx="1248414" cy="1125587"/>
            <a:chOff x="460611" y="3015568"/>
            <a:chExt cx="1248414" cy="1125587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FC1A877C-CA0F-784C-F7BB-108BCA06132F}"/>
                </a:ext>
              </a:extLst>
            </p:cNvPr>
            <p:cNvSpPr/>
            <p:nvPr userDrawn="1"/>
          </p:nvSpPr>
          <p:spPr bwMode="auto">
            <a:xfrm>
              <a:off x="460611" y="3015568"/>
              <a:ext cx="1248414" cy="1125587"/>
            </a:xfrm>
            <a:custGeom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416" tIns="48208" rIns="96416" bIns="48208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F384005D-24AB-921D-A2E5-FB6C25592E5D}"/>
                </a:ext>
              </a:extLst>
            </p:cNvPr>
            <p:cNvSpPr/>
            <p:nvPr userDrawn="1"/>
          </p:nvSpPr>
          <p:spPr bwMode="auto">
            <a:xfrm>
              <a:off x="766259" y="3344213"/>
              <a:ext cx="617535" cy="468296"/>
            </a:xfrm>
            <a:custGeom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187022" y="1754827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rgbClr val="2F5EB0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sp>
        <p:nvSpPr>
          <p:cNvPr id="44" name="矩形 55">
            <a:extLst>
              <a:ext uri="{FF2B5EF4-FFF2-40B4-BE49-F238E27FC236}">
                <a16:creationId xmlns:a16="http://schemas.microsoft.com/office/drawing/2014/main" id="{239F7F09-6533-7045-7815-DA67D3E547F3}"/>
              </a:ext>
            </a:extLst>
          </p:cNvPr>
          <p:cNvSpPr/>
          <p:nvPr userDrawn="1"/>
        </p:nvSpPr>
        <p:spPr>
          <a:xfrm>
            <a:off x="1" y="743"/>
            <a:ext cx="1038617" cy="6148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45" name="组合 56">
            <a:extLst>
              <a:ext uri="{FF2B5EF4-FFF2-40B4-BE49-F238E27FC236}">
                <a16:creationId xmlns:a16="http://schemas.microsoft.com/office/drawing/2014/main" id="{98158323-9626-BE04-2E07-5B21FB168F33}"/>
              </a:ext>
            </a:extLst>
          </p:cNvPr>
          <p:cNvGrpSpPr/>
          <p:nvPr userDrawn="1"/>
        </p:nvGrpSpPr>
        <p:grpSpPr>
          <a:xfrm>
            <a:off x="203430" y="743"/>
            <a:ext cx="607409" cy="882240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46" name="矩形 57">
              <a:extLst>
                <a:ext uri="{FF2B5EF4-FFF2-40B4-BE49-F238E27FC236}">
                  <a16:creationId xmlns:a16="http://schemas.microsoft.com/office/drawing/2014/main" id="{7F34C17F-D534-DBBD-A6CC-DD1CDCEECD98}"/>
                </a:ext>
              </a:extLst>
            </p:cNvPr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7" name="等腰三角形 58">
              <a:extLst>
                <a:ext uri="{FF2B5EF4-FFF2-40B4-BE49-F238E27FC236}">
                  <a16:creationId xmlns:a16="http://schemas.microsoft.com/office/drawing/2014/main" id="{2B2CA5F1-4BD6-1D9B-93D0-D2855FEDD144}"/>
                </a:ext>
              </a:extLst>
            </p:cNvPr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49" name="KSO_Shape">
            <a:extLst>
              <a:ext uri="{FF2B5EF4-FFF2-40B4-BE49-F238E27FC236}">
                <a16:creationId xmlns:a16="http://schemas.microsoft.com/office/drawing/2014/main" id="{92BEF265-33ED-111C-A0BF-F293B470570C}"/>
              </a:ext>
            </a:extLst>
          </p:cNvPr>
          <p:cNvSpPr/>
          <p:nvPr userDrawn="1"/>
        </p:nvSpPr>
        <p:spPr bwMode="auto">
          <a:xfrm>
            <a:off x="352751" y="269205"/>
            <a:ext cx="308767" cy="234148"/>
          </a:xfrm>
          <a:custGeom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325406" y="1683118"/>
            <a:ext cx="623510" cy="653096"/>
            <a:chOff x="234950" y="2943226"/>
            <a:chExt cx="1344613" cy="1320800"/>
          </a:xfrm>
          <a:solidFill>
            <a:srgbClr val="2EA7E0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B6C11664-0CFF-5546-40C9-2921C087C15F}"/>
              </a:ext>
            </a:extLst>
          </p:cNvPr>
          <p:cNvSpPr/>
          <p:nvPr userDrawn="1"/>
        </p:nvSpPr>
        <p:spPr bwMode="auto">
          <a:xfrm>
            <a:off x="0" y="2339975"/>
            <a:ext cx="6589713" cy="2160588"/>
          </a:xfrm>
          <a:custGeom>
            <a:gdLst>
              <a:gd name="T0" fmla="*/ 0 w 4151"/>
              <a:gd name="T1" fmla="*/ 1361 h 1361"/>
              <a:gd name="T2" fmla="*/ 4151 w 4151"/>
              <a:gd name="T3" fmla="*/ 1361 h 1361"/>
              <a:gd name="T4" fmla="*/ 4151 w 4151"/>
              <a:gd name="T5" fmla="*/ 294 h 1361"/>
              <a:gd name="T6" fmla="*/ 1945 w 4151"/>
              <a:gd name="T7" fmla="*/ 0 h 1361"/>
              <a:gd name="T8" fmla="*/ 0 w 4151"/>
              <a:gd name="T9" fmla="*/ 1361 h 13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51" h="1361">
                <a:moveTo>
                  <a:pt x="0" y="1361"/>
                </a:moveTo>
                <a:lnTo>
                  <a:pt x="4151" y="1361"/>
                </a:lnTo>
                <a:lnTo>
                  <a:pt x="4151" y="294"/>
                </a:lnTo>
                <a:lnTo>
                  <a:pt x="1945" y="0"/>
                </a:lnTo>
                <a:lnTo>
                  <a:pt x="0" y="1361"/>
                </a:lnTo>
                <a:close/>
              </a:path>
            </a:pathLst>
          </a:custGeom>
          <a:solidFill>
            <a:srgbClr val="2EA7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854AA390-6B4F-F4FF-236D-66FB03DF6C91}"/>
              </a:ext>
            </a:extLst>
          </p:cNvPr>
          <p:cNvSpPr/>
          <p:nvPr userDrawn="1"/>
        </p:nvSpPr>
        <p:spPr bwMode="auto">
          <a:xfrm>
            <a:off x="0" y="-12700"/>
            <a:ext cx="3087688" cy="4513263"/>
          </a:xfrm>
          <a:custGeom>
            <a:gdLst>
              <a:gd name="T0" fmla="*/ 1945 w 1945"/>
              <a:gd name="T1" fmla="*/ 1482 h 2843"/>
              <a:gd name="T2" fmla="*/ 0 w 1945"/>
              <a:gd name="T3" fmla="*/ 0 h 2843"/>
              <a:gd name="T4" fmla="*/ 0 w 1945"/>
              <a:gd name="T5" fmla="*/ 2843 h 2843"/>
              <a:gd name="T6" fmla="*/ 1945 w 1945"/>
              <a:gd name="T7" fmla="*/ 1482 h 28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45" h="2843">
                <a:moveTo>
                  <a:pt x="1945" y="1482"/>
                </a:moveTo>
                <a:lnTo>
                  <a:pt x="0" y="0"/>
                </a:lnTo>
                <a:lnTo>
                  <a:pt x="0" y="2843"/>
                </a:lnTo>
                <a:lnTo>
                  <a:pt x="1945" y="1482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DB850C00-23F1-085A-F39A-D4FE51CF9B09}"/>
              </a:ext>
            </a:extLst>
          </p:cNvPr>
          <p:cNvSpPr/>
          <p:nvPr userDrawn="1"/>
        </p:nvSpPr>
        <p:spPr bwMode="auto">
          <a:xfrm>
            <a:off x="0" y="4500563"/>
            <a:ext cx="2390775" cy="1408113"/>
          </a:xfrm>
          <a:custGeom>
            <a:gdLst>
              <a:gd name="T0" fmla="*/ 0 w 1506"/>
              <a:gd name="T1" fmla="*/ 887 h 887"/>
              <a:gd name="T2" fmla="*/ 1506 w 1506"/>
              <a:gd name="T3" fmla="*/ 0 h 887"/>
              <a:gd name="T4" fmla="*/ 0 w 1506"/>
              <a:gd name="T5" fmla="*/ 0 h 887"/>
              <a:gd name="T6" fmla="*/ 0 w 1506"/>
              <a:gd name="T7" fmla="*/ 887 h 88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06" h="885">
                <a:moveTo>
                  <a:pt x="0" y="887"/>
                </a:moveTo>
                <a:lnTo>
                  <a:pt x="1506" y="0"/>
                </a:lnTo>
                <a:lnTo>
                  <a:pt x="0" y="0"/>
                </a:lnTo>
                <a:lnTo>
                  <a:pt x="0" y="887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32616E07-5B5E-6BF9-2BF7-DCF22FDABDFD}"/>
              </a:ext>
            </a:extLst>
          </p:cNvPr>
          <p:cNvSpPr/>
          <p:nvPr userDrawn="1"/>
        </p:nvSpPr>
        <p:spPr bwMode="auto">
          <a:xfrm>
            <a:off x="2390775" y="4500563"/>
            <a:ext cx="4198938" cy="696913"/>
          </a:xfrm>
          <a:custGeom>
            <a:gdLst>
              <a:gd name="T0" fmla="*/ 2645 w 2645"/>
              <a:gd name="T1" fmla="*/ 0 h 439"/>
              <a:gd name="T2" fmla="*/ 2108 w 2645"/>
              <a:gd name="T3" fmla="*/ 439 h 439"/>
              <a:gd name="T4" fmla="*/ 0 w 2645"/>
              <a:gd name="T5" fmla="*/ 0 h 439"/>
              <a:gd name="T6" fmla="*/ 2645 w 2645"/>
              <a:gd name="T7" fmla="*/ 0 h 43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45" h="439">
                <a:moveTo>
                  <a:pt x="2645" y="0"/>
                </a:moveTo>
                <a:lnTo>
                  <a:pt x="2108" y="439"/>
                </a:lnTo>
                <a:lnTo>
                  <a:pt x="0" y="0"/>
                </a:lnTo>
                <a:lnTo>
                  <a:pt x="2645" y="0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2228760" y="3051897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76038" y="29114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56760" y="1096513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56761" y="1743386"/>
            <a:ext cx="676328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556760" y="3819674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4556760" y="4466547"/>
            <a:ext cx="676327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2" name="组合 43">
            <a:extLst>
              <a:ext uri="{FF2B5EF4-FFF2-40B4-BE49-F238E27FC236}">
                <a16:creationId xmlns:a16="http://schemas.microsoft.com/office/drawing/2014/main" id="{ECB38A02-1DDE-6888-F8E9-91EA25394B14}"/>
              </a:ext>
            </a:extLst>
          </p:cNvPr>
          <p:cNvGrpSpPr/>
          <p:nvPr userDrawn="1"/>
        </p:nvGrpSpPr>
        <p:grpSpPr>
          <a:xfrm>
            <a:off x="660399" y="2199674"/>
            <a:ext cx="3240000" cy="3240000"/>
            <a:chOff x="4299766" y="5946187"/>
            <a:chExt cx="305647" cy="305644"/>
          </a:xfrm>
        </p:grpSpPr>
        <p:grpSp>
          <p:nvGrpSpPr>
            <p:cNvPr id="22" name="组合 44">
              <a:extLst>
                <a:ext uri="{FF2B5EF4-FFF2-40B4-BE49-F238E27FC236}">
                  <a16:creationId xmlns:a16="http://schemas.microsoft.com/office/drawing/2014/main" id="{1F9C90C8-1B18-808D-C2C4-BFFB53D3501D}"/>
                </a:ext>
              </a:extLst>
            </p:cNvPr>
            <p:cNvGrpSpPr/>
            <p:nvPr/>
          </p:nvGrpSpPr>
          <p:grpSpPr>
            <a:xfrm>
              <a:off x="4299766" y="5946187"/>
              <a:ext cx="305647" cy="305644"/>
              <a:chOff x="1517330" y="1125257"/>
              <a:chExt cx="2204282" cy="2204282"/>
            </a:xfrm>
          </p:grpSpPr>
          <p:sp>
            <p:nvSpPr>
              <p:cNvPr id="60" name="椭圆 46">
                <a:extLst>
                  <a:ext uri="{FF2B5EF4-FFF2-40B4-BE49-F238E27FC236}">
                    <a16:creationId xmlns:a16="http://schemas.microsoft.com/office/drawing/2014/main" id="{7A1A0806-13F3-270C-B0EA-852A7360F8B0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1" name="椭圆 47">
                <a:extLst>
                  <a:ext uri="{FF2B5EF4-FFF2-40B4-BE49-F238E27FC236}">
                    <a16:creationId xmlns:a16="http://schemas.microsoft.com/office/drawing/2014/main" id="{140023CA-CB23-0D2C-24E2-A6DBE3CF5790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23" name="Freeform 45">
              <a:extLst>
                <a:ext uri="{FF2B5EF4-FFF2-40B4-BE49-F238E27FC236}">
                  <a16:creationId xmlns:a16="http://schemas.microsoft.com/office/drawing/2014/main" id="{5A8CDFE4-9F20-1339-B713-BCCD950D99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81353" y="6022165"/>
              <a:ext cx="142472" cy="146367"/>
            </a:xfrm>
            <a:custGeom>
              <a:gdLst>
                <a:gd name="T0" fmla="*/ 40 w 46"/>
                <a:gd name="T1" fmla="*/ 28 h 51"/>
                <a:gd name="T2" fmla="*/ 35 w 46"/>
                <a:gd name="T3" fmla="*/ 41 h 51"/>
                <a:gd name="T4" fmla="*/ 34 w 46"/>
                <a:gd name="T5" fmla="*/ 34 h 51"/>
                <a:gd name="T6" fmla="*/ 29 w 46"/>
                <a:gd name="T7" fmla="*/ 30 h 51"/>
                <a:gd name="T8" fmla="*/ 29 w 46"/>
                <a:gd name="T9" fmla="*/ 30 h 51"/>
                <a:gd name="T10" fmla="*/ 27 w 46"/>
                <a:gd name="T11" fmla="*/ 30 h 51"/>
                <a:gd name="T12" fmla="*/ 25 w 46"/>
                <a:gd name="T13" fmla="*/ 35 h 51"/>
                <a:gd name="T14" fmla="*/ 24 w 46"/>
                <a:gd name="T15" fmla="*/ 38 h 51"/>
                <a:gd name="T16" fmla="*/ 24 w 46"/>
                <a:gd name="T17" fmla="*/ 32 h 51"/>
                <a:gd name="T18" fmla="*/ 24 w 46"/>
                <a:gd name="T19" fmla="*/ 31 h 51"/>
                <a:gd name="T20" fmla="*/ 23 w 46"/>
                <a:gd name="T21" fmla="*/ 30 h 51"/>
                <a:gd name="T22" fmla="*/ 22 w 46"/>
                <a:gd name="T23" fmla="*/ 31 h 51"/>
                <a:gd name="T24" fmla="*/ 22 w 46"/>
                <a:gd name="T25" fmla="*/ 32 h 51"/>
                <a:gd name="T26" fmla="*/ 21 w 46"/>
                <a:gd name="T27" fmla="*/ 38 h 51"/>
                <a:gd name="T28" fmla="*/ 20 w 46"/>
                <a:gd name="T29" fmla="*/ 35 h 51"/>
                <a:gd name="T30" fmla="*/ 19 w 46"/>
                <a:gd name="T31" fmla="*/ 30 h 51"/>
                <a:gd name="T32" fmla="*/ 15 w 46"/>
                <a:gd name="T33" fmla="*/ 30 h 51"/>
                <a:gd name="T34" fmla="*/ 15 w 46"/>
                <a:gd name="T35" fmla="*/ 30 h 51"/>
                <a:gd name="T36" fmla="*/ 11 w 46"/>
                <a:gd name="T37" fmla="*/ 34 h 51"/>
                <a:gd name="T38" fmla="*/ 10 w 46"/>
                <a:gd name="T39" fmla="*/ 41 h 51"/>
                <a:gd name="T40" fmla="*/ 5 w 46"/>
                <a:gd name="T41" fmla="*/ 28 h 51"/>
                <a:gd name="T42" fmla="*/ 23 w 46"/>
                <a:gd name="T43" fmla="*/ 11 h 51"/>
                <a:gd name="T44" fmla="*/ 23 w 46"/>
                <a:gd name="T45" fmla="*/ 14 h 51"/>
                <a:gd name="T46" fmla="*/ 25 w 46"/>
                <a:gd name="T47" fmla="*/ 15 h 51"/>
                <a:gd name="T48" fmla="*/ 28 w 46"/>
                <a:gd name="T49" fmla="*/ 13 h 51"/>
                <a:gd name="T50" fmla="*/ 32 w 46"/>
                <a:gd name="T51" fmla="*/ 11 h 51"/>
                <a:gd name="T52" fmla="*/ 34 w 46"/>
                <a:gd name="T53" fmla="*/ 9 h 51"/>
                <a:gd name="T54" fmla="*/ 34 w 46"/>
                <a:gd name="T55" fmla="*/ 7 h 51"/>
                <a:gd name="T56" fmla="*/ 32 w 46"/>
                <a:gd name="T57" fmla="*/ 5 h 51"/>
                <a:gd name="T58" fmla="*/ 28 w 46"/>
                <a:gd name="T59" fmla="*/ 3 h 51"/>
                <a:gd name="T60" fmla="*/ 25 w 46"/>
                <a:gd name="T61" fmla="*/ 1 h 51"/>
                <a:gd name="T62" fmla="*/ 23 w 46"/>
                <a:gd name="T63" fmla="*/ 2 h 51"/>
                <a:gd name="T64" fmla="*/ 23 w 46"/>
                <a:gd name="T65" fmla="*/ 5 h 51"/>
                <a:gd name="T66" fmla="*/ 0 w 46"/>
                <a:gd name="T67" fmla="*/ 28 h 51"/>
                <a:gd name="T68" fmla="*/ 23 w 46"/>
                <a:gd name="T69" fmla="*/ 51 h 51"/>
                <a:gd name="T70" fmla="*/ 46 w 46"/>
                <a:gd name="T71" fmla="*/ 28 h 51"/>
                <a:gd name="T72" fmla="*/ 40 w 46"/>
                <a:gd name="T73" fmla="*/ 28 h 51"/>
                <a:gd name="T74" fmla="*/ 23 w 46"/>
                <a:gd name="T75" fmla="*/ 19 h 51"/>
                <a:gd name="T76" fmla="*/ 28 w 46"/>
                <a:gd name="T77" fmla="*/ 24 h 51"/>
                <a:gd name="T78" fmla="*/ 23 w 46"/>
                <a:gd name="T79" fmla="*/ 29 h 51"/>
                <a:gd name="T80" fmla="*/ 17 w 46"/>
                <a:gd name="T81" fmla="*/ 24 h 51"/>
                <a:gd name="T82" fmla="*/ 23 w 46"/>
                <a:gd name="T83" fmla="*/ 19 h 51"/>
                <a:gd name="T84" fmla="*/ 30 w 46"/>
                <a:gd name="T85" fmla="*/ 37 h 51"/>
                <a:gd name="T86" fmla="*/ 30 w 46"/>
                <a:gd name="T87" fmla="*/ 37 h 51"/>
                <a:gd name="T88" fmla="*/ 30 w 46"/>
                <a:gd name="T89" fmla="*/ 37 h 51"/>
                <a:gd name="T90" fmla="*/ 30 w 46"/>
                <a:gd name="T91" fmla="*/ 44 h 51"/>
                <a:gd name="T92" fmla="*/ 30 w 46"/>
                <a:gd name="T93" fmla="*/ 44 h 51"/>
                <a:gd name="T94" fmla="*/ 29 w 46"/>
                <a:gd name="T95" fmla="*/ 37 h 51"/>
                <a:gd name="T96" fmla="*/ 30 w 46"/>
                <a:gd name="T97" fmla="*/ 37 h 51"/>
                <a:gd name="T98" fmla="*/ 15 w 46"/>
                <a:gd name="T99" fmla="*/ 37 h 51"/>
                <a:gd name="T100" fmla="*/ 15 w 46"/>
                <a:gd name="T101" fmla="*/ 37 h 51"/>
                <a:gd name="T102" fmla="*/ 15 w 46"/>
                <a:gd name="T103" fmla="*/ 44 h 51"/>
                <a:gd name="T104" fmla="*/ 14 w 46"/>
                <a:gd name="T105" fmla="*/ 44 h 51"/>
                <a:gd name="T106" fmla="*/ 14 w 46"/>
                <a:gd name="T107" fmla="*/ 37 h 51"/>
                <a:gd name="T108" fmla="*/ 15 w 46"/>
                <a:gd name="T109" fmla="*/ 37 h 5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6" h="51">
                  <a:moveTo>
                    <a:pt x="40" y="28"/>
                  </a:moveTo>
                  <a:cubicBezTo>
                    <a:pt x="40" y="33"/>
                    <a:pt x="38" y="38"/>
                    <a:pt x="35" y="41"/>
                  </a:cubicBezTo>
                  <a:cubicBezTo>
                    <a:pt x="34" y="38"/>
                    <a:pt x="34" y="35"/>
                    <a:pt x="34" y="34"/>
                  </a:cubicBezTo>
                  <a:cubicBezTo>
                    <a:pt x="33" y="31"/>
                    <a:pt x="30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1"/>
                    <a:pt x="24" y="31"/>
                  </a:cubicBezTo>
                  <a:cubicBezTo>
                    <a:pt x="24" y="31"/>
                    <a:pt x="23" y="30"/>
                    <a:pt x="23" y="30"/>
                  </a:cubicBezTo>
                  <a:cubicBezTo>
                    <a:pt x="22" y="30"/>
                    <a:pt x="22" y="31"/>
                    <a:pt x="22" y="31"/>
                  </a:cubicBezTo>
                  <a:cubicBezTo>
                    <a:pt x="22" y="31"/>
                    <a:pt x="22" y="32"/>
                    <a:pt x="22" y="32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1" y="31"/>
                    <a:pt x="11" y="34"/>
                  </a:cubicBezTo>
                  <a:cubicBezTo>
                    <a:pt x="10" y="35"/>
                    <a:pt x="10" y="37"/>
                    <a:pt x="10" y="41"/>
                  </a:cubicBezTo>
                  <a:cubicBezTo>
                    <a:pt x="7" y="37"/>
                    <a:pt x="5" y="33"/>
                    <a:pt x="5" y="28"/>
                  </a:cubicBezTo>
                  <a:cubicBezTo>
                    <a:pt x="5" y="19"/>
                    <a:pt x="13" y="11"/>
                    <a:pt x="23" y="11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5"/>
                    <a:pt x="24" y="15"/>
                    <a:pt x="25" y="15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2"/>
                    <a:pt x="30" y="11"/>
                    <a:pt x="32" y="11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6" y="8"/>
                    <a:pt x="36" y="7"/>
                    <a:pt x="34" y="7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0" y="4"/>
                    <a:pt x="29" y="3"/>
                    <a:pt x="28" y="3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3" y="1"/>
                    <a:pt x="23" y="2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10" y="5"/>
                    <a:pt x="0" y="16"/>
                    <a:pt x="0" y="28"/>
                  </a:cubicBezTo>
                  <a:cubicBezTo>
                    <a:pt x="0" y="41"/>
                    <a:pt x="10" y="51"/>
                    <a:pt x="23" y="51"/>
                  </a:cubicBezTo>
                  <a:cubicBezTo>
                    <a:pt x="35" y="51"/>
                    <a:pt x="46" y="41"/>
                    <a:pt x="46" y="28"/>
                  </a:cubicBezTo>
                  <a:cubicBezTo>
                    <a:pt x="40" y="28"/>
                    <a:pt x="40" y="28"/>
                    <a:pt x="40" y="28"/>
                  </a:cubicBezTo>
                  <a:close/>
                  <a:moveTo>
                    <a:pt x="23" y="19"/>
                  </a:moveTo>
                  <a:cubicBezTo>
                    <a:pt x="26" y="19"/>
                    <a:pt x="28" y="21"/>
                    <a:pt x="28" y="24"/>
                  </a:cubicBezTo>
                  <a:cubicBezTo>
                    <a:pt x="28" y="27"/>
                    <a:pt x="26" y="29"/>
                    <a:pt x="23" y="29"/>
                  </a:cubicBezTo>
                  <a:cubicBezTo>
                    <a:pt x="20" y="29"/>
                    <a:pt x="17" y="27"/>
                    <a:pt x="17" y="24"/>
                  </a:cubicBezTo>
                  <a:cubicBezTo>
                    <a:pt x="17" y="21"/>
                    <a:pt x="20" y="19"/>
                    <a:pt x="23" y="19"/>
                  </a:cubicBezTo>
                  <a:close/>
                  <a:moveTo>
                    <a:pt x="30" y="37"/>
                  </a:move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0" y="37"/>
                    <a:pt x="30" y="37"/>
                    <a:pt x="30" y="37"/>
                  </a:cubicBezTo>
                  <a:close/>
                  <a:moveTo>
                    <a:pt x="15" y="37"/>
                  </a:moveTo>
                  <a:cubicBezTo>
                    <a:pt x="15" y="37"/>
                    <a:pt x="15" y="37"/>
                    <a:pt x="15" y="37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4" y="44"/>
                    <a:pt x="14" y="44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5" y="37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6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922343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491" y="1228593"/>
            <a:ext cx="640634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490" y="1875466"/>
            <a:ext cx="6416966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60490" y="3944401"/>
            <a:ext cx="641696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60490" y="4598627"/>
            <a:ext cx="6416967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8" name="组合 54">
            <a:extLst>
              <a:ext uri="{FF2B5EF4-FFF2-40B4-BE49-F238E27FC236}">
                <a16:creationId xmlns:a16="http://schemas.microsoft.com/office/drawing/2014/main" id="{B58F51AF-4BC7-9EDC-9BEF-3C05AF1B0A47}"/>
              </a:ext>
            </a:extLst>
          </p:cNvPr>
          <p:cNvGrpSpPr/>
          <p:nvPr userDrawn="1"/>
        </p:nvGrpSpPr>
        <p:grpSpPr>
          <a:xfrm>
            <a:off x="8087710" y="2026920"/>
            <a:ext cx="3443800" cy="3537481"/>
            <a:chOff x="5854675" y="3359758"/>
            <a:chExt cx="305647" cy="305644"/>
          </a:xfrm>
        </p:grpSpPr>
        <p:grpSp>
          <p:nvGrpSpPr>
            <p:cNvPr id="10" name="组合 55">
              <a:extLst>
                <a:ext uri="{FF2B5EF4-FFF2-40B4-BE49-F238E27FC236}">
                  <a16:creationId xmlns:a16="http://schemas.microsoft.com/office/drawing/2014/main" id="{BBC63AEE-C475-2CCC-EC0A-62381AFA407F}"/>
                </a:ext>
              </a:extLst>
            </p:cNvPr>
            <p:cNvGrpSpPr/>
            <p:nvPr/>
          </p:nvGrpSpPr>
          <p:grpSpPr>
            <a:xfrm>
              <a:off x="5854675" y="3359758"/>
              <a:ext cx="305647" cy="305644"/>
              <a:chOff x="1517330" y="1125257"/>
              <a:chExt cx="2204282" cy="2204282"/>
            </a:xfrm>
          </p:grpSpPr>
          <p:sp>
            <p:nvSpPr>
              <p:cNvPr id="12" name="椭圆 57">
                <a:extLst>
                  <a:ext uri="{FF2B5EF4-FFF2-40B4-BE49-F238E27FC236}">
                    <a16:creationId xmlns:a16="http://schemas.microsoft.com/office/drawing/2014/main" id="{96543A38-02E2-B211-7269-53797B4486C9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59">
                <a:extLst>
                  <a:ext uri="{FF2B5EF4-FFF2-40B4-BE49-F238E27FC236}">
                    <a16:creationId xmlns:a16="http://schemas.microsoft.com/office/drawing/2014/main" id="{0D080517-06EB-F1AC-8549-71DD9B7EB268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FD60229B-2C9B-30C0-2EC4-CE4E51CB9612}"/>
                </a:ext>
              </a:extLst>
            </p:cNvPr>
            <p:cNvSpPr/>
            <p:nvPr/>
          </p:nvSpPr>
          <p:spPr bwMode="auto">
            <a:xfrm>
              <a:off x="5894000" y="3469636"/>
              <a:ext cx="238307" cy="96206"/>
            </a:xfrm>
            <a:custGeom>
              <a:gdLst>
                <a:gd name="T0" fmla="*/ 2147483646 w 112"/>
                <a:gd name="T1" fmla="*/ 2147483646 h 77"/>
                <a:gd name="T2" fmla="*/ 2147483646 w 112"/>
                <a:gd name="T3" fmla="*/ 2147483646 h 77"/>
                <a:gd name="T4" fmla="*/ 2147483646 w 112"/>
                <a:gd name="T5" fmla="*/ 2147483646 h 77"/>
                <a:gd name="T6" fmla="*/ 2147483646 w 112"/>
                <a:gd name="T7" fmla="*/ 2147483646 h 77"/>
                <a:gd name="T8" fmla="*/ 2147483646 w 112"/>
                <a:gd name="T9" fmla="*/ 2147483646 h 77"/>
                <a:gd name="T10" fmla="*/ 0 w 112"/>
                <a:gd name="T11" fmla="*/ 2147483646 h 77"/>
                <a:gd name="T12" fmla="*/ 2147483646 w 112"/>
                <a:gd name="T13" fmla="*/ 2147483646 h 77"/>
                <a:gd name="T14" fmla="*/ 2147483646 w 112"/>
                <a:gd name="T15" fmla="*/ 2147483646 h 77"/>
                <a:gd name="T16" fmla="*/ 2147483646 w 112"/>
                <a:gd name="T17" fmla="*/ 2147483646 h 77"/>
                <a:gd name="T18" fmla="*/ 2147483646 w 112"/>
                <a:gd name="T19" fmla="*/ 2147483646 h 77"/>
                <a:gd name="T20" fmla="*/ 2147483646 w 112"/>
                <a:gd name="T21" fmla="*/ 2147483646 h 77"/>
                <a:gd name="T22" fmla="*/ 2147483646 w 112"/>
                <a:gd name="T23" fmla="*/ 2147483646 h 77"/>
                <a:gd name="T24" fmla="*/ 2147483646 w 112"/>
                <a:gd name="T25" fmla="*/ 2147483646 h 77"/>
                <a:gd name="T26" fmla="*/ 2147483646 w 112"/>
                <a:gd name="T27" fmla="*/ 2147483646 h 77"/>
                <a:gd name="T28" fmla="*/ 2147483646 w 112"/>
                <a:gd name="T29" fmla="*/ 2147483646 h 77"/>
                <a:gd name="T30" fmla="*/ 2147483646 w 112"/>
                <a:gd name="T31" fmla="*/ 2147483646 h 77"/>
                <a:gd name="T32" fmla="*/ 2147483646 w 112"/>
                <a:gd name="T33" fmla="*/ 2147483646 h 77"/>
                <a:gd name="T34" fmla="*/ 2147483646 w 112"/>
                <a:gd name="T35" fmla="*/ 2147483646 h 77"/>
                <a:gd name="T36" fmla="*/ 2147483646 w 112"/>
                <a:gd name="T37" fmla="*/ 2147483646 h 77"/>
                <a:gd name="T38" fmla="*/ 2147483646 w 112"/>
                <a:gd name="T39" fmla="*/ 2147483646 h 77"/>
                <a:gd name="T40" fmla="*/ 2147483646 w 112"/>
                <a:gd name="T41" fmla="*/ 2147483646 h 77"/>
                <a:gd name="T42" fmla="*/ 2147483646 w 112"/>
                <a:gd name="T43" fmla="*/ 2147483646 h 77"/>
                <a:gd name="T44" fmla="*/ 2147483646 w 112"/>
                <a:gd name="T45" fmla="*/ 2147483646 h 77"/>
                <a:gd name="T46" fmla="*/ 2147483646 w 112"/>
                <a:gd name="T47" fmla="*/ 2147483646 h 77"/>
                <a:gd name="T48" fmla="*/ 2147483646 w 112"/>
                <a:gd name="T49" fmla="*/ 2147483646 h 77"/>
                <a:gd name="T50" fmla="*/ 2147483646 w 112"/>
                <a:gd name="T51" fmla="*/ 2147483646 h 77"/>
                <a:gd name="T52" fmla="*/ 2147483646 w 112"/>
                <a:gd name="T53" fmla="*/ 2147483646 h 77"/>
                <a:gd name="T54" fmla="*/ 2147483646 w 112"/>
                <a:gd name="T55" fmla="*/ 2147483646 h 77"/>
                <a:gd name="T56" fmla="*/ 2147483646 w 112"/>
                <a:gd name="T57" fmla="*/ 2147483646 h 77"/>
                <a:gd name="T58" fmla="*/ 2147483646 w 112"/>
                <a:gd name="T59" fmla="*/ 2147483646 h 77"/>
                <a:gd name="T60" fmla="*/ 2147483646 w 112"/>
                <a:gd name="T61" fmla="*/ 2147483646 h 77"/>
                <a:gd name="T62" fmla="*/ 2147483646 w 112"/>
                <a:gd name="T63" fmla="*/ 2147483646 h 77"/>
                <a:gd name="T64" fmla="*/ 2147483646 w 112"/>
                <a:gd name="T65" fmla="*/ 2147483646 h 77"/>
                <a:gd name="T66" fmla="*/ 2147483646 w 112"/>
                <a:gd name="T67" fmla="*/ 2147483646 h 77"/>
                <a:gd name="T68" fmla="*/ 2147483646 w 112"/>
                <a:gd name="T69" fmla="*/ 2147483646 h 77"/>
                <a:gd name="T70" fmla="*/ 2147483646 w 112"/>
                <a:gd name="T71" fmla="*/ 2147483646 h 77"/>
                <a:gd name="T72" fmla="*/ 2147483646 w 112"/>
                <a:gd name="T73" fmla="*/ 2147483646 h 77"/>
                <a:gd name="T74" fmla="*/ 2147483646 w 112"/>
                <a:gd name="T75" fmla="*/ 2147483646 h 77"/>
                <a:gd name="T76" fmla="*/ 2147483646 w 112"/>
                <a:gd name="T77" fmla="*/ 2147483646 h 77"/>
                <a:gd name="T78" fmla="*/ 2147483646 w 112"/>
                <a:gd name="T79" fmla="*/ 2147483646 h 77"/>
                <a:gd name="T80" fmla="*/ 2147483646 w 112"/>
                <a:gd name="T81" fmla="*/ 2147483646 h 77"/>
                <a:gd name="T82" fmla="*/ 2147483646 w 112"/>
                <a:gd name="T83" fmla="*/ 2147483646 h 77"/>
                <a:gd name="T84" fmla="*/ 2147483646 w 112"/>
                <a:gd name="T85" fmla="*/ 2147483646 h 77"/>
                <a:gd name="T86" fmla="*/ 2147483646 w 112"/>
                <a:gd name="T87" fmla="*/ 2147483646 h 7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12" h="77">
                  <a:moveTo>
                    <a:pt x="56" y="0"/>
                  </a:moveTo>
                  <a:cubicBezTo>
                    <a:pt x="62" y="0"/>
                    <a:pt x="66" y="4"/>
                    <a:pt x="66" y="10"/>
                  </a:cubicBezTo>
                  <a:cubicBezTo>
                    <a:pt x="66" y="15"/>
                    <a:pt x="62" y="20"/>
                    <a:pt x="56" y="20"/>
                  </a:cubicBezTo>
                  <a:cubicBezTo>
                    <a:pt x="51" y="20"/>
                    <a:pt x="46" y="15"/>
                    <a:pt x="46" y="10"/>
                  </a:cubicBezTo>
                  <a:cubicBezTo>
                    <a:pt x="46" y="4"/>
                    <a:pt x="51" y="0"/>
                    <a:pt x="56" y="0"/>
                  </a:cubicBezTo>
                  <a:close/>
                  <a:moveTo>
                    <a:pt x="15" y="49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1"/>
                    <a:pt x="1" y="29"/>
                    <a:pt x="4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5" y="49"/>
                    <a:pt x="15" y="49"/>
                    <a:pt x="15" y="49"/>
                  </a:cubicBezTo>
                  <a:close/>
                  <a:moveTo>
                    <a:pt x="10" y="15"/>
                  </a:moveTo>
                  <a:cubicBezTo>
                    <a:pt x="13" y="15"/>
                    <a:pt x="16" y="18"/>
                    <a:pt x="16" y="22"/>
                  </a:cubicBezTo>
                  <a:cubicBezTo>
                    <a:pt x="16" y="23"/>
                    <a:pt x="16" y="24"/>
                    <a:pt x="15" y="25"/>
                  </a:cubicBezTo>
                  <a:cubicBezTo>
                    <a:pt x="15" y="26"/>
                    <a:pt x="15" y="26"/>
                    <a:pt x="14" y="26"/>
                  </a:cubicBezTo>
                  <a:cubicBezTo>
                    <a:pt x="13" y="27"/>
                    <a:pt x="12" y="28"/>
                    <a:pt x="10" y="28"/>
                  </a:cubicBezTo>
                  <a:cubicBezTo>
                    <a:pt x="6" y="28"/>
                    <a:pt x="3" y="25"/>
                    <a:pt x="3" y="22"/>
                  </a:cubicBezTo>
                  <a:cubicBezTo>
                    <a:pt x="3" y="18"/>
                    <a:pt x="6" y="15"/>
                    <a:pt x="10" y="15"/>
                  </a:cubicBezTo>
                  <a:close/>
                  <a:moveTo>
                    <a:pt x="96" y="49"/>
                  </a:moveTo>
                  <a:cubicBezTo>
                    <a:pt x="96" y="66"/>
                    <a:pt x="96" y="66"/>
                    <a:pt x="96" y="66"/>
                  </a:cubicBezTo>
                  <a:cubicBezTo>
                    <a:pt x="101" y="66"/>
                    <a:pt x="101" y="66"/>
                    <a:pt x="101" y="66"/>
                  </a:cubicBezTo>
                  <a:cubicBezTo>
                    <a:pt x="101" y="52"/>
                    <a:pt x="101" y="52"/>
                    <a:pt x="101" y="52"/>
                  </a:cubicBezTo>
                  <a:cubicBezTo>
                    <a:pt x="102" y="52"/>
                    <a:pt x="102" y="52"/>
                    <a:pt x="102" y="52"/>
                  </a:cubicBezTo>
                  <a:cubicBezTo>
                    <a:pt x="102" y="66"/>
                    <a:pt x="102" y="66"/>
                    <a:pt x="102" y="66"/>
                  </a:cubicBezTo>
                  <a:cubicBezTo>
                    <a:pt x="107" y="66"/>
                    <a:pt x="107" y="66"/>
                    <a:pt x="107" y="66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12" y="46"/>
                    <a:pt x="112" y="46"/>
                    <a:pt x="112" y="46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2" y="31"/>
                    <a:pt x="110" y="29"/>
                    <a:pt x="107" y="29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8" y="30"/>
                    <a:pt x="98" y="30"/>
                    <a:pt x="98" y="3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6" y="49"/>
                    <a:pt x="96" y="49"/>
                    <a:pt x="96" y="49"/>
                  </a:cubicBezTo>
                  <a:close/>
                  <a:moveTo>
                    <a:pt x="101" y="15"/>
                  </a:moveTo>
                  <a:cubicBezTo>
                    <a:pt x="98" y="15"/>
                    <a:pt x="95" y="18"/>
                    <a:pt x="95" y="22"/>
                  </a:cubicBezTo>
                  <a:cubicBezTo>
                    <a:pt x="95" y="23"/>
                    <a:pt x="95" y="24"/>
                    <a:pt x="96" y="25"/>
                  </a:cubicBezTo>
                  <a:cubicBezTo>
                    <a:pt x="96" y="26"/>
                    <a:pt x="97" y="26"/>
                    <a:pt x="97" y="26"/>
                  </a:cubicBezTo>
                  <a:cubicBezTo>
                    <a:pt x="98" y="27"/>
                    <a:pt x="100" y="28"/>
                    <a:pt x="101" y="28"/>
                  </a:cubicBezTo>
                  <a:cubicBezTo>
                    <a:pt x="105" y="28"/>
                    <a:pt x="108" y="25"/>
                    <a:pt x="108" y="22"/>
                  </a:cubicBezTo>
                  <a:cubicBezTo>
                    <a:pt x="108" y="18"/>
                    <a:pt x="105" y="15"/>
                    <a:pt x="101" y="15"/>
                  </a:cubicBezTo>
                  <a:close/>
                  <a:moveTo>
                    <a:pt x="75" y="51"/>
                  </a:moveTo>
                  <a:cubicBezTo>
                    <a:pt x="75" y="72"/>
                    <a:pt x="75" y="72"/>
                    <a:pt x="75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54"/>
                    <a:pt x="80" y="54"/>
                    <a:pt x="80" y="54"/>
                  </a:cubicBezTo>
                  <a:cubicBezTo>
                    <a:pt x="82" y="54"/>
                    <a:pt x="82" y="54"/>
                    <a:pt x="82" y="54"/>
                  </a:cubicBezTo>
                  <a:cubicBezTo>
                    <a:pt x="82" y="72"/>
                    <a:pt x="82" y="72"/>
                    <a:pt x="82" y="72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7" y="51"/>
                    <a:pt x="87" y="51"/>
                    <a:pt x="87" y="51"/>
                  </a:cubicBezTo>
                  <a:cubicBezTo>
                    <a:pt x="87" y="47"/>
                    <a:pt x="87" y="47"/>
                    <a:pt x="87" y="47"/>
                  </a:cubicBezTo>
                  <a:cubicBezTo>
                    <a:pt x="87" y="36"/>
                    <a:pt x="87" y="36"/>
                    <a:pt x="87" y="36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8" y="47"/>
                    <a:pt x="88" y="47"/>
                    <a:pt x="88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4" y="28"/>
                    <a:pt x="91" y="26"/>
                    <a:pt x="88" y="26"/>
                  </a:cubicBezTo>
                  <a:cubicBezTo>
                    <a:pt x="77" y="26"/>
                    <a:pt x="77" y="26"/>
                    <a:pt x="77" y="26"/>
                  </a:cubicBezTo>
                  <a:cubicBezTo>
                    <a:pt x="77" y="27"/>
                    <a:pt x="77" y="28"/>
                    <a:pt x="77" y="28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5" y="51"/>
                    <a:pt x="75" y="51"/>
                    <a:pt x="75" y="51"/>
                  </a:cubicBezTo>
                  <a:close/>
                  <a:moveTo>
                    <a:pt x="65" y="47"/>
                  </a:moveTo>
                  <a:cubicBezTo>
                    <a:pt x="65" y="32"/>
                    <a:pt x="65" y="32"/>
                    <a:pt x="65" y="32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50"/>
                    <a:pt x="64" y="50"/>
                    <a:pt x="64" y="50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57" y="77"/>
                    <a:pt x="57" y="77"/>
                    <a:pt x="57" y="77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5" y="55"/>
                    <a:pt x="55" y="55"/>
                    <a:pt x="55" y="55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4"/>
                    <a:pt x="44" y="21"/>
                    <a:pt x="47" y="21"/>
                  </a:cubicBezTo>
                  <a:cubicBezTo>
                    <a:pt x="66" y="21"/>
                    <a:pt x="46" y="21"/>
                    <a:pt x="65" y="21"/>
                  </a:cubicBezTo>
                  <a:cubicBezTo>
                    <a:pt x="69" y="21"/>
                    <a:pt x="71" y="24"/>
                    <a:pt x="71" y="27"/>
                  </a:cubicBezTo>
                  <a:cubicBezTo>
                    <a:pt x="71" y="47"/>
                    <a:pt x="71" y="47"/>
                    <a:pt x="71" y="47"/>
                  </a:cubicBezTo>
                  <a:cubicBezTo>
                    <a:pt x="70" y="47"/>
                    <a:pt x="68" y="47"/>
                    <a:pt x="65" y="47"/>
                  </a:cubicBezTo>
                  <a:close/>
                  <a:moveTo>
                    <a:pt x="37" y="51"/>
                  </a:moveTo>
                  <a:cubicBezTo>
                    <a:pt x="37" y="72"/>
                    <a:pt x="37" y="72"/>
                    <a:pt x="37" y="72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28"/>
                    <a:pt x="20" y="26"/>
                    <a:pt x="23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7"/>
                    <a:pt x="35" y="28"/>
                    <a:pt x="35" y="28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1"/>
                    <a:pt x="37" y="51"/>
                    <a:pt x="37" y="51"/>
                  </a:cubicBezTo>
                  <a:close/>
                  <a:moveTo>
                    <a:pt x="31" y="9"/>
                  </a:moveTo>
                  <a:cubicBezTo>
                    <a:pt x="35" y="9"/>
                    <a:pt x="39" y="12"/>
                    <a:pt x="39" y="17"/>
                  </a:cubicBezTo>
                  <a:cubicBezTo>
                    <a:pt x="39" y="19"/>
                    <a:pt x="38" y="20"/>
                    <a:pt x="37" y="22"/>
                  </a:cubicBezTo>
                  <a:cubicBezTo>
                    <a:pt x="37" y="22"/>
                    <a:pt x="37" y="22"/>
                    <a:pt x="37" y="23"/>
                  </a:cubicBezTo>
                  <a:cubicBezTo>
                    <a:pt x="35" y="24"/>
                    <a:pt x="33" y="25"/>
                    <a:pt x="31" y="25"/>
                  </a:cubicBezTo>
                  <a:cubicBezTo>
                    <a:pt x="26" y="25"/>
                    <a:pt x="22" y="21"/>
                    <a:pt x="22" y="17"/>
                  </a:cubicBezTo>
                  <a:cubicBezTo>
                    <a:pt x="22" y="12"/>
                    <a:pt x="26" y="9"/>
                    <a:pt x="31" y="9"/>
                  </a:cubicBezTo>
                  <a:close/>
                  <a:moveTo>
                    <a:pt x="81" y="9"/>
                  </a:moveTo>
                  <a:cubicBezTo>
                    <a:pt x="76" y="9"/>
                    <a:pt x="73" y="12"/>
                    <a:pt x="73" y="17"/>
                  </a:cubicBezTo>
                  <a:cubicBezTo>
                    <a:pt x="73" y="19"/>
                    <a:pt x="73" y="20"/>
                    <a:pt x="74" y="22"/>
                  </a:cubicBezTo>
                  <a:cubicBezTo>
                    <a:pt x="75" y="22"/>
                    <a:pt x="75" y="22"/>
                    <a:pt x="75" y="23"/>
                  </a:cubicBezTo>
                  <a:cubicBezTo>
                    <a:pt x="77" y="24"/>
                    <a:pt x="79" y="25"/>
                    <a:pt x="81" y="25"/>
                  </a:cubicBezTo>
                  <a:cubicBezTo>
                    <a:pt x="85" y="25"/>
                    <a:pt x="89" y="21"/>
                    <a:pt x="89" y="17"/>
                  </a:cubicBezTo>
                  <a:cubicBezTo>
                    <a:pt x="89" y="12"/>
                    <a:pt x="85" y="9"/>
                    <a:pt x="81" y="9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rgbClr val="2EA7E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grpSp>
        <p:nvGrpSpPr>
          <p:cNvPr id="4" name="组合 48">
            <a:extLst>
              <a:ext uri="{FF2B5EF4-FFF2-40B4-BE49-F238E27FC236}">
                <a16:creationId xmlns:a16="http://schemas.microsoft.com/office/drawing/2014/main" id="{A4931A2E-FCC2-002D-3256-4906A6E3C478}"/>
              </a:ext>
            </a:extLst>
          </p:cNvPr>
          <p:cNvGrpSpPr/>
          <p:nvPr userDrawn="1"/>
        </p:nvGrpSpPr>
        <p:grpSpPr>
          <a:xfrm>
            <a:off x="8343250" y="2308441"/>
            <a:ext cx="3240000" cy="3240000"/>
            <a:chOff x="4740390" y="5946187"/>
            <a:chExt cx="305647" cy="305644"/>
          </a:xfrm>
        </p:grpSpPr>
        <p:grpSp>
          <p:nvGrpSpPr>
            <p:cNvPr id="7" name="组合 49">
              <a:extLst>
                <a:ext uri="{FF2B5EF4-FFF2-40B4-BE49-F238E27FC236}">
                  <a16:creationId xmlns:a16="http://schemas.microsoft.com/office/drawing/2014/main" id="{866A97E3-65EB-8F9A-EDC3-59909EEE8332}"/>
                </a:ext>
              </a:extLst>
            </p:cNvPr>
            <p:cNvGrpSpPr/>
            <p:nvPr/>
          </p:nvGrpSpPr>
          <p:grpSpPr>
            <a:xfrm>
              <a:off x="4740390" y="5946187"/>
              <a:ext cx="305647" cy="305644"/>
              <a:chOff x="1517330" y="1125257"/>
              <a:chExt cx="2204282" cy="2204282"/>
            </a:xfrm>
          </p:grpSpPr>
          <p:sp>
            <p:nvSpPr>
              <p:cNvPr id="10" name="椭圆 51">
                <a:extLst>
                  <a:ext uri="{FF2B5EF4-FFF2-40B4-BE49-F238E27FC236}">
                    <a16:creationId xmlns:a16="http://schemas.microsoft.com/office/drawing/2014/main" id="{01811794-BCAD-926B-45DA-48D75078070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" name="椭圆 52">
                <a:extLst>
                  <a:ext uri="{FF2B5EF4-FFF2-40B4-BE49-F238E27FC236}">
                    <a16:creationId xmlns:a16="http://schemas.microsoft.com/office/drawing/2014/main" id="{CAFA8ABF-F688-AD84-2B4E-5DBE18FB2AEC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8" name="Freeform 39">
              <a:extLst>
                <a:ext uri="{FF2B5EF4-FFF2-40B4-BE49-F238E27FC236}">
                  <a16:creationId xmlns:a16="http://schemas.microsoft.com/office/drawing/2014/main" id="{1EFDCA82-AF73-33E9-0820-2F3847842E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14511" y="6022165"/>
              <a:ext cx="157403" cy="145529"/>
            </a:xfrm>
            <a:custGeom>
              <a:gdLst>
                <a:gd name="T0" fmla="*/ 43 w 57"/>
                <a:gd name="T1" fmla="*/ 9 h 58"/>
                <a:gd name="T2" fmla="*/ 4 w 57"/>
                <a:gd name="T3" fmla="*/ 22 h 58"/>
                <a:gd name="T4" fmla="*/ 5 w 57"/>
                <a:gd name="T5" fmla="*/ 25 h 58"/>
                <a:gd name="T6" fmla="*/ 6 w 57"/>
                <a:gd name="T7" fmla="*/ 30 h 58"/>
                <a:gd name="T8" fmla="*/ 7 w 57"/>
                <a:gd name="T9" fmla="*/ 35 h 58"/>
                <a:gd name="T10" fmla="*/ 10 w 57"/>
                <a:gd name="T11" fmla="*/ 39 h 58"/>
                <a:gd name="T12" fmla="*/ 12 w 57"/>
                <a:gd name="T13" fmla="*/ 41 h 58"/>
                <a:gd name="T14" fmla="*/ 13 w 57"/>
                <a:gd name="T15" fmla="*/ 49 h 58"/>
                <a:gd name="T16" fmla="*/ 16 w 57"/>
                <a:gd name="T17" fmla="*/ 52 h 58"/>
                <a:gd name="T18" fmla="*/ 17 w 57"/>
                <a:gd name="T19" fmla="*/ 51 h 58"/>
                <a:gd name="T20" fmla="*/ 18 w 57"/>
                <a:gd name="T21" fmla="*/ 47 h 58"/>
                <a:gd name="T22" fmla="*/ 20 w 57"/>
                <a:gd name="T23" fmla="*/ 41 h 58"/>
                <a:gd name="T24" fmla="*/ 24 w 57"/>
                <a:gd name="T25" fmla="*/ 36 h 58"/>
                <a:gd name="T26" fmla="*/ 26 w 57"/>
                <a:gd name="T27" fmla="*/ 33 h 58"/>
                <a:gd name="T28" fmla="*/ 22 w 57"/>
                <a:gd name="T29" fmla="*/ 30 h 58"/>
                <a:gd name="T30" fmla="*/ 19 w 57"/>
                <a:gd name="T31" fmla="*/ 29 h 58"/>
                <a:gd name="T32" fmla="*/ 16 w 57"/>
                <a:gd name="T33" fmla="*/ 26 h 58"/>
                <a:gd name="T34" fmla="*/ 12 w 57"/>
                <a:gd name="T35" fmla="*/ 24 h 58"/>
                <a:gd name="T36" fmla="*/ 8 w 57"/>
                <a:gd name="T37" fmla="*/ 24 h 58"/>
                <a:gd name="T38" fmla="*/ 6 w 57"/>
                <a:gd name="T39" fmla="*/ 22 h 58"/>
                <a:gd name="T40" fmla="*/ 6 w 57"/>
                <a:gd name="T41" fmla="*/ 18 h 58"/>
                <a:gd name="T42" fmla="*/ 4 w 57"/>
                <a:gd name="T43" fmla="*/ 19 h 58"/>
                <a:gd name="T44" fmla="*/ 6 w 57"/>
                <a:gd name="T45" fmla="*/ 15 h 58"/>
                <a:gd name="T46" fmla="*/ 9 w 57"/>
                <a:gd name="T47" fmla="*/ 15 h 58"/>
                <a:gd name="T48" fmla="*/ 11 w 57"/>
                <a:gd name="T49" fmla="*/ 13 h 58"/>
                <a:gd name="T50" fmla="*/ 15 w 57"/>
                <a:gd name="T51" fmla="*/ 9 h 58"/>
                <a:gd name="T52" fmla="*/ 16 w 57"/>
                <a:gd name="T53" fmla="*/ 8 h 58"/>
                <a:gd name="T54" fmla="*/ 21 w 57"/>
                <a:gd name="T55" fmla="*/ 6 h 58"/>
                <a:gd name="T56" fmla="*/ 17 w 57"/>
                <a:gd name="T57" fmla="*/ 4 h 58"/>
                <a:gd name="T58" fmla="*/ 16 w 57"/>
                <a:gd name="T59" fmla="*/ 4 h 58"/>
                <a:gd name="T60" fmla="*/ 24 w 57"/>
                <a:gd name="T61" fmla="*/ 1 h 58"/>
                <a:gd name="T62" fmla="*/ 27 w 57"/>
                <a:gd name="T63" fmla="*/ 3 h 58"/>
                <a:gd name="T64" fmla="*/ 41 w 57"/>
                <a:gd name="T65" fmla="*/ 3 h 58"/>
                <a:gd name="T66" fmla="*/ 39 w 57"/>
                <a:gd name="T67" fmla="*/ 6 h 58"/>
                <a:gd name="T68" fmla="*/ 42 w 57"/>
                <a:gd name="T69" fmla="*/ 10 h 58"/>
                <a:gd name="T70" fmla="*/ 44 w 57"/>
                <a:gd name="T71" fmla="*/ 10 h 58"/>
                <a:gd name="T72" fmla="*/ 46 w 57"/>
                <a:gd name="T73" fmla="*/ 9 h 58"/>
                <a:gd name="T74" fmla="*/ 48 w 57"/>
                <a:gd name="T75" fmla="*/ 12 h 58"/>
                <a:gd name="T76" fmla="*/ 50 w 57"/>
                <a:gd name="T77" fmla="*/ 13 h 58"/>
                <a:gd name="T78" fmla="*/ 47 w 57"/>
                <a:gd name="T79" fmla="*/ 14 h 58"/>
                <a:gd name="T80" fmla="*/ 44 w 57"/>
                <a:gd name="T81" fmla="*/ 12 h 58"/>
                <a:gd name="T82" fmla="*/ 40 w 57"/>
                <a:gd name="T83" fmla="*/ 12 h 58"/>
                <a:gd name="T84" fmla="*/ 36 w 57"/>
                <a:gd name="T85" fmla="*/ 15 h 58"/>
                <a:gd name="T86" fmla="*/ 34 w 57"/>
                <a:gd name="T87" fmla="*/ 20 h 58"/>
                <a:gd name="T88" fmla="*/ 36 w 57"/>
                <a:gd name="T89" fmla="*/ 25 h 58"/>
                <a:gd name="T90" fmla="*/ 40 w 57"/>
                <a:gd name="T91" fmla="*/ 27 h 58"/>
                <a:gd name="T92" fmla="*/ 45 w 57"/>
                <a:gd name="T93" fmla="*/ 27 h 58"/>
                <a:gd name="T94" fmla="*/ 47 w 57"/>
                <a:gd name="T95" fmla="*/ 30 h 58"/>
                <a:gd name="T96" fmla="*/ 47 w 57"/>
                <a:gd name="T97" fmla="*/ 35 h 58"/>
                <a:gd name="T98" fmla="*/ 47 w 57"/>
                <a:gd name="T99" fmla="*/ 40 h 58"/>
                <a:gd name="T100" fmla="*/ 50 w 57"/>
                <a:gd name="T101" fmla="*/ 45 h 58"/>
                <a:gd name="T102" fmla="*/ 53 w 57"/>
                <a:gd name="T103" fmla="*/ 41 h 58"/>
                <a:gd name="T104" fmla="*/ 56 w 57"/>
                <a:gd name="T105" fmla="*/ 34 h 58"/>
                <a:gd name="T106" fmla="*/ 56 w 57"/>
                <a:gd name="T107" fmla="*/ 26 h 58"/>
                <a:gd name="T108" fmla="*/ 54 w 57"/>
                <a:gd name="T109" fmla="*/ 19 h 58"/>
                <a:gd name="T110" fmla="*/ 52 w 57"/>
                <a:gd name="T111" fmla="*/ 16 h 58"/>
                <a:gd name="T112" fmla="*/ 55 w 57"/>
                <a:gd name="T113" fmla="*/ 20 h 58"/>
                <a:gd name="T114" fmla="*/ 39 w 57"/>
                <a:gd name="T115" fmla="*/ 5 h 58"/>
                <a:gd name="T116" fmla="*/ 37 w 57"/>
                <a:gd name="T117" fmla="*/ 3 h 58"/>
                <a:gd name="T118" fmla="*/ 38 w 57"/>
                <a:gd name="T119" fmla="*/ 5 h 58"/>
                <a:gd name="T120" fmla="*/ 36 w 57"/>
                <a:gd name="T121" fmla="*/ 2 h 58"/>
                <a:gd name="T122" fmla="*/ 54 w 57"/>
                <a:gd name="T123" fmla="*/ 41 h 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" h="57"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43" y="9"/>
                  </a:move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9"/>
                    <a:pt x="42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lose/>
                  <a:moveTo>
                    <a:pt x="55" y="19"/>
                  </a:moveTo>
                  <a:cubicBezTo>
                    <a:pt x="56" y="22"/>
                    <a:pt x="57" y="25"/>
                    <a:pt x="57" y="29"/>
                  </a:cubicBezTo>
                  <a:cubicBezTo>
                    <a:pt x="57" y="45"/>
                    <a:pt x="44" y="58"/>
                    <a:pt x="28" y="58"/>
                  </a:cubicBezTo>
                  <a:cubicBezTo>
                    <a:pt x="13" y="58"/>
                    <a:pt x="0" y="45"/>
                    <a:pt x="0" y="29"/>
                  </a:cubicBezTo>
                  <a:cubicBezTo>
                    <a:pt x="0" y="25"/>
                    <a:pt x="1" y="21"/>
                    <a:pt x="2" y="18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3"/>
                    <a:pt x="6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1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50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49"/>
                  </a:cubicBezTo>
                  <a:cubicBezTo>
                    <a:pt x="17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8" y="48"/>
                  </a:cubicBezTo>
                  <a:cubicBezTo>
                    <a:pt x="18" y="48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2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5" y="32"/>
                  </a:cubicBezTo>
                  <a:cubicBezTo>
                    <a:pt x="25" y="32"/>
                    <a:pt x="25" y="32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7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4" y="25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7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5" y="10"/>
                    <a:pt x="15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5"/>
                    <a:pt x="21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7" y="4"/>
                    <a:pt x="17" y="4"/>
                  </a:cubicBezTo>
                  <a:cubicBezTo>
                    <a:pt x="17" y="4"/>
                    <a:pt x="17" y="4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2"/>
                    <a:pt x="22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1"/>
                    <a:pt x="37" y="1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9" y="8"/>
                    <a:pt x="39" y="8"/>
                    <a:pt x="39" y="9"/>
                  </a:cubicBezTo>
                  <a:cubicBezTo>
                    <a:pt x="39" y="9"/>
                    <a:pt x="39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2" y="9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0"/>
                    <a:pt x="47" y="10"/>
                    <a:pt x="47" y="10"/>
                  </a:cubicBezTo>
                  <a:cubicBezTo>
                    <a:pt x="47" y="10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7" y="8"/>
                  </a:cubicBezTo>
                  <a:cubicBezTo>
                    <a:pt x="47" y="8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6" y="23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6"/>
                    <a:pt x="37" y="26"/>
                  </a:cubicBezTo>
                  <a:cubicBezTo>
                    <a:pt x="37" y="26"/>
                    <a:pt x="37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7" y="28"/>
                    <a:pt x="47" y="28"/>
                  </a:cubicBezTo>
                  <a:cubicBezTo>
                    <a:pt x="47" y="28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2"/>
                    <a:pt x="47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3"/>
                    <a:pt x="47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5"/>
                    <a:pt x="47" y="45"/>
                  </a:cubicBezTo>
                  <a:cubicBezTo>
                    <a:pt x="47" y="45"/>
                    <a:pt x="47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8" y="46"/>
                    <a:pt x="48" y="46"/>
                  </a:cubicBezTo>
                  <a:cubicBezTo>
                    <a:pt x="48" y="46"/>
                    <a:pt x="48" y="46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44"/>
                    <a:pt x="50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2" y="44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1" y="42"/>
                    <a:pt x="51" y="42"/>
                  </a:cubicBezTo>
                  <a:cubicBezTo>
                    <a:pt x="51" y="42"/>
                    <a:pt x="51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3" y="41"/>
                    <a:pt x="53" y="41"/>
                  </a:cubicBezTo>
                  <a:cubicBezTo>
                    <a:pt x="53" y="41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4" y="39"/>
                    <a:pt x="54" y="39"/>
                  </a:cubicBezTo>
                  <a:cubicBezTo>
                    <a:pt x="54" y="39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7"/>
                    <a:pt x="54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5"/>
                    <a:pt x="55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3"/>
                    <a:pt x="56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1" y="16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2" y="15"/>
                    <a:pt x="52" y="15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2"/>
                  </a:cubicBezTo>
                  <a:cubicBezTo>
                    <a:pt x="55" y="22"/>
                    <a:pt x="55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1"/>
                    <a:pt x="55" y="20"/>
                    <a:pt x="55" y="20"/>
                  </a:cubicBezTo>
                  <a:cubicBezTo>
                    <a:pt x="55" y="19"/>
                    <a:pt x="55" y="19"/>
                    <a:pt x="55" y="19"/>
                  </a:cubicBezTo>
                  <a:close/>
                  <a:moveTo>
                    <a:pt x="39" y="3"/>
                  </a:moveTo>
                  <a:cubicBezTo>
                    <a:pt x="39" y="3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9" y="3"/>
                    <a:pt x="39" y="3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lose/>
                  <a:moveTo>
                    <a:pt x="37" y="3"/>
                  </a:move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2"/>
                    <a:pt x="38" y="2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lose/>
                  <a:moveTo>
                    <a:pt x="55" y="38"/>
                  </a:moveTo>
                  <a:cubicBezTo>
                    <a:pt x="56" y="38"/>
                    <a:pt x="56" y="38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40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5" y="41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7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233202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" name="组合 38">
            <a:extLst>
              <a:ext uri="{FF2B5EF4-FFF2-40B4-BE49-F238E27FC236}">
                <a16:creationId xmlns:a16="http://schemas.microsoft.com/office/drawing/2014/main" id="{0F870DA3-5B01-F71E-9018-8D1DAF1C069F}"/>
              </a:ext>
            </a:extLst>
          </p:cNvPr>
          <p:cNvGrpSpPr/>
          <p:nvPr userDrawn="1"/>
        </p:nvGrpSpPr>
        <p:grpSpPr>
          <a:xfrm>
            <a:off x="746760" y="2237130"/>
            <a:ext cx="3240000" cy="3240000"/>
            <a:chOff x="5638883" y="5946187"/>
            <a:chExt cx="305647" cy="305644"/>
          </a:xfrm>
        </p:grpSpPr>
        <p:grpSp>
          <p:nvGrpSpPr>
            <p:cNvPr id="4" name="组合 39">
              <a:extLst>
                <a:ext uri="{FF2B5EF4-FFF2-40B4-BE49-F238E27FC236}">
                  <a16:creationId xmlns:a16="http://schemas.microsoft.com/office/drawing/2014/main" id="{D00F3826-B199-7DE2-BC25-D93D3FCD4F1B}"/>
                </a:ext>
              </a:extLst>
            </p:cNvPr>
            <p:cNvGrpSpPr/>
            <p:nvPr/>
          </p:nvGrpSpPr>
          <p:grpSpPr>
            <a:xfrm>
              <a:off x="5638883" y="5946187"/>
              <a:ext cx="305647" cy="305644"/>
              <a:chOff x="1517330" y="1125257"/>
              <a:chExt cx="2204282" cy="2204282"/>
            </a:xfrm>
          </p:grpSpPr>
          <p:sp>
            <p:nvSpPr>
              <p:cNvPr id="7" name="椭圆 41">
                <a:extLst>
                  <a:ext uri="{FF2B5EF4-FFF2-40B4-BE49-F238E27FC236}">
                    <a16:creationId xmlns:a16="http://schemas.microsoft.com/office/drawing/2014/main" id="{1C7672FF-FF39-31D8-B138-5540B0E3735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" name="椭圆 42">
                <a:extLst>
                  <a:ext uri="{FF2B5EF4-FFF2-40B4-BE49-F238E27FC236}">
                    <a16:creationId xmlns:a16="http://schemas.microsoft.com/office/drawing/2014/main" id="{5345CFFD-4E4D-D659-47A5-1D1845523FD4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025B41AB-EFC9-1813-164E-5B6105A4D6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94390" y="6035130"/>
              <a:ext cx="194632" cy="113061"/>
            </a:xfrm>
            <a:custGeom>
              <a:gdLst>
                <a:gd name="T0" fmla="*/ 107 w 165"/>
                <a:gd name="T1" fmla="*/ 104 h 104"/>
                <a:gd name="T2" fmla="*/ 124 w 165"/>
                <a:gd name="T3" fmla="*/ 104 h 104"/>
                <a:gd name="T4" fmla="*/ 124 w 165"/>
                <a:gd name="T5" fmla="*/ 45 h 104"/>
                <a:gd name="T6" fmla="*/ 107 w 165"/>
                <a:gd name="T7" fmla="*/ 61 h 104"/>
                <a:gd name="T8" fmla="*/ 107 w 165"/>
                <a:gd name="T9" fmla="*/ 104 h 104"/>
                <a:gd name="T10" fmla="*/ 132 w 165"/>
                <a:gd name="T11" fmla="*/ 104 h 104"/>
                <a:gd name="T12" fmla="*/ 149 w 165"/>
                <a:gd name="T13" fmla="*/ 104 h 104"/>
                <a:gd name="T14" fmla="*/ 149 w 165"/>
                <a:gd name="T15" fmla="*/ 22 h 104"/>
                <a:gd name="T16" fmla="*/ 132 w 165"/>
                <a:gd name="T17" fmla="*/ 38 h 104"/>
                <a:gd name="T18" fmla="*/ 132 w 165"/>
                <a:gd name="T19" fmla="*/ 104 h 104"/>
                <a:gd name="T20" fmla="*/ 161 w 165"/>
                <a:gd name="T21" fmla="*/ 0 h 104"/>
                <a:gd name="T22" fmla="*/ 164 w 165"/>
                <a:gd name="T23" fmla="*/ 4 h 104"/>
                <a:gd name="T24" fmla="*/ 164 w 165"/>
                <a:gd name="T25" fmla="*/ 5 h 104"/>
                <a:gd name="T26" fmla="*/ 161 w 165"/>
                <a:gd name="T27" fmla="*/ 15 h 104"/>
                <a:gd name="T28" fmla="*/ 161 w 165"/>
                <a:gd name="T29" fmla="*/ 16 h 104"/>
                <a:gd name="T30" fmla="*/ 156 w 165"/>
                <a:gd name="T31" fmla="*/ 17 h 104"/>
                <a:gd name="T32" fmla="*/ 155 w 165"/>
                <a:gd name="T33" fmla="*/ 17 h 104"/>
                <a:gd name="T34" fmla="*/ 153 w 165"/>
                <a:gd name="T35" fmla="*/ 14 h 104"/>
                <a:gd name="T36" fmla="*/ 103 w 165"/>
                <a:gd name="T37" fmla="*/ 61 h 104"/>
                <a:gd name="T38" fmla="*/ 87 w 165"/>
                <a:gd name="T39" fmla="*/ 44 h 104"/>
                <a:gd name="T40" fmla="*/ 74 w 165"/>
                <a:gd name="T41" fmla="*/ 30 h 104"/>
                <a:gd name="T42" fmla="*/ 3 w 165"/>
                <a:gd name="T43" fmla="*/ 96 h 104"/>
                <a:gd name="T44" fmla="*/ 0 w 165"/>
                <a:gd name="T45" fmla="*/ 93 h 104"/>
                <a:gd name="T46" fmla="*/ 74 w 165"/>
                <a:gd name="T47" fmla="*/ 24 h 104"/>
                <a:gd name="T48" fmla="*/ 87 w 165"/>
                <a:gd name="T49" fmla="*/ 37 h 104"/>
                <a:gd name="T50" fmla="*/ 103 w 165"/>
                <a:gd name="T51" fmla="*/ 55 h 104"/>
                <a:gd name="T52" fmla="*/ 150 w 165"/>
                <a:gd name="T53" fmla="*/ 11 h 104"/>
                <a:gd name="T54" fmla="*/ 148 w 165"/>
                <a:gd name="T55" fmla="*/ 9 h 104"/>
                <a:gd name="T56" fmla="*/ 147 w 165"/>
                <a:gd name="T57" fmla="*/ 8 h 104"/>
                <a:gd name="T58" fmla="*/ 149 w 165"/>
                <a:gd name="T59" fmla="*/ 3 h 104"/>
                <a:gd name="T60" fmla="*/ 150 w 165"/>
                <a:gd name="T61" fmla="*/ 3 h 104"/>
                <a:gd name="T62" fmla="*/ 160 w 165"/>
                <a:gd name="T63" fmla="*/ 1 h 104"/>
                <a:gd name="T64" fmla="*/ 161 w 165"/>
                <a:gd name="T65" fmla="*/ 0 h 104"/>
                <a:gd name="T66" fmla="*/ 7 w 165"/>
                <a:gd name="T67" fmla="*/ 104 h 104"/>
                <a:gd name="T68" fmla="*/ 24 w 165"/>
                <a:gd name="T69" fmla="*/ 104 h 104"/>
                <a:gd name="T70" fmla="*/ 24 w 165"/>
                <a:gd name="T71" fmla="*/ 81 h 104"/>
                <a:gd name="T72" fmla="*/ 7 w 165"/>
                <a:gd name="T73" fmla="*/ 97 h 104"/>
                <a:gd name="T74" fmla="*/ 7 w 165"/>
                <a:gd name="T75" fmla="*/ 104 h 104"/>
                <a:gd name="T76" fmla="*/ 32 w 165"/>
                <a:gd name="T77" fmla="*/ 104 h 104"/>
                <a:gd name="T78" fmla="*/ 49 w 165"/>
                <a:gd name="T79" fmla="*/ 104 h 104"/>
                <a:gd name="T80" fmla="*/ 49 w 165"/>
                <a:gd name="T81" fmla="*/ 58 h 104"/>
                <a:gd name="T82" fmla="*/ 32 w 165"/>
                <a:gd name="T83" fmla="*/ 74 h 104"/>
                <a:gd name="T84" fmla="*/ 32 w 165"/>
                <a:gd name="T85" fmla="*/ 104 h 104"/>
                <a:gd name="T86" fmla="*/ 57 w 165"/>
                <a:gd name="T87" fmla="*/ 50 h 104"/>
                <a:gd name="T88" fmla="*/ 57 w 165"/>
                <a:gd name="T89" fmla="*/ 104 h 104"/>
                <a:gd name="T90" fmla="*/ 74 w 165"/>
                <a:gd name="T91" fmla="*/ 104 h 104"/>
                <a:gd name="T92" fmla="*/ 74 w 165"/>
                <a:gd name="T93" fmla="*/ 34 h 104"/>
                <a:gd name="T94" fmla="*/ 74 w 165"/>
                <a:gd name="T95" fmla="*/ 34 h 104"/>
                <a:gd name="T96" fmla="*/ 57 w 165"/>
                <a:gd name="T97" fmla="*/ 50 h 104"/>
                <a:gd name="T98" fmla="*/ 82 w 165"/>
                <a:gd name="T99" fmla="*/ 43 h 104"/>
                <a:gd name="T100" fmla="*/ 82 w 165"/>
                <a:gd name="T101" fmla="*/ 104 h 104"/>
                <a:gd name="T102" fmla="*/ 87 w 165"/>
                <a:gd name="T103" fmla="*/ 104 h 104"/>
                <a:gd name="T104" fmla="*/ 99 w 165"/>
                <a:gd name="T105" fmla="*/ 104 h 104"/>
                <a:gd name="T106" fmla="*/ 99 w 165"/>
                <a:gd name="T107" fmla="*/ 61 h 104"/>
                <a:gd name="T108" fmla="*/ 87 w 165"/>
                <a:gd name="T109" fmla="*/ 48 h 104"/>
                <a:gd name="T110" fmla="*/ 82 w 165"/>
                <a:gd name="T111" fmla="*/ 43 h 10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5" h="104">
                  <a:moveTo>
                    <a:pt x="107" y="104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24" y="45"/>
                    <a:pt x="124" y="45"/>
                    <a:pt x="124" y="45"/>
                  </a:cubicBezTo>
                  <a:cubicBezTo>
                    <a:pt x="107" y="61"/>
                    <a:pt x="107" y="61"/>
                    <a:pt x="107" y="61"/>
                  </a:cubicBezTo>
                  <a:cubicBezTo>
                    <a:pt x="107" y="104"/>
                    <a:pt x="107" y="104"/>
                    <a:pt x="107" y="104"/>
                  </a:cubicBezTo>
                  <a:close/>
                  <a:moveTo>
                    <a:pt x="132" y="104"/>
                  </a:moveTo>
                  <a:cubicBezTo>
                    <a:pt x="149" y="104"/>
                    <a:pt x="149" y="104"/>
                    <a:pt x="149" y="104"/>
                  </a:cubicBezTo>
                  <a:cubicBezTo>
                    <a:pt x="149" y="22"/>
                    <a:pt x="149" y="22"/>
                    <a:pt x="149" y="22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32" y="104"/>
                    <a:pt x="132" y="104"/>
                    <a:pt x="132" y="104"/>
                  </a:cubicBezTo>
                  <a:close/>
                  <a:moveTo>
                    <a:pt x="161" y="0"/>
                  </a:moveTo>
                  <a:cubicBezTo>
                    <a:pt x="164" y="0"/>
                    <a:pt x="165" y="2"/>
                    <a:pt x="164" y="4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63" y="8"/>
                    <a:pt x="162" y="12"/>
                    <a:pt x="161" y="15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0" y="19"/>
                    <a:pt x="158" y="19"/>
                    <a:pt x="156" y="17"/>
                  </a:cubicBezTo>
                  <a:cubicBezTo>
                    <a:pt x="155" y="17"/>
                    <a:pt x="155" y="17"/>
                    <a:pt x="155" y="17"/>
                  </a:cubicBezTo>
                  <a:cubicBezTo>
                    <a:pt x="154" y="16"/>
                    <a:pt x="154" y="15"/>
                    <a:pt x="153" y="14"/>
                  </a:cubicBezTo>
                  <a:cubicBezTo>
                    <a:pt x="103" y="61"/>
                    <a:pt x="103" y="61"/>
                    <a:pt x="103" y="61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87" y="37"/>
                    <a:pt x="87" y="37"/>
                    <a:pt x="87" y="37"/>
                  </a:cubicBezTo>
                  <a:cubicBezTo>
                    <a:pt x="103" y="55"/>
                    <a:pt x="103" y="55"/>
                    <a:pt x="103" y="55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149" y="10"/>
                    <a:pt x="148" y="9"/>
                    <a:pt x="148" y="9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5" y="6"/>
                    <a:pt x="146" y="4"/>
                    <a:pt x="149" y="3"/>
                  </a:cubicBezTo>
                  <a:cubicBezTo>
                    <a:pt x="150" y="3"/>
                    <a:pt x="150" y="3"/>
                    <a:pt x="150" y="3"/>
                  </a:cubicBezTo>
                  <a:cubicBezTo>
                    <a:pt x="152" y="2"/>
                    <a:pt x="157" y="1"/>
                    <a:pt x="160" y="1"/>
                  </a:cubicBezTo>
                  <a:cubicBezTo>
                    <a:pt x="161" y="0"/>
                    <a:pt x="161" y="0"/>
                    <a:pt x="161" y="0"/>
                  </a:cubicBezTo>
                  <a:close/>
                  <a:moveTo>
                    <a:pt x="7" y="104"/>
                  </a:moveTo>
                  <a:cubicBezTo>
                    <a:pt x="24" y="104"/>
                    <a:pt x="24" y="104"/>
                    <a:pt x="24" y="104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7" y="97"/>
                    <a:pt x="7" y="97"/>
                    <a:pt x="7" y="97"/>
                  </a:cubicBezTo>
                  <a:cubicBezTo>
                    <a:pt x="7" y="104"/>
                    <a:pt x="7" y="104"/>
                    <a:pt x="7" y="104"/>
                  </a:cubicBezTo>
                  <a:close/>
                  <a:moveTo>
                    <a:pt x="32" y="104"/>
                  </a:moveTo>
                  <a:cubicBezTo>
                    <a:pt x="49" y="104"/>
                    <a:pt x="49" y="104"/>
                    <a:pt x="49" y="104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32" y="104"/>
                    <a:pt x="32" y="104"/>
                    <a:pt x="32" y="104"/>
                  </a:cubicBezTo>
                  <a:close/>
                  <a:moveTo>
                    <a:pt x="57" y="50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74" y="104"/>
                    <a:pt x="74" y="104"/>
                    <a:pt x="74" y="10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57" y="50"/>
                    <a:pt x="57" y="50"/>
                    <a:pt x="57" y="50"/>
                  </a:cubicBezTo>
                  <a:close/>
                  <a:moveTo>
                    <a:pt x="82" y="43"/>
                  </a:moveTo>
                  <a:cubicBezTo>
                    <a:pt x="82" y="104"/>
                    <a:pt x="82" y="104"/>
                    <a:pt x="82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99" y="104"/>
                    <a:pt x="99" y="104"/>
                    <a:pt x="99" y="104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87" y="48"/>
                    <a:pt x="87" y="48"/>
                    <a:pt x="87" y="48"/>
                  </a:cubicBezTo>
                  <a:lnTo>
                    <a:pt x="82" y="43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2EA7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37023113135006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3C1DA35-ABDB-4E6C-E630-E3963AD8463F}"/>
              </a:ext>
            </a:extLst>
          </p:cNvPr>
          <p:cNvSpPr/>
          <p:nvPr/>
        </p:nvSpPr>
        <p:spPr>
          <a:xfrm>
            <a:off x="0" y="0"/>
            <a:ext cx="12191999" cy="3449665"/>
          </a:xfrm>
          <a:prstGeom prst="rect">
            <a:avLst/>
          </a:prstGeom>
          <a:gradFill flip="none" rotWithShape="1">
            <a:gsLst>
              <a:gs pos="0">
                <a:srgbClr val="2EA7E0">
                  <a:shade val="30000"/>
                  <a:satMod val="115000"/>
                </a:srgbClr>
              </a:gs>
              <a:gs pos="50000">
                <a:srgbClr val="2EA7E0">
                  <a:shade val="67500"/>
                  <a:satMod val="115000"/>
                </a:srgbClr>
              </a:gs>
              <a:gs pos="100000">
                <a:srgbClr val="2EA7E0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9FB31E2-8FE5-4A07-7349-007F5891201D}"/>
              </a:ext>
            </a:extLst>
          </p:cNvPr>
          <p:cNvSpPr/>
          <p:nvPr/>
        </p:nvSpPr>
        <p:spPr>
          <a:xfrm>
            <a:off x="9190181" y="298540"/>
            <a:ext cx="300181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cap="none" spc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数智创新 变革未来</a:t>
            </a:r>
            <a:endParaRPr lang="en-US" altLang="zh-CN" sz="2400" b="1" cap="none" spc="0">
              <a:ln w="10160">
                <a:solidFill>
                  <a:schemeClr val="accent5"/>
                </a:solidFill>
                <a:prstDash val="solid"/>
              </a:ln>
              <a:solidFill>
                <a:schemeClr val="bg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5785195-CB06-5ABC-CB48-F2E03FB12A05}"/>
              </a:ext>
            </a:extLst>
          </p:cNvPr>
          <p:cNvGrpSpPr/>
          <p:nvPr/>
        </p:nvGrpSpPr>
        <p:grpSpPr>
          <a:xfrm>
            <a:off x="497177" y="2340083"/>
            <a:ext cx="3201841" cy="480518"/>
            <a:chOff x="5717435" y="5325094"/>
            <a:chExt cx="2942245" cy="435525"/>
          </a:xfrm>
        </p:grpSpPr>
        <p:grpSp>
          <p:nvGrpSpPr>
            <p:cNvPr id="6" name="组合 33">
              <a:extLst>
                <a:ext uri="{FF2B5EF4-FFF2-40B4-BE49-F238E27FC236}">
                  <a16:creationId xmlns:a16="http://schemas.microsoft.com/office/drawing/2014/main" id="{6FB13F68-8847-C87D-A174-E024DD824A96}"/>
                </a:ext>
              </a:extLst>
            </p:cNvPr>
            <p:cNvGrpSpPr/>
            <p:nvPr/>
          </p:nvGrpSpPr>
          <p:grpSpPr>
            <a:xfrm>
              <a:off x="6978378" y="5330831"/>
              <a:ext cx="429793" cy="429788"/>
              <a:chOff x="5196486" y="5946187"/>
              <a:chExt cx="305647" cy="305644"/>
            </a:xfrm>
          </p:grpSpPr>
          <p:grpSp>
            <p:nvGrpSpPr>
              <p:cNvPr id="33" name="组合 34">
                <a:extLst>
                  <a:ext uri="{FF2B5EF4-FFF2-40B4-BE49-F238E27FC236}">
                    <a16:creationId xmlns:a16="http://schemas.microsoft.com/office/drawing/2014/main" id="{5A1F50A9-2268-5D8E-4F19-AAA9A0016A77}"/>
                  </a:ext>
                </a:extLst>
              </p:cNvPr>
              <p:cNvGrpSpPr/>
              <p:nvPr/>
            </p:nvGrpSpPr>
            <p:grpSpPr>
              <a:xfrm>
                <a:off x="519648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35" name="椭圆 36">
                  <a:extLst>
                    <a:ext uri="{FF2B5EF4-FFF2-40B4-BE49-F238E27FC236}">
                      <a16:creationId xmlns:a16="http://schemas.microsoft.com/office/drawing/2014/main" id="{5631764A-25A5-6DC5-429E-1A02AB7BD6F7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6" name="椭圆 37">
                  <a:extLst>
                    <a:ext uri="{FF2B5EF4-FFF2-40B4-BE49-F238E27FC236}">
                      <a16:creationId xmlns:a16="http://schemas.microsoft.com/office/drawing/2014/main" id="{4B8DAF11-52B0-CA35-4D33-6D87720E082E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34" name="Freeform 44">
                <a:extLst>
                  <a:ext uri="{FF2B5EF4-FFF2-40B4-BE49-F238E27FC236}">
                    <a16:creationId xmlns:a16="http://schemas.microsoft.com/office/drawing/2014/main" id="{2D61A911-D06E-0DAB-569D-139DB80DF8E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76888" y="6030324"/>
                <a:ext cx="170620" cy="137369"/>
              </a:xfrm>
              <a:custGeom>
                <a:gdLst>
                  <a:gd name="T0" fmla="*/ 41 w 62"/>
                  <a:gd name="T1" fmla="*/ 31 h 54"/>
                  <a:gd name="T2" fmla="*/ 34 w 62"/>
                  <a:gd name="T3" fmla="*/ 23 h 54"/>
                  <a:gd name="T4" fmla="*/ 33 w 62"/>
                  <a:gd name="T5" fmla="*/ 17 h 54"/>
                  <a:gd name="T6" fmla="*/ 30 w 62"/>
                  <a:gd name="T7" fmla="*/ 20 h 54"/>
                  <a:gd name="T8" fmla="*/ 23 w 62"/>
                  <a:gd name="T9" fmla="*/ 13 h 54"/>
                  <a:gd name="T10" fmla="*/ 18 w 62"/>
                  <a:gd name="T11" fmla="*/ 17 h 54"/>
                  <a:gd name="T12" fmla="*/ 7 w 62"/>
                  <a:gd name="T13" fmla="*/ 17 h 54"/>
                  <a:gd name="T14" fmla="*/ 7 w 62"/>
                  <a:gd name="T15" fmla="*/ 23 h 54"/>
                  <a:gd name="T16" fmla="*/ 0 w 62"/>
                  <a:gd name="T17" fmla="*/ 31 h 54"/>
                  <a:gd name="T18" fmla="*/ 4 w 62"/>
                  <a:gd name="T19" fmla="*/ 36 h 54"/>
                  <a:gd name="T20" fmla="*/ 4 w 62"/>
                  <a:gd name="T21" fmla="*/ 46 h 54"/>
                  <a:gd name="T22" fmla="*/ 10 w 62"/>
                  <a:gd name="T23" fmla="*/ 47 h 54"/>
                  <a:gd name="T24" fmla="*/ 18 w 62"/>
                  <a:gd name="T25" fmla="*/ 54 h 54"/>
                  <a:gd name="T26" fmla="*/ 23 w 62"/>
                  <a:gd name="T27" fmla="*/ 50 h 54"/>
                  <a:gd name="T28" fmla="*/ 32 w 62"/>
                  <a:gd name="T29" fmla="*/ 48 h 54"/>
                  <a:gd name="T30" fmla="*/ 37 w 62"/>
                  <a:gd name="T31" fmla="*/ 46 h 54"/>
                  <a:gd name="T32" fmla="*/ 37 w 62"/>
                  <a:gd name="T33" fmla="*/ 36 h 54"/>
                  <a:gd name="T34" fmla="*/ 32 w 62"/>
                  <a:gd name="T35" fmla="*/ 38 h 54"/>
                  <a:gd name="T36" fmla="*/ 20 w 62"/>
                  <a:gd name="T37" fmla="*/ 46 h 54"/>
                  <a:gd name="T38" fmla="*/ 20 w 62"/>
                  <a:gd name="T39" fmla="*/ 21 h 54"/>
                  <a:gd name="T40" fmla="*/ 33 w 62"/>
                  <a:gd name="T41" fmla="*/ 33 h 54"/>
                  <a:gd name="T42" fmla="*/ 58 w 62"/>
                  <a:gd name="T43" fmla="*/ 35 h 54"/>
                  <a:gd name="T44" fmla="*/ 62 w 62"/>
                  <a:gd name="T45" fmla="*/ 38 h 54"/>
                  <a:gd name="T46" fmla="*/ 60 w 62"/>
                  <a:gd name="T47" fmla="*/ 41 h 54"/>
                  <a:gd name="T48" fmla="*/ 59 w 62"/>
                  <a:gd name="T49" fmla="*/ 46 h 54"/>
                  <a:gd name="T50" fmla="*/ 56 w 62"/>
                  <a:gd name="T51" fmla="*/ 47 h 54"/>
                  <a:gd name="T52" fmla="*/ 52 w 62"/>
                  <a:gd name="T53" fmla="*/ 50 h 54"/>
                  <a:gd name="T54" fmla="*/ 50 w 62"/>
                  <a:gd name="T55" fmla="*/ 48 h 54"/>
                  <a:gd name="T56" fmla="*/ 45 w 62"/>
                  <a:gd name="T57" fmla="*/ 48 h 54"/>
                  <a:gd name="T58" fmla="*/ 44 w 62"/>
                  <a:gd name="T59" fmla="*/ 45 h 54"/>
                  <a:gd name="T60" fmla="*/ 41 w 62"/>
                  <a:gd name="T61" fmla="*/ 41 h 54"/>
                  <a:gd name="T62" fmla="*/ 43 w 62"/>
                  <a:gd name="T63" fmla="*/ 39 h 54"/>
                  <a:gd name="T64" fmla="*/ 43 w 62"/>
                  <a:gd name="T65" fmla="*/ 33 h 54"/>
                  <a:gd name="T66" fmla="*/ 46 w 62"/>
                  <a:gd name="T67" fmla="*/ 33 h 54"/>
                  <a:gd name="T68" fmla="*/ 50 w 62"/>
                  <a:gd name="T69" fmla="*/ 29 h 54"/>
                  <a:gd name="T70" fmla="*/ 52 w 62"/>
                  <a:gd name="T71" fmla="*/ 31 h 54"/>
                  <a:gd name="T72" fmla="*/ 58 w 62"/>
                  <a:gd name="T73" fmla="*/ 31 h 54"/>
                  <a:gd name="T74" fmla="*/ 58 w 62"/>
                  <a:gd name="T75" fmla="*/ 35 h 54"/>
                  <a:gd name="T76" fmla="*/ 57 w 62"/>
                  <a:gd name="T77" fmla="*/ 40 h 54"/>
                  <a:gd name="T78" fmla="*/ 45 w 62"/>
                  <a:gd name="T79" fmla="*/ 40 h 54"/>
                  <a:gd name="T80" fmla="*/ 51 w 62"/>
                  <a:gd name="T81" fmla="*/ 46 h 54"/>
                  <a:gd name="T82" fmla="*/ 62 w 62"/>
                  <a:gd name="T83" fmla="*/ 12 h 54"/>
                  <a:gd name="T84" fmla="*/ 59 w 62"/>
                  <a:gd name="T85" fmla="*/ 15 h 54"/>
                  <a:gd name="T86" fmla="*/ 59 w 62"/>
                  <a:gd name="T87" fmla="*/ 22 h 54"/>
                  <a:gd name="T88" fmla="*/ 55 w 62"/>
                  <a:gd name="T89" fmla="*/ 23 h 54"/>
                  <a:gd name="T90" fmla="*/ 50 w 62"/>
                  <a:gd name="T91" fmla="*/ 28 h 54"/>
                  <a:gd name="T92" fmla="*/ 46 w 62"/>
                  <a:gd name="T93" fmla="*/ 25 h 54"/>
                  <a:gd name="T94" fmla="*/ 39 w 62"/>
                  <a:gd name="T95" fmla="*/ 25 h 54"/>
                  <a:gd name="T96" fmla="*/ 39 w 62"/>
                  <a:gd name="T97" fmla="*/ 20 h 54"/>
                  <a:gd name="T98" fmla="*/ 34 w 62"/>
                  <a:gd name="T99" fmla="*/ 15 h 54"/>
                  <a:gd name="T100" fmla="*/ 37 w 62"/>
                  <a:gd name="T101" fmla="*/ 12 h 54"/>
                  <a:gd name="T102" fmla="*/ 37 w 62"/>
                  <a:gd name="T103" fmla="*/ 5 h 54"/>
                  <a:gd name="T104" fmla="*/ 41 w 62"/>
                  <a:gd name="T105" fmla="*/ 5 h 54"/>
                  <a:gd name="T106" fmla="*/ 46 w 62"/>
                  <a:gd name="T107" fmla="*/ 0 h 54"/>
                  <a:gd name="T108" fmla="*/ 49 w 62"/>
                  <a:gd name="T109" fmla="*/ 3 h 54"/>
                  <a:gd name="T110" fmla="*/ 56 w 62"/>
                  <a:gd name="T111" fmla="*/ 3 h 54"/>
                  <a:gd name="T112" fmla="*/ 57 w 62"/>
                  <a:gd name="T113" fmla="*/ 7 h 54"/>
                  <a:gd name="T114" fmla="*/ 48 w 62"/>
                  <a:gd name="T115" fmla="*/ 22 h 54"/>
                  <a:gd name="T116" fmla="*/ 40 w 62"/>
                  <a:gd name="T117" fmla="*/ 14 h 54"/>
                  <a:gd name="T118" fmla="*/ 56 w 62"/>
                  <a:gd name="T119" fmla="*/ 14 h 5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2" h="54">
                    <a:moveTo>
                      <a:pt x="41" y="36"/>
                    </a:moveTo>
                    <a:cubicBezTo>
                      <a:pt x="41" y="31"/>
                      <a:pt x="41" y="31"/>
                      <a:pt x="41" y="31"/>
                    </a:cubicBezTo>
                    <a:cubicBezTo>
                      <a:pt x="37" y="31"/>
                      <a:pt x="37" y="31"/>
                      <a:pt x="37" y="31"/>
                    </a:cubicBezTo>
                    <a:cubicBezTo>
                      <a:pt x="37" y="28"/>
                      <a:pt x="36" y="25"/>
                      <a:pt x="34" y="23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28" y="18"/>
                      <a:pt x="26" y="17"/>
                      <a:pt x="23" y="17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5" y="17"/>
                      <a:pt x="12" y="18"/>
                      <a:pt x="10" y="20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5" y="26"/>
                      <a:pt x="4" y="28"/>
                      <a:pt x="4" y="31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39"/>
                      <a:pt x="5" y="41"/>
                      <a:pt x="7" y="44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2" y="49"/>
                      <a:pt x="15" y="50"/>
                      <a:pt x="18" y="50"/>
                    </a:cubicBezTo>
                    <a:cubicBezTo>
                      <a:pt x="18" y="54"/>
                      <a:pt x="18" y="54"/>
                      <a:pt x="18" y="54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26" y="50"/>
                      <a:pt x="28" y="49"/>
                      <a:pt x="31" y="47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6" y="41"/>
                      <a:pt x="37" y="39"/>
                      <a:pt x="37" y="36"/>
                    </a:cubicBezTo>
                    <a:cubicBezTo>
                      <a:pt x="41" y="36"/>
                      <a:pt x="41" y="36"/>
                      <a:pt x="41" y="36"/>
                    </a:cubicBezTo>
                    <a:close/>
                    <a:moveTo>
                      <a:pt x="32" y="38"/>
                    </a:moveTo>
                    <a:cubicBezTo>
                      <a:pt x="32" y="38"/>
                      <a:pt x="32" y="38"/>
                      <a:pt x="32" y="38"/>
                    </a:cubicBezTo>
                    <a:cubicBezTo>
                      <a:pt x="30" y="43"/>
                      <a:pt x="26" y="46"/>
                      <a:pt x="20" y="46"/>
                    </a:cubicBezTo>
                    <a:cubicBezTo>
                      <a:pt x="14" y="46"/>
                      <a:pt x="8" y="40"/>
                      <a:pt x="8" y="33"/>
                    </a:cubicBezTo>
                    <a:cubicBezTo>
                      <a:pt x="8" y="27"/>
                      <a:pt x="14" y="21"/>
                      <a:pt x="20" y="21"/>
                    </a:cubicBezTo>
                    <a:cubicBezTo>
                      <a:pt x="26" y="21"/>
                      <a:pt x="30" y="24"/>
                      <a:pt x="32" y="29"/>
                    </a:cubicBezTo>
                    <a:cubicBezTo>
                      <a:pt x="32" y="30"/>
                      <a:pt x="33" y="32"/>
                      <a:pt x="33" y="33"/>
                    </a:cubicBezTo>
                    <a:cubicBezTo>
                      <a:pt x="33" y="35"/>
                      <a:pt x="32" y="37"/>
                      <a:pt x="32" y="38"/>
                    </a:cubicBezTo>
                    <a:close/>
                    <a:moveTo>
                      <a:pt x="58" y="35"/>
                    </a:moveTo>
                    <a:cubicBezTo>
                      <a:pt x="59" y="36"/>
                      <a:pt x="59" y="37"/>
                      <a:pt x="60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41"/>
                      <a:pt x="62" y="41"/>
                      <a:pt x="62" y="41"/>
                    </a:cubicBezTo>
                    <a:cubicBezTo>
                      <a:pt x="60" y="41"/>
                      <a:pt x="60" y="41"/>
                      <a:pt x="60" y="41"/>
                    </a:cubicBezTo>
                    <a:cubicBezTo>
                      <a:pt x="59" y="42"/>
                      <a:pt x="59" y="44"/>
                      <a:pt x="58" y="45"/>
                    </a:cubicBezTo>
                    <a:cubicBezTo>
                      <a:pt x="59" y="46"/>
                      <a:pt x="59" y="46"/>
                      <a:pt x="59" y="46"/>
                    </a:cubicBezTo>
                    <a:cubicBezTo>
                      <a:pt x="58" y="48"/>
                      <a:pt x="58" y="48"/>
                      <a:pt x="58" y="48"/>
                    </a:cubicBezTo>
                    <a:cubicBezTo>
                      <a:pt x="56" y="47"/>
                      <a:pt x="56" y="47"/>
                      <a:pt x="56" y="47"/>
                    </a:cubicBezTo>
                    <a:cubicBezTo>
                      <a:pt x="55" y="47"/>
                      <a:pt x="54" y="48"/>
                      <a:pt x="52" y="48"/>
                    </a:cubicBezTo>
                    <a:cubicBezTo>
                      <a:pt x="52" y="50"/>
                      <a:pt x="52" y="50"/>
                      <a:pt x="52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0" y="48"/>
                      <a:pt x="50" y="48"/>
                      <a:pt x="50" y="48"/>
                    </a:cubicBezTo>
                    <a:cubicBezTo>
                      <a:pt x="49" y="48"/>
                      <a:pt x="47" y="47"/>
                      <a:pt x="46" y="47"/>
                    </a:cubicBezTo>
                    <a:cubicBezTo>
                      <a:pt x="45" y="48"/>
                      <a:pt x="45" y="48"/>
                      <a:pt x="45" y="48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4"/>
                      <a:pt x="43" y="42"/>
                      <a:pt x="43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41" y="39"/>
                      <a:pt x="41" y="39"/>
                      <a:pt x="41" y="39"/>
                    </a:cubicBezTo>
                    <a:cubicBezTo>
                      <a:pt x="43" y="39"/>
                      <a:pt x="43" y="39"/>
                      <a:pt x="43" y="39"/>
                    </a:cubicBezTo>
                    <a:cubicBezTo>
                      <a:pt x="43" y="37"/>
                      <a:pt x="43" y="36"/>
                      <a:pt x="44" y="35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7" y="32"/>
                      <a:pt x="48" y="32"/>
                      <a:pt x="50" y="31"/>
                    </a:cubicBezTo>
                    <a:cubicBezTo>
                      <a:pt x="50" y="29"/>
                      <a:pt x="50" y="29"/>
                      <a:pt x="50" y="29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2" y="31"/>
                      <a:pt x="52" y="31"/>
                      <a:pt x="52" y="31"/>
                    </a:cubicBezTo>
                    <a:cubicBezTo>
                      <a:pt x="54" y="32"/>
                      <a:pt x="55" y="32"/>
                      <a:pt x="56" y="33"/>
                    </a:cubicBezTo>
                    <a:cubicBezTo>
                      <a:pt x="58" y="31"/>
                      <a:pt x="58" y="31"/>
                      <a:pt x="58" y="31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58" y="35"/>
                      <a:pt x="58" y="35"/>
                      <a:pt x="58" y="35"/>
                    </a:cubicBezTo>
                    <a:close/>
                    <a:moveTo>
                      <a:pt x="51" y="46"/>
                    </a:moveTo>
                    <a:cubicBezTo>
                      <a:pt x="55" y="46"/>
                      <a:pt x="57" y="43"/>
                      <a:pt x="57" y="40"/>
                    </a:cubicBezTo>
                    <a:cubicBezTo>
                      <a:pt x="57" y="36"/>
                      <a:pt x="55" y="34"/>
                      <a:pt x="51" y="34"/>
                    </a:cubicBezTo>
                    <a:cubicBezTo>
                      <a:pt x="48" y="34"/>
                      <a:pt x="45" y="36"/>
                      <a:pt x="45" y="40"/>
                    </a:cubicBezTo>
                    <a:cubicBezTo>
                      <a:pt x="45" y="43"/>
                      <a:pt x="48" y="46"/>
                      <a:pt x="51" y="46"/>
                    </a:cubicBezTo>
                    <a:cubicBezTo>
                      <a:pt x="51" y="46"/>
                      <a:pt x="51" y="46"/>
                      <a:pt x="51" y="46"/>
                    </a:cubicBezTo>
                    <a:close/>
                    <a:moveTo>
                      <a:pt x="59" y="12"/>
                    </a:moveTo>
                    <a:cubicBezTo>
                      <a:pt x="62" y="12"/>
                      <a:pt x="62" y="12"/>
                      <a:pt x="62" y="12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59" y="17"/>
                      <a:pt x="58" y="19"/>
                      <a:pt x="57" y="20"/>
                    </a:cubicBezTo>
                    <a:cubicBezTo>
                      <a:pt x="59" y="22"/>
                      <a:pt x="59" y="22"/>
                      <a:pt x="59" y="22"/>
                    </a:cubicBezTo>
                    <a:cubicBezTo>
                      <a:pt x="56" y="25"/>
                      <a:pt x="56" y="25"/>
                      <a:pt x="56" y="25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3" y="24"/>
                      <a:pt x="51" y="25"/>
                      <a:pt x="50" y="25"/>
                    </a:cubicBezTo>
                    <a:cubicBezTo>
                      <a:pt x="50" y="28"/>
                      <a:pt x="50" y="28"/>
                      <a:pt x="50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4" y="25"/>
                      <a:pt x="43" y="24"/>
                      <a:pt x="41" y="23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7" y="22"/>
                      <a:pt x="37" y="22"/>
                      <a:pt x="37" y="22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38" y="19"/>
                      <a:pt x="37" y="17"/>
                      <a:pt x="37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37" y="10"/>
                      <a:pt x="38" y="9"/>
                      <a:pt x="39" y="7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3" y="4"/>
                      <a:pt x="44" y="3"/>
                      <a:pt x="46" y="3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51" y="3"/>
                      <a:pt x="53" y="4"/>
                      <a:pt x="54" y="5"/>
                    </a:cubicBezTo>
                    <a:cubicBezTo>
                      <a:pt x="56" y="3"/>
                      <a:pt x="56" y="3"/>
                      <a:pt x="56" y="3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8" y="8"/>
                      <a:pt x="59" y="10"/>
                      <a:pt x="59" y="12"/>
                    </a:cubicBezTo>
                    <a:close/>
                    <a:moveTo>
                      <a:pt x="48" y="22"/>
                    </a:moveTo>
                    <a:cubicBezTo>
                      <a:pt x="48" y="22"/>
                      <a:pt x="48" y="22"/>
                      <a:pt x="48" y="22"/>
                    </a:cubicBezTo>
                    <a:cubicBezTo>
                      <a:pt x="43" y="22"/>
                      <a:pt x="40" y="18"/>
                      <a:pt x="40" y="14"/>
                    </a:cubicBezTo>
                    <a:cubicBezTo>
                      <a:pt x="40" y="9"/>
                      <a:pt x="43" y="6"/>
                      <a:pt x="48" y="6"/>
                    </a:cubicBezTo>
                    <a:cubicBezTo>
                      <a:pt x="52" y="6"/>
                      <a:pt x="56" y="9"/>
                      <a:pt x="56" y="14"/>
                    </a:cubicBezTo>
                    <a:cubicBezTo>
                      <a:pt x="56" y="18"/>
                      <a:pt x="52" y="22"/>
                      <a:pt x="48" y="22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8" name="组合 38">
              <a:extLst>
                <a:ext uri="{FF2B5EF4-FFF2-40B4-BE49-F238E27FC236}">
                  <a16:creationId xmlns:a16="http://schemas.microsoft.com/office/drawing/2014/main" id="{6AA189ED-00DD-9C1D-E5E6-49E875D5ACA6}"/>
                </a:ext>
              </a:extLst>
            </p:cNvPr>
            <p:cNvGrpSpPr/>
            <p:nvPr/>
          </p:nvGrpSpPr>
          <p:grpSpPr>
            <a:xfrm>
              <a:off x="7600465" y="5330831"/>
              <a:ext cx="429793" cy="429788"/>
              <a:chOff x="5638883" y="5946187"/>
              <a:chExt cx="305647" cy="305644"/>
            </a:xfrm>
          </p:grpSpPr>
          <p:grpSp>
            <p:nvGrpSpPr>
              <p:cNvPr id="29" name="组合 39">
                <a:extLst>
                  <a:ext uri="{FF2B5EF4-FFF2-40B4-BE49-F238E27FC236}">
                    <a16:creationId xmlns:a16="http://schemas.microsoft.com/office/drawing/2014/main" id="{D7EDA1DF-9A9A-F76B-BB79-C7F1121C0C20}"/>
                  </a:ext>
                </a:extLst>
              </p:cNvPr>
              <p:cNvGrpSpPr/>
              <p:nvPr/>
            </p:nvGrpSpPr>
            <p:grpSpPr>
              <a:xfrm>
                <a:off x="5638883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31" name="椭圆 41">
                  <a:extLst>
                    <a:ext uri="{FF2B5EF4-FFF2-40B4-BE49-F238E27FC236}">
                      <a16:creationId xmlns:a16="http://schemas.microsoft.com/office/drawing/2014/main" id="{AE7E70BC-BAB8-D996-6907-E0740A0DE1A7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2" name="椭圆 42">
                  <a:extLst>
                    <a:ext uri="{FF2B5EF4-FFF2-40B4-BE49-F238E27FC236}">
                      <a16:creationId xmlns:a16="http://schemas.microsoft.com/office/drawing/2014/main" id="{9AB5EB87-4474-A1A2-D49E-9E27E33B7AE7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30" name="Freeform 6">
                <a:extLst>
                  <a:ext uri="{FF2B5EF4-FFF2-40B4-BE49-F238E27FC236}">
                    <a16:creationId xmlns:a16="http://schemas.microsoft.com/office/drawing/2014/main" id="{72F7816A-549D-AB4D-A232-B48714F63AA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94390" y="6035130"/>
                <a:ext cx="194632" cy="113061"/>
              </a:xfrm>
              <a:custGeom>
                <a:gdLst>
                  <a:gd name="T0" fmla="*/ 107 w 165"/>
                  <a:gd name="T1" fmla="*/ 104 h 104"/>
                  <a:gd name="T2" fmla="*/ 124 w 165"/>
                  <a:gd name="T3" fmla="*/ 104 h 104"/>
                  <a:gd name="T4" fmla="*/ 124 w 165"/>
                  <a:gd name="T5" fmla="*/ 45 h 104"/>
                  <a:gd name="T6" fmla="*/ 107 w 165"/>
                  <a:gd name="T7" fmla="*/ 61 h 104"/>
                  <a:gd name="T8" fmla="*/ 107 w 165"/>
                  <a:gd name="T9" fmla="*/ 104 h 104"/>
                  <a:gd name="T10" fmla="*/ 132 w 165"/>
                  <a:gd name="T11" fmla="*/ 104 h 104"/>
                  <a:gd name="T12" fmla="*/ 149 w 165"/>
                  <a:gd name="T13" fmla="*/ 104 h 104"/>
                  <a:gd name="T14" fmla="*/ 149 w 165"/>
                  <a:gd name="T15" fmla="*/ 22 h 104"/>
                  <a:gd name="T16" fmla="*/ 132 w 165"/>
                  <a:gd name="T17" fmla="*/ 38 h 104"/>
                  <a:gd name="T18" fmla="*/ 132 w 165"/>
                  <a:gd name="T19" fmla="*/ 104 h 104"/>
                  <a:gd name="T20" fmla="*/ 161 w 165"/>
                  <a:gd name="T21" fmla="*/ 0 h 104"/>
                  <a:gd name="T22" fmla="*/ 164 w 165"/>
                  <a:gd name="T23" fmla="*/ 4 h 104"/>
                  <a:gd name="T24" fmla="*/ 164 w 165"/>
                  <a:gd name="T25" fmla="*/ 5 h 104"/>
                  <a:gd name="T26" fmla="*/ 161 w 165"/>
                  <a:gd name="T27" fmla="*/ 15 h 104"/>
                  <a:gd name="T28" fmla="*/ 161 w 165"/>
                  <a:gd name="T29" fmla="*/ 16 h 104"/>
                  <a:gd name="T30" fmla="*/ 156 w 165"/>
                  <a:gd name="T31" fmla="*/ 17 h 104"/>
                  <a:gd name="T32" fmla="*/ 155 w 165"/>
                  <a:gd name="T33" fmla="*/ 17 h 104"/>
                  <a:gd name="T34" fmla="*/ 153 w 165"/>
                  <a:gd name="T35" fmla="*/ 14 h 104"/>
                  <a:gd name="T36" fmla="*/ 103 w 165"/>
                  <a:gd name="T37" fmla="*/ 61 h 104"/>
                  <a:gd name="T38" fmla="*/ 87 w 165"/>
                  <a:gd name="T39" fmla="*/ 44 h 104"/>
                  <a:gd name="T40" fmla="*/ 74 w 165"/>
                  <a:gd name="T41" fmla="*/ 30 h 104"/>
                  <a:gd name="T42" fmla="*/ 3 w 165"/>
                  <a:gd name="T43" fmla="*/ 96 h 104"/>
                  <a:gd name="T44" fmla="*/ 0 w 165"/>
                  <a:gd name="T45" fmla="*/ 93 h 104"/>
                  <a:gd name="T46" fmla="*/ 74 w 165"/>
                  <a:gd name="T47" fmla="*/ 24 h 104"/>
                  <a:gd name="T48" fmla="*/ 87 w 165"/>
                  <a:gd name="T49" fmla="*/ 37 h 104"/>
                  <a:gd name="T50" fmla="*/ 103 w 165"/>
                  <a:gd name="T51" fmla="*/ 55 h 104"/>
                  <a:gd name="T52" fmla="*/ 150 w 165"/>
                  <a:gd name="T53" fmla="*/ 11 h 104"/>
                  <a:gd name="T54" fmla="*/ 148 w 165"/>
                  <a:gd name="T55" fmla="*/ 9 h 104"/>
                  <a:gd name="T56" fmla="*/ 147 w 165"/>
                  <a:gd name="T57" fmla="*/ 8 h 104"/>
                  <a:gd name="T58" fmla="*/ 149 w 165"/>
                  <a:gd name="T59" fmla="*/ 3 h 104"/>
                  <a:gd name="T60" fmla="*/ 150 w 165"/>
                  <a:gd name="T61" fmla="*/ 3 h 104"/>
                  <a:gd name="T62" fmla="*/ 160 w 165"/>
                  <a:gd name="T63" fmla="*/ 1 h 104"/>
                  <a:gd name="T64" fmla="*/ 161 w 165"/>
                  <a:gd name="T65" fmla="*/ 0 h 104"/>
                  <a:gd name="T66" fmla="*/ 7 w 165"/>
                  <a:gd name="T67" fmla="*/ 104 h 104"/>
                  <a:gd name="T68" fmla="*/ 24 w 165"/>
                  <a:gd name="T69" fmla="*/ 104 h 104"/>
                  <a:gd name="T70" fmla="*/ 24 w 165"/>
                  <a:gd name="T71" fmla="*/ 81 h 104"/>
                  <a:gd name="T72" fmla="*/ 7 w 165"/>
                  <a:gd name="T73" fmla="*/ 97 h 104"/>
                  <a:gd name="T74" fmla="*/ 7 w 165"/>
                  <a:gd name="T75" fmla="*/ 104 h 104"/>
                  <a:gd name="T76" fmla="*/ 32 w 165"/>
                  <a:gd name="T77" fmla="*/ 104 h 104"/>
                  <a:gd name="T78" fmla="*/ 49 w 165"/>
                  <a:gd name="T79" fmla="*/ 104 h 104"/>
                  <a:gd name="T80" fmla="*/ 49 w 165"/>
                  <a:gd name="T81" fmla="*/ 58 h 104"/>
                  <a:gd name="T82" fmla="*/ 32 w 165"/>
                  <a:gd name="T83" fmla="*/ 74 h 104"/>
                  <a:gd name="T84" fmla="*/ 32 w 165"/>
                  <a:gd name="T85" fmla="*/ 104 h 104"/>
                  <a:gd name="T86" fmla="*/ 57 w 165"/>
                  <a:gd name="T87" fmla="*/ 50 h 104"/>
                  <a:gd name="T88" fmla="*/ 57 w 165"/>
                  <a:gd name="T89" fmla="*/ 104 h 104"/>
                  <a:gd name="T90" fmla="*/ 74 w 165"/>
                  <a:gd name="T91" fmla="*/ 104 h 104"/>
                  <a:gd name="T92" fmla="*/ 74 w 165"/>
                  <a:gd name="T93" fmla="*/ 34 h 104"/>
                  <a:gd name="T94" fmla="*/ 74 w 165"/>
                  <a:gd name="T95" fmla="*/ 34 h 104"/>
                  <a:gd name="T96" fmla="*/ 57 w 165"/>
                  <a:gd name="T97" fmla="*/ 50 h 104"/>
                  <a:gd name="T98" fmla="*/ 82 w 165"/>
                  <a:gd name="T99" fmla="*/ 43 h 104"/>
                  <a:gd name="T100" fmla="*/ 82 w 165"/>
                  <a:gd name="T101" fmla="*/ 104 h 104"/>
                  <a:gd name="T102" fmla="*/ 87 w 165"/>
                  <a:gd name="T103" fmla="*/ 104 h 104"/>
                  <a:gd name="T104" fmla="*/ 99 w 165"/>
                  <a:gd name="T105" fmla="*/ 104 h 104"/>
                  <a:gd name="T106" fmla="*/ 99 w 165"/>
                  <a:gd name="T107" fmla="*/ 61 h 104"/>
                  <a:gd name="T108" fmla="*/ 87 w 165"/>
                  <a:gd name="T109" fmla="*/ 48 h 104"/>
                  <a:gd name="T110" fmla="*/ 82 w 165"/>
                  <a:gd name="T111" fmla="*/ 43 h 1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65" h="104">
                    <a:moveTo>
                      <a:pt x="107" y="104"/>
                    </a:moveTo>
                    <a:cubicBezTo>
                      <a:pt x="124" y="104"/>
                      <a:pt x="124" y="104"/>
                      <a:pt x="124" y="104"/>
                    </a:cubicBezTo>
                    <a:cubicBezTo>
                      <a:pt x="124" y="45"/>
                      <a:pt x="124" y="45"/>
                      <a:pt x="124" y="45"/>
                    </a:cubicBezTo>
                    <a:cubicBezTo>
                      <a:pt x="107" y="61"/>
                      <a:pt x="107" y="61"/>
                      <a:pt x="107" y="61"/>
                    </a:cubicBezTo>
                    <a:cubicBezTo>
                      <a:pt x="107" y="104"/>
                      <a:pt x="107" y="104"/>
                      <a:pt x="107" y="104"/>
                    </a:cubicBezTo>
                    <a:close/>
                    <a:moveTo>
                      <a:pt x="132" y="104"/>
                    </a:moveTo>
                    <a:cubicBezTo>
                      <a:pt x="149" y="104"/>
                      <a:pt x="149" y="104"/>
                      <a:pt x="149" y="104"/>
                    </a:cubicBezTo>
                    <a:cubicBezTo>
                      <a:pt x="149" y="22"/>
                      <a:pt x="149" y="22"/>
                      <a:pt x="149" y="22"/>
                    </a:cubicBezTo>
                    <a:cubicBezTo>
                      <a:pt x="132" y="38"/>
                      <a:pt x="132" y="38"/>
                      <a:pt x="132" y="38"/>
                    </a:cubicBezTo>
                    <a:cubicBezTo>
                      <a:pt x="132" y="104"/>
                      <a:pt x="132" y="104"/>
                      <a:pt x="132" y="104"/>
                    </a:cubicBezTo>
                    <a:close/>
                    <a:moveTo>
                      <a:pt x="161" y="0"/>
                    </a:moveTo>
                    <a:cubicBezTo>
                      <a:pt x="164" y="0"/>
                      <a:pt x="165" y="2"/>
                      <a:pt x="164" y="4"/>
                    </a:cubicBezTo>
                    <a:cubicBezTo>
                      <a:pt x="164" y="5"/>
                      <a:pt x="164" y="5"/>
                      <a:pt x="164" y="5"/>
                    </a:cubicBezTo>
                    <a:cubicBezTo>
                      <a:pt x="163" y="8"/>
                      <a:pt x="162" y="12"/>
                      <a:pt x="161" y="15"/>
                    </a:cubicBezTo>
                    <a:cubicBezTo>
                      <a:pt x="161" y="16"/>
                      <a:pt x="161" y="16"/>
                      <a:pt x="161" y="16"/>
                    </a:cubicBezTo>
                    <a:cubicBezTo>
                      <a:pt x="160" y="19"/>
                      <a:pt x="158" y="19"/>
                      <a:pt x="156" y="17"/>
                    </a:cubicBezTo>
                    <a:cubicBezTo>
                      <a:pt x="155" y="17"/>
                      <a:pt x="155" y="17"/>
                      <a:pt x="155" y="17"/>
                    </a:cubicBezTo>
                    <a:cubicBezTo>
                      <a:pt x="154" y="16"/>
                      <a:pt x="154" y="15"/>
                      <a:pt x="153" y="14"/>
                    </a:cubicBezTo>
                    <a:cubicBezTo>
                      <a:pt x="103" y="61"/>
                      <a:pt x="103" y="61"/>
                      <a:pt x="103" y="61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74" y="30"/>
                      <a:pt x="74" y="30"/>
                      <a:pt x="74" y="30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87" y="37"/>
                      <a:pt x="87" y="37"/>
                      <a:pt x="87" y="37"/>
                    </a:cubicBezTo>
                    <a:cubicBezTo>
                      <a:pt x="103" y="55"/>
                      <a:pt x="103" y="55"/>
                      <a:pt x="103" y="55"/>
                    </a:cubicBezTo>
                    <a:cubicBezTo>
                      <a:pt x="150" y="11"/>
                      <a:pt x="150" y="11"/>
                      <a:pt x="150" y="11"/>
                    </a:cubicBezTo>
                    <a:cubicBezTo>
                      <a:pt x="149" y="10"/>
                      <a:pt x="148" y="9"/>
                      <a:pt x="148" y="9"/>
                    </a:cubicBezTo>
                    <a:cubicBezTo>
                      <a:pt x="147" y="8"/>
                      <a:pt x="147" y="8"/>
                      <a:pt x="147" y="8"/>
                    </a:cubicBezTo>
                    <a:cubicBezTo>
                      <a:pt x="145" y="6"/>
                      <a:pt x="146" y="4"/>
                      <a:pt x="149" y="3"/>
                    </a:cubicBezTo>
                    <a:cubicBezTo>
                      <a:pt x="150" y="3"/>
                      <a:pt x="150" y="3"/>
                      <a:pt x="150" y="3"/>
                    </a:cubicBezTo>
                    <a:cubicBezTo>
                      <a:pt x="152" y="2"/>
                      <a:pt x="157" y="1"/>
                      <a:pt x="160" y="1"/>
                    </a:cubicBezTo>
                    <a:cubicBezTo>
                      <a:pt x="161" y="0"/>
                      <a:pt x="161" y="0"/>
                      <a:pt x="161" y="0"/>
                    </a:cubicBezTo>
                    <a:close/>
                    <a:moveTo>
                      <a:pt x="7" y="104"/>
                    </a:moveTo>
                    <a:cubicBezTo>
                      <a:pt x="24" y="104"/>
                      <a:pt x="24" y="104"/>
                      <a:pt x="24" y="104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7" y="97"/>
                      <a:pt x="7" y="97"/>
                      <a:pt x="7" y="97"/>
                    </a:cubicBezTo>
                    <a:cubicBezTo>
                      <a:pt x="7" y="104"/>
                      <a:pt x="7" y="104"/>
                      <a:pt x="7" y="104"/>
                    </a:cubicBezTo>
                    <a:close/>
                    <a:moveTo>
                      <a:pt x="32" y="104"/>
                    </a:moveTo>
                    <a:cubicBezTo>
                      <a:pt x="49" y="104"/>
                      <a:pt x="49" y="104"/>
                      <a:pt x="49" y="104"/>
                    </a:cubicBezTo>
                    <a:cubicBezTo>
                      <a:pt x="49" y="58"/>
                      <a:pt x="49" y="58"/>
                      <a:pt x="49" y="58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2" y="104"/>
                      <a:pt x="32" y="104"/>
                      <a:pt x="32" y="104"/>
                    </a:cubicBezTo>
                    <a:close/>
                    <a:moveTo>
                      <a:pt x="57" y="50"/>
                    </a:moveTo>
                    <a:cubicBezTo>
                      <a:pt x="57" y="104"/>
                      <a:pt x="57" y="104"/>
                      <a:pt x="57" y="104"/>
                    </a:cubicBezTo>
                    <a:cubicBezTo>
                      <a:pt x="74" y="104"/>
                      <a:pt x="74" y="104"/>
                      <a:pt x="74" y="10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57" y="50"/>
                      <a:pt x="57" y="50"/>
                      <a:pt x="57" y="50"/>
                    </a:cubicBezTo>
                    <a:close/>
                    <a:moveTo>
                      <a:pt x="82" y="43"/>
                    </a:moveTo>
                    <a:cubicBezTo>
                      <a:pt x="82" y="104"/>
                      <a:pt x="82" y="104"/>
                      <a:pt x="82" y="104"/>
                    </a:cubicBezTo>
                    <a:cubicBezTo>
                      <a:pt x="87" y="104"/>
                      <a:pt x="87" y="104"/>
                      <a:pt x="87" y="104"/>
                    </a:cubicBezTo>
                    <a:cubicBezTo>
                      <a:pt x="99" y="104"/>
                      <a:pt x="99" y="104"/>
                      <a:pt x="99" y="104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87" y="48"/>
                      <a:pt x="87" y="48"/>
                      <a:pt x="87" y="48"/>
                    </a:cubicBezTo>
                    <a:lnTo>
                      <a:pt x="82" y="43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9" name="组合 43">
              <a:extLst>
                <a:ext uri="{FF2B5EF4-FFF2-40B4-BE49-F238E27FC236}">
                  <a16:creationId xmlns:a16="http://schemas.microsoft.com/office/drawing/2014/main" id="{6E45D2FB-3412-E085-C637-6B280A7220FD}"/>
                </a:ext>
              </a:extLst>
            </p:cNvPr>
            <p:cNvGrpSpPr/>
            <p:nvPr/>
          </p:nvGrpSpPr>
          <p:grpSpPr>
            <a:xfrm>
              <a:off x="5717435" y="5330831"/>
              <a:ext cx="429793" cy="429788"/>
              <a:chOff x="4299766" y="5946187"/>
              <a:chExt cx="305647" cy="305644"/>
            </a:xfrm>
          </p:grpSpPr>
          <p:grpSp>
            <p:nvGrpSpPr>
              <p:cNvPr id="25" name="组合 44">
                <a:extLst>
                  <a:ext uri="{FF2B5EF4-FFF2-40B4-BE49-F238E27FC236}">
                    <a16:creationId xmlns:a16="http://schemas.microsoft.com/office/drawing/2014/main" id="{6980957E-98D8-CCD5-C9C2-6B1479C1260C}"/>
                  </a:ext>
                </a:extLst>
              </p:cNvPr>
              <p:cNvGrpSpPr/>
              <p:nvPr/>
            </p:nvGrpSpPr>
            <p:grpSpPr>
              <a:xfrm>
                <a:off x="429976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27" name="椭圆 46">
                  <a:extLst>
                    <a:ext uri="{FF2B5EF4-FFF2-40B4-BE49-F238E27FC236}">
                      <a16:creationId xmlns:a16="http://schemas.microsoft.com/office/drawing/2014/main" id="{9365D7EF-64B4-59E4-64B6-944DEB3CC927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8" name="椭圆 47">
                  <a:extLst>
                    <a:ext uri="{FF2B5EF4-FFF2-40B4-BE49-F238E27FC236}">
                      <a16:creationId xmlns:a16="http://schemas.microsoft.com/office/drawing/2014/main" id="{94510835-D351-E81C-89CC-D5CFF12588EE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26" name="Freeform 45">
                <a:extLst>
                  <a:ext uri="{FF2B5EF4-FFF2-40B4-BE49-F238E27FC236}">
                    <a16:creationId xmlns:a16="http://schemas.microsoft.com/office/drawing/2014/main" id="{D6ECCD9D-6037-D023-42C3-5D2B6D8228A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81353" y="6022165"/>
                <a:ext cx="142472" cy="146367"/>
              </a:xfrm>
              <a:custGeom>
                <a:gdLst>
                  <a:gd name="T0" fmla="*/ 40 w 46"/>
                  <a:gd name="T1" fmla="*/ 28 h 51"/>
                  <a:gd name="T2" fmla="*/ 35 w 46"/>
                  <a:gd name="T3" fmla="*/ 41 h 51"/>
                  <a:gd name="T4" fmla="*/ 34 w 46"/>
                  <a:gd name="T5" fmla="*/ 34 h 51"/>
                  <a:gd name="T6" fmla="*/ 29 w 46"/>
                  <a:gd name="T7" fmla="*/ 30 h 51"/>
                  <a:gd name="T8" fmla="*/ 29 w 46"/>
                  <a:gd name="T9" fmla="*/ 30 h 51"/>
                  <a:gd name="T10" fmla="*/ 27 w 46"/>
                  <a:gd name="T11" fmla="*/ 30 h 51"/>
                  <a:gd name="T12" fmla="*/ 25 w 46"/>
                  <a:gd name="T13" fmla="*/ 35 h 51"/>
                  <a:gd name="T14" fmla="*/ 24 w 46"/>
                  <a:gd name="T15" fmla="*/ 38 h 51"/>
                  <a:gd name="T16" fmla="*/ 24 w 46"/>
                  <a:gd name="T17" fmla="*/ 32 h 51"/>
                  <a:gd name="T18" fmla="*/ 24 w 46"/>
                  <a:gd name="T19" fmla="*/ 31 h 51"/>
                  <a:gd name="T20" fmla="*/ 23 w 46"/>
                  <a:gd name="T21" fmla="*/ 30 h 51"/>
                  <a:gd name="T22" fmla="*/ 22 w 46"/>
                  <a:gd name="T23" fmla="*/ 31 h 51"/>
                  <a:gd name="T24" fmla="*/ 22 w 46"/>
                  <a:gd name="T25" fmla="*/ 32 h 51"/>
                  <a:gd name="T26" fmla="*/ 21 w 46"/>
                  <a:gd name="T27" fmla="*/ 38 h 51"/>
                  <a:gd name="T28" fmla="*/ 20 w 46"/>
                  <a:gd name="T29" fmla="*/ 35 h 51"/>
                  <a:gd name="T30" fmla="*/ 19 w 46"/>
                  <a:gd name="T31" fmla="*/ 30 h 51"/>
                  <a:gd name="T32" fmla="*/ 15 w 46"/>
                  <a:gd name="T33" fmla="*/ 30 h 51"/>
                  <a:gd name="T34" fmla="*/ 15 w 46"/>
                  <a:gd name="T35" fmla="*/ 30 h 51"/>
                  <a:gd name="T36" fmla="*/ 11 w 46"/>
                  <a:gd name="T37" fmla="*/ 34 h 51"/>
                  <a:gd name="T38" fmla="*/ 10 w 46"/>
                  <a:gd name="T39" fmla="*/ 41 h 51"/>
                  <a:gd name="T40" fmla="*/ 5 w 46"/>
                  <a:gd name="T41" fmla="*/ 28 h 51"/>
                  <a:gd name="T42" fmla="*/ 23 w 46"/>
                  <a:gd name="T43" fmla="*/ 11 h 51"/>
                  <a:gd name="T44" fmla="*/ 23 w 46"/>
                  <a:gd name="T45" fmla="*/ 14 h 51"/>
                  <a:gd name="T46" fmla="*/ 25 w 46"/>
                  <a:gd name="T47" fmla="*/ 15 h 51"/>
                  <a:gd name="T48" fmla="*/ 28 w 46"/>
                  <a:gd name="T49" fmla="*/ 13 h 51"/>
                  <a:gd name="T50" fmla="*/ 32 w 46"/>
                  <a:gd name="T51" fmla="*/ 11 h 51"/>
                  <a:gd name="T52" fmla="*/ 34 w 46"/>
                  <a:gd name="T53" fmla="*/ 9 h 51"/>
                  <a:gd name="T54" fmla="*/ 34 w 46"/>
                  <a:gd name="T55" fmla="*/ 7 h 51"/>
                  <a:gd name="T56" fmla="*/ 32 w 46"/>
                  <a:gd name="T57" fmla="*/ 5 h 51"/>
                  <a:gd name="T58" fmla="*/ 28 w 46"/>
                  <a:gd name="T59" fmla="*/ 3 h 51"/>
                  <a:gd name="T60" fmla="*/ 25 w 46"/>
                  <a:gd name="T61" fmla="*/ 1 h 51"/>
                  <a:gd name="T62" fmla="*/ 23 w 46"/>
                  <a:gd name="T63" fmla="*/ 2 h 51"/>
                  <a:gd name="T64" fmla="*/ 23 w 46"/>
                  <a:gd name="T65" fmla="*/ 5 h 51"/>
                  <a:gd name="T66" fmla="*/ 0 w 46"/>
                  <a:gd name="T67" fmla="*/ 28 h 51"/>
                  <a:gd name="T68" fmla="*/ 23 w 46"/>
                  <a:gd name="T69" fmla="*/ 51 h 51"/>
                  <a:gd name="T70" fmla="*/ 46 w 46"/>
                  <a:gd name="T71" fmla="*/ 28 h 51"/>
                  <a:gd name="T72" fmla="*/ 40 w 46"/>
                  <a:gd name="T73" fmla="*/ 28 h 51"/>
                  <a:gd name="T74" fmla="*/ 23 w 46"/>
                  <a:gd name="T75" fmla="*/ 19 h 51"/>
                  <a:gd name="T76" fmla="*/ 28 w 46"/>
                  <a:gd name="T77" fmla="*/ 24 h 51"/>
                  <a:gd name="T78" fmla="*/ 23 w 46"/>
                  <a:gd name="T79" fmla="*/ 29 h 51"/>
                  <a:gd name="T80" fmla="*/ 17 w 46"/>
                  <a:gd name="T81" fmla="*/ 24 h 51"/>
                  <a:gd name="T82" fmla="*/ 23 w 46"/>
                  <a:gd name="T83" fmla="*/ 19 h 51"/>
                  <a:gd name="T84" fmla="*/ 30 w 46"/>
                  <a:gd name="T85" fmla="*/ 37 h 51"/>
                  <a:gd name="T86" fmla="*/ 30 w 46"/>
                  <a:gd name="T87" fmla="*/ 37 h 51"/>
                  <a:gd name="T88" fmla="*/ 30 w 46"/>
                  <a:gd name="T89" fmla="*/ 37 h 51"/>
                  <a:gd name="T90" fmla="*/ 30 w 46"/>
                  <a:gd name="T91" fmla="*/ 44 h 51"/>
                  <a:gd name="T92" fmla="*/ 30 w 46"/>
                  <a:gd name="T93" fmla="*/ 44 h 51"/>
                  <a:gd name="T94" fmla="*/ 29 w 46"/>
                  <a:gd name="T95" fmla="*/ 37 h 51"/>
                  <a:gd name="T96" fmla="*/ 30 w 46"/>
                  <a:gd name="T97" fmla="*/ 37 h 51"/>
                  <a:gd name="T98" fmla="*/ 15 w 46"/>
                  <a:gd name="T99" fmla="*/ 37 h 51"/>
                  <a:gd name="T100" fmla="*/ 15 w 46"/>
                  <a:gd name="T101" fmla="*/ 37 h 51"/>
                  <a:gd name="T102" fmla="*/ 15 w 46"/>
                  <a:gd name="T103" fmla="*/ 44 h 51"/>
                  <a:gd name="T104" fmla="*/ 14 w 46"/>
                  <a:gd name="T105" fmla="*/ 44 h 51"/>
                  <a:gd name="T106" fmla="*/ 14 w 46"/>
                  <a:gd name="T107" fmla="*/ 37 h 51"/>
                  <a:gd name="T108" fmla="*/ 15 w 46"/>
                  <a:gd name="T109" fmla="*/ 37 h 5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6" h="51">
                    <a:moveTo>
                      <a:pt x="40" y="28"/>
                    </a:moveTo>
                    <a:cubicBezTo>
                      <a:pt x="40" y="33"/>
                      <a:pt x="38" y="38"/>
                      <a:pt x="35" y="41"/>
                    </a:cubicBezTo>
                    <a:cubicBezTo>
                      <a:pt x="34" y="38"/>
                      <a:pt x="34" y="35"/>
                      <a:pt x="34" y="34"/>
                    </a:cubicBezTo>
                    <a:cubicBezTo>
                      <a:pt x="33" y="31"/>
                      <a:pt x="30" y="30"/>
                      <a:pt x="29" y="30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2"/>
                      <a:pt x="24" y="31"/>
                      <a:pt x="24" y="31"/>
                    </a:cubicBezTo>
                    <a:cubicBezTo>
                      <a:pt x="24" y="31"/>
                      <a:pt x="23" y="30"/>
                      <a:pt x="23" y="30"/>
                    </a:cubicBezTo>
                    <a:cubicBezTo>
                      <a:pt x="22" y="30"/>
                      <a:pt x="22" y="31"/>
                      <a:pt x="22" y="31"/>
                    </a:cubicBezTo>
                    <a:cubicBezTo>
                      <a:pt x="22" y="31"/>
                      <a:pt x="22" y="32"/>
                      <a:pt x="22" y="32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3" y="31"/>
                      <a:pt x="11" y="31"/>
                      <a:pt x="11" y="34"/>
                    </a:cubicBezTo>
                    <a:cubicBezTo>
                      <a:pt x="10" y="35"/>
                      <a:pt x="10" y="37"/>
                      <a:pt x="10" y="41"/>
                    </a:cubicBezTo>
                    <a:cubicBezTo>
                      <a:pt x="7" y="37"/>
                      <a:pt x="5" y="33"/>
                      <a:pt x="5" y="28"/>
                    </a:cubicBezTo>
                    <a:cubicBezTo>
                      <a:pt x="5" y="19"/>
                      <a:pt x="13" y="11"/>
                      <a:pt x="23" y="11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3" y="15"/>
                      <a:pt x="24" y="15"/>
                      <a:pt x="25" y="15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9" y="12"/>
                      <a:pt x="30" y="11"/>
                      <a:pt x="32" y="11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6" y="8"/>
                      <a:pt x="36" y="7"/>
                      <a:pt x="34" y="7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0" y="4"/>
                      <a:pt x="29" y="3"/>
                      <a:pt x="28" y="3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4" y="0"/>
                      <a:pt x="23" y="1"/>
                      <a:pt x="23" y="2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10" y="5"/>
                      <a:pt x="0" y="16"/>
                      <a:pt x="0" y="28"/>
                    </a:cubicBezTo>
                    <a:cubicBezTo>
                      <a:pt x="0" y="41"/>
                      <a:pt x="10" y="51"/>
                      <a:pt x="23" y="51"/>
                    </a:cubicBezTo>
                    <a:cubicBezTo>
                      <a:pt x="35" y="51"/>
                      <a:pt x="46" y="41"/>
                      <a:pt x="46" y="28"/>
                    </a:cubicBezTo>
                    <a:cubicBezTo>
                      <a:pt x="40" y="28"/>
                      <a:pt x="40" y="28"/>
                      <a:pt x="40" y="28"/>
                    </a:cubicBezTo>
                    <a:close/>
                    <a:moveTo>
                      <a:pt x="23" y="19"/>
                    </a:moveTo>
                    <a:cubicBezTo>
                      <a:pt x="26" y="19"/>
                      <a:pt x="28" y="21"/>
                      <a:pt x="28" y="24"/>
                    </a:cubicBezTo>
                    <a:cubicBezTo>
                      <a:pt x="28" y="27"/>
                      <a:pt x="26" y="29"/>
                      <a:pt x="23" y="29"/>
                    </a:cubicBezTo>
                    <a:cubicBezTo>
                      <a:pt x="20" y="29"/>
                      <a:pt x="17" y="27"/>
                      <a:pt x="17" y="24"/>
                    </a:cubicBezTo>
                    <a:cubicBezTo>
                      <a:pt x="17" y="21"/>
                      <a:pt x="20" y="19"/>
                      <a:pt x="23" y="19"/>
                    </a:cubicBezTo>
                    <a:close/>
                    <a:moveTo>
                      <a:pt x="30" y="37"/>
                    </a:move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30" y="37"/>
                      <a:pt x="30" y="37"/>
                      <a:pt x="30" y="37"/>
                    </a:cubicBezTo>
                    <a:close/>
                    <a:moveTo>
                      <a:pt x="15" y="37"/>
                    </a:moveTo>
                    <a:cubicBezTo>
                      <a:pt x="15" y="37"/>
                      <a:pt x="15" y="37"/>
                      <a:pt x="15" y="37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44"/>
                      <a:pt x="14" y="44"/>
                      <a:pt x="14" y="44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4" y="37"/>
                      <a:pt x="14" y="37"/>
                      <a:pt x="15" y="37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10" name="组合 48">
              <a:extLst>
                <a:ext uri="{FF2B5EF4-FFF2-40B4-BE49-F238E27FC236}">
                  <a16:creationId xmlns:a16="http://schemas.microsoft.com/office/drawing/2014/main" id="{0619E397-05A3-5C09-CA0F-868F09CC11AE}"/>
                </a:ext>
              </a:extLst>
            </p:cNvPr>
            <p:cNvGrpSpPr/>
            <p:nvPr/>
          </p:nvGrpSpPr>
          <p:grpSpPr>
            <a:xfrm>
              <a:off x="6337028" y="5330831"/>
              <a:ext cx="429793" cy="429788"/>
              <a:chOff x="4740390" y="5946187"/>
              <a:chExt cx="305647" cy="305644"/>
            </a:xfrm>
          </p:grpSpPr>
          <p:grpSp>
            <p:nvGrpSpPr>
              <p:cNvPr id="16" name="组合 49">
                <a:extLst>
                  <a:ext uri="{FF2B5EF4-FFF2-40B4-BE49-F238E27FC236}">
                    <a16:creationId xmlns:a16="http://schemas.microsoft.com/office/drawing/2014/main" id="{2557723A-2E27-DEBE-B895-F8B3C5C802F2}"/>
                  </a:ext>
                </a:extLst>
              </p:cNvPr>
              <p:cNvGrpSpPr/>
              <p:nvPr/>
            </p:nvGrpSpPr>
            <p:grpSpPr>
              <a:xfrm>
                <a:off x="4740390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23" name="椭圆 51">
                  <a:extLst>
                    <a:ext uri="{FF2B5EF4-FFF2-40B4-BE49-F238E27FC236}">
                      <a16:creationId xmlns:a16="http://schemas.microsoft.com/office/drawing/2014/main" id="{5C323B44-3890-D8CC-A379-AAAD8399A061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4" name="椭圆 52">
                  <a:extLst>
                    <a:ext uri="{FF2B5EF4-FFF2-40B4-BE49-F238E27FC236}">
                      <a16:creationId xmlns:a16="http://schemas.microsoft.com/office/drawing/2014/main" id="{EE0AE2D5-97B0-EE02-1EC8-F77B61D52E42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7" name="Freeform 39">
                <a:extLst>
                  <a:ext uri="{FF2B5EF4-FFF2-40B4-BE49-F238E27FC236}">
                    <a16:creationId xmlns:a16="http://schemas.microsoft.com/office/drawing/2014/main" id="{835AE063-5071-3EBC-EC5D-C048247B4C3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14511" y="6022165"/>
                <a:ext cx="157403" cy="145529"/>
              </a:xfrm>
              <a:custGeom>
                <a:gdLst>
                  <a:gd name="T0" fmla="*/ 43 w 57"/>
                  <a:gd name="T1" fmla="*/ 9 h 58"/>
                  <a:gd name="T2" fmla="*/ 4 w 57"/>
                  <a:gd name="T3" fmla="*/ 22 h 58"/>
                  <a:gd name="T4" fmla="*/ 5 w 57"/>
                  <a:gd name="T5" fmla="*/ 25 h 58"/>
                  <a:gd name="T6" fmla="*/ 6 w 57"/>
                  <a:gd name="T7" fmla="*/ 30 h 58"/>
                  <a:gd name="T8" fmla="*/ 7 w 57"/>
                  <a:gd name="T9" fmla="*/ 35 h 58"/>
                  <a:gd name="T10" fmla="*/ 10 w 57"/>
                  <a:gd name="T11" fmla="*/ 39 h 58"/>
                  <a:gd name="T12" fmla="*/ 12 w 57"/>
                  <a:gd name="T13" fmla="*/ 41 h 58"/>
                  <a:gd name="T14" fmla="*/ 13 w 57"/>
                  <a:gd name="T15" fmla="*/ 49 h 58"/>
                  <a:gd name="T16" fmla="*/ 16 w 57"/>
                  <a:gd name="T17" fmla="*/ 52 h 58"/>
                  <a:gd name="T18" fmla="*/ 17 w 57"/>
                  <a:gd name="T19" fmla="*/ 51 h 58"/>
                  <a:gd name="T20" fmla="*/ 18 w 57"/>
                  <a:gd name="T21" fmla="*/ 47 h 58"/>
                  <a:gd name="T22" fmla="*/ 20 w 57"/>
                  <a:gd name="T23" fmla="*/ 41 h 58"/>
                  <a:gd name="T24" fmla="*/ 24 w 57"/>
                  <a:gd name="T25" fmla="*/ 36 h 58"/>
                  <a:gd name="T26" fmla="*/ 26 w 57"/>
                  <a:gd name="T27" fmla="*/ 33 h 58"/>
                  <a:gd name="T28" fmla="*/ 22 w 57"/>
                  <a:gd name="T29" fmla="*/ 30 h 58"/>
                  <a:gd name="T30" fmla="*/ 19 w 57"/>
                  <a:gd name="T31" fmla="*/ 29 h 58"/>
                  <a:gd name="T32" fmla="*/ 16 w 57"/>
                  <a:gd name="T33" fmla="*/ 26 h 58"/>
                  <a:gd name="T34" fmla="*/ 12 w 57"/>
                  <a:gd name="T35" fmla="*/ 24 h 58"/>
                  <a:gd name="T36" fmla="*/ 8 w 57"/>
                  <a:gd name="T37" fmla="*/ 24 h 58"/>
                  <a:gd name="T38" fmla="*/ 6 w 57"/>
                  <a:gd name="T39" fmla="*/ 22 h 58"/>
                  <a:gd name="T40" fmla="*/ 6 w 57"/>
                  <a:gd name="T41" fmla="*/ 18 h 58"/>
                  <a:gd name="T42" fmla="*/ 4 w 57"/>
                  <a:gd name="T43" fmla="*/ 19 h 58"/>
                  <a:gd name="T44" fmla="*/ 6 w 57"/>
                  <a:gd name="T45" fmla="*/ 15 h 58"/>
                  <a:gd name="T46" fmla="*/ 9 w 57"/>
                  <a:gd name="T47" fmla="*/ 15 h 58"/>
                  <a:gd name="T48" fmla="*/ 11 w 57"/>
                  <a:gd name="T49" fmla="*/ 13 h 58"/>
                  <a:gd name="T50" fmla="*/ 15 w 57"/>
                  <a:gd name="T51" fmla="*/ 9 h 58"/>
                  <a:gd name="T52" fmla="*/ 16 w 57"/>
                  <a:gd name="T53" fmla="*/ 8 h 58"/>
                  <a:gd name="T54" fmla="*/ 21 w 57"/>
                  <a:gd name="T55" fmla="*/ 6 h 58"/>
                  <a:gd name="T56" fmla="*/ 17 w 57"/>
                  <a:gd name="T57" fmla="*/ 4 h 58"/>
                  <a:gd name="T58" fmla="*/ 16 w 57"/>
                  <a:gd name="T59" fmla="*/ 4 h 58"/>
                  <a:gd name="T60" fmla="*/ 24 w 57"/>
                  <a:gd name="T61" fmla="*/ 1 h 58"/>
                  <a:gd name="T62" fmla="*/ 27 w 57"/>
                  <a:gd name="T63" fmla="*/ 3 h 58"/>
                  <a:gd name="T64" fmla="*/ 41 w 57"/>
                  <a:gd name="T65" fmla="*/ 3 h 58"/>
                  <a:gd name="T66" fmla="*/ 39 w 57"/>
                  <a:gd name="T67" fmla="*/ 6 h 58"/>
                  <a:gd name="T68" fmla="*/ 42 w 57"/>
                  <a:gd name="T69" fmla="*/ 10 h 58"/>
                  <a:gd name="T70" fmla="*/ 44 w 57"/>
                  <a:gd name="T71" fmla="*/ 10 h 58"/>
                  <a:gd name="T72" fmla="*/ 46 w 57"/>
                  <a:gd name="T73" fmla="*/ 9 h 58"/>
                  <a:gd name="T74" fmla="*/ 48 w 57"/>
                  <a:gd name="T75" fmla="*/ 12 h 58"/>
                  <a:gd name="T76" fmla="*/ 50 w 57"/>
                  <a:gd name="T77" fmla="*/ 13 h 58"/>
                  <a:gd name="T78" fmla="*/ 47 w 57"/>
                  <a:gd name="T79" fmla="*/ 14 h 58"/>
                  <a:gd name="T80" fmla="*/ 44 w 57"/>
                  <a:gd name="T81" fmla="*/ 12 h 58"/>
                  <a:gd name="T82" fmla="*/ 40 w 57"/>
                  <a:gd name="T83" fmla="*/ 12 h 58"/>
                  <a:gd name="T84" fmla="*/ 36 w 57"/>
                  <a:gd name="T85" fmla="*/ 15 h 58"/>
                  <a:gd name="T86" fmla="*/ 34 w 57"/>
                  <a:gd name="T87" fmla="*/ 20 h 58"/>
                  <a:gd name="T88" fmla="*/ 36 w 57"/>
                  <a:gd name="T89" fmla="*/ 25 h 58"/>
                  <a:gd name="T90" fmla="*/ 40 w 57"/>
                  <a:gd name="T91" fmla="*/ 27 h 58"/>
                  <a:gd name="T92" fmla="*/ 45 w 57"/>
                  <a:gd name="T93" fmla="*/ 27 h 58"/>
                  <a:gd name="T94" fmla="*/ 47 w 57"/>
                  <a:gd name="T95" fmla="*/ 30 h 58"/>
                  <a:gd name="T96" fmla="*/ 47 w 57"/>
                  <a:gd name="T97" fmla="*/ 35 h 58"/>
                  <a:gd name="T98" fmla="*/ 47 w 57"/>
                  <a:gd name="T99" fmla="*/ 40 h 58"/>
                  <a:gd name="T100" fmla="*/ 50 w 57"/>
                  <a:gd name="T101" fmla="*/ 45 h 58"/>
                  <a:gd name="T102" fmla="*/ 53 w 57"/>
                  <a:gd name="T103" fmla="*/ 41 h 58"/>
                  <a:gd name="T104" fmla="*/ 56 w 57"/>
                  <a:gd name="T105" fmla="*/ 34 h 58"/>
                  <a:gd name="T106" fmla="*/ 56 w 57"/>
                  <a:gd name="T107" fmla="*/ 26 h 58"/>
                  <a:gd name="T108" fmla="*/ 54 w 57"/>
                  <a:gd name="T109" fmla="*/ 19 h 58"/>
                  <a:gd name="T110" fmla="*/ 52 w 57"/>
                  <a:gd name="T111" fmla="*/ 16 h 58"/>
                  <a:gd name="T112" fmla="*/ 55 w 57"/>
                  <a:gd name="T113" fmla="*/ 20 h 58"/>
                  <a:gd name="T114" fmla="*/ 39 w 57"/>
                  <a:gd name="T115" fmla="*/ 5 h 58"/>
                  <a:gd name="T116" fmla="*/ 37 w 57"/>
                  <a:gd name="T117" fmla="*/ 3 h 58"/>
                  <a:gd name="T118" fmla="*/ 38 w 57"/>
                  <a:gd name="T119" fmla="*/ 5 h 58"/>
                  <a:gd name="T120" fmla="*/ 36 w 57"/>
                  <a:gd name="T121" fmla="*/ 2 h 58"/>
                  <a:gd name="T122" fmla="*/ 54 w 57"/>
                  <a:gd name="T123" fmla="*/ 41 h 5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7" h="57">
                    <a:moveTo>
                      <a:pt x="3" y="17"/>
                    </a:move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2" y="17"/>
                      <a:pt x="2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lose/>
                    <a:moveTo>
                      <a:pt x="2" y="17"/>
                    </a:move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lose/>
                    <a:moveTo>
                      <a:pt x="43" y="9"/>
                    </a:move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9"/>
                      <a:pt x="42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lose/>
                    <a:moveTo>
                      <a:pt x="55" y="19"/>
                    </a:moveTo>
                    <a:cubicBezTo>
                      <a:pt x="56" y="22"/>
                      <a:pt x="57" y="25"/>
                      <a:pt x="57" y="29"/>
                    </a:cubicBezTo>
                    <a:cubicBezTo>
                      <a:pt x="57" y="45"/>
                      <a:pt x="44" y="58"/>
                      <a:pt x="28" y="58"/>
                    </a:cubicBezTo>
                    <a:cubicBezTo>
                      <a:pt x="13" y="58"/>
                      <a:pt x="0" y="45"/>
                      <a:pt x="0" y="29"/>
                    </a:cubicBezTo>
                    <a:cubicBezTo>
                      <a:pt x="0" y="25"/>
                      <a:pt x="1" y="21"/>
                      <a:pt x="2" y="18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3"/>
                      <a:pt x="6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9" y="37"/>
                      <a:pt x="9" y="38"/>
                      <a:pt x="9" y="38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41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8"/>
                      <a:pt x="12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4" y="49"/>
                    </a:cubicBezTo>
                    <a:cubicBezTo>
                      <a:pt x="14" y="49"/>
                      <a:pt x="14" y="49"/>
                      <a:pt x="14" y="49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5" y="50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3"/>
                      <a:pt x="16" y="53"/>
                      <a:pt x="16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49"/>
                    </a:cubicBezTo>
                    <a:cubicBezTo>
                      <a:pt x="17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8" y="48"/>
                    </a:cubicBezTo>
                    <a:cubicBezTo>
                      <a:pt x="18" y="48"/>
                      <a:pt x="18" y="47"/>
                      <a:pt x="18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47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20" y="44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8"/>
                      <a:pt x="24" y="38"/>
                      <a:pt x="24" y="3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6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5" y="32"/>
                    </a:cubicBezTo>
                    <a:cubicBezTo>
                      <a:pt x="25" y="32"/>
                      <a:pt x="25" y="32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3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8" y="30"/>
                      <a:pt x="18" y="30"/>
                    </a:cubicBezTo>
                    <a:cubicBezTo>
                      <a:pt x="18" y="30"/>
                      <a:pt x="18" y="30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7" y="27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3" y="25"/>
                    </a:cubicBezTo>
                    <a:cubicBezTo>
                      <a:pt x="14" y="25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1" y="24"/>
                      <a:pt x="11" y="24"/>
                    </a:cubicBezTo>
                    <a:cubicBezTo>
                      <a:pt x="11" y="24"/>
                      <a:pt x="11" y="23"/>
                      <a:pt x="11" y="2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7" y="25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5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6" y="20"/>
                      <a:pt x="6" y="20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9" y="17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2" y="13"/>
                      <a:pt x="12" y="13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3" y="11"/>
                      <a:pt x="13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1"/>
                      <a:pt x="13" y="10"/>
                      <a:pt x="13" y="10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3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5" y="10"/>
                      <a:pt x="15" y="10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5"/>
                      <a:pt x="21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6" y="5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20" y="2"/>
                      <a:pt x="22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4"/>
                      <a:pt x="24" y="4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2"/>
                      <a:pt x="28" y="2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30" y="1"/>
                      <a:pt x="30" y="1"/>
                      <a:pt x="30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3" y="1"/>
                      <a:pt x="37" y="1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1" y="3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41" y="3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8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8" y="6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9" y="8"/>
                      <a:pt x="39" y="8"/>
                      <a:pt x="39" y="9"/>
                    </a:cubicBezTo>
                    <a:cubicBezTo>
                      <a:pt x="39" y="9"/>
                      <a:pt x="39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2" y="9"/>
                      <a:pt x="42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0"/>
                      <a:pt x="47" y="10"/>
                      <a:pt x="47" y="10"/>
                    </a:cubicBezTo>
                    <a:cubicBezTo>
                      <a:pt x="47" y="10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7" y="8"/>
                    </a:cubicBezTo>
                    <a:cubicBezTo>
                      <a:pt x="47" y="8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8" y="9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9"/>
                      <a:pt x="48" y="9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7" y="15"/>
                      <a:pt x="37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5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5" y="21"/>
                      <a:pt x="34" y="21"/>
                      <a:pt x="34" y="21"/>
                    </a:cubicBezTo>
                    <a:cubicBezTo>
                      <a:pt x="34" y="21"/>
                      <a:pt x="34" y="21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5" y="22"/>
                    </a:cubicBezTo>
                    <a:cubicBezTo>
                      <a:pt x="35" y="22"/>
                      <a:pt x="35" y="22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6" y="23"/>
                      <a:pt x="36" y="24"/>
                    </a:cubicBezTo>
                    <a:cubicBezTo>
                      <a:pt x="36" y="24"/>
                      <a:pt x="36" y="24"/>
                      <a:pt x="36" y="24"/>
                    </a:cubicBezTo>
                    <a:cubicBezTo>
                      <a:pt x="36" y="24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6"/>
                      <a:pt x="37" y="26"/>
                    </a:cubicBezTo>
                    <a:cubicBezTo>
                      <a:pt x="37" y="26"/>
                      <a:pt x="37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6"/>
                      <a:pt x="42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26"/>
                      <a:pt x="45" y="26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7" y="28"/>
                      <a:pt x="47" y="28"/>
                    </a:cubicBezTo>
                    <a:cubicBezTo>
                      <a:pt x="47" y="28"/>
                      <a:pt x="46" y="28"/>
                      <a:pt x="46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8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2"/>
                      <a:pt x="47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7" y="35"/>
                      <a:pt x="47" y="35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6" y="41"/>
                      <a:pt x="46" y="41"/>
                      <a:pt x="46" y="41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47" y="43"/>
                      <a:pt x="47" y="43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5"/>
                      <a:pt x="47" y="45"/>
                    </a:cubicBezTo>
                    <a:cubicBezTo>
                      <a:pt x="47" y="45"/>
                      <a:pt x="47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8" y="46"/>
                      <a:pt x="48" y="46"/>
                    </a:cubicBezTo>
                    <a:cubicBezTo>
                      <a:pt x="48" y="46"/>
                      <a:pt x="48" y="46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50" y="44"/>
                      <a:pt x="50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2" y="44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1" y="42"/>
                      <a:pt x="51" y="42"/>
                    </a:cubicBezTo>
                    <a:cubicBezTo>
                      <a:pt x="51" y="42"/>
                      <a:pt x="51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3" y="41"/>
                      <a:pt x="53" y="41"/>
                    </a:cubicBezTo>
                    <a:cubicBezTo>
                      <a:pt x="53" y="41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4" y="39"/>
                      <a:pt x="54" y="39"/>
                    </a:cubicBezTo>
                    <a:cubicBezTo>
                      <a:pt x="54" y="39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7"/>
                      <a:pt x="54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3"/>
                      <a:pt x="56" y="33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1" y="16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2" y="15"/>
                      <a:pt x="52" y="15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2"/>
                    </a:cubicBezTo>
                    <a:cubicBezTo>
                      <a:pt x="55" y="22"/>
                      <a:pt x="55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1"/>
                      <a:pt x="55" y="20"/>
                      <a:pt x="55" y="20"/>
                    </a:cubicBezTo>
                    <a:cubicBezTo>
                      <a:pt x="55" y="19"/>
                      <a:pt x="55" y="19"/>
                      <a:pt x="55" y="19"/>
                    </a:cubicBezTo>
                    <a:close/>
                    <a:moveTo>
                      <a:pt x="39" y="3"/>
                    </a:moveTo>
                    <a:cubicBezTo>
                      <a:pt x="39" y="3"/>
                      <a:pt x="39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9" y="3"/>
                      <a:pt x="39" y="3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lose/>
                    <a:moveTo>
                      <a:pt x="37" y="3"/>
                    </a:move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8" y="5"/>
                      <a:pt x="38" y="5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8" y="5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2"/>
                      <a:pt x="38" y="2"/>
                    </a:cubicBezTo>
                    <a:cubicBezTo>
                      <a:pt x="38" y="2"/>
                      <a:pt x="38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lose/>
                    <a:moveTo>
                      <a:pt x="55" y="38"/>
                    </a:moveTo>
                    <a:cubicBezTo>
                      <a:pt x="56" y="38"/>
                      <a:pt x="56" y="38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4" y="40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5" y="41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11" name="组合 54">
              <a:extLst>
                <a:ext uri="{FF2B5EF4-FFF2-40B4-BE49-F238E27FC236}">
                  <a16:creationId xmlns:a16="http://schemas.microsoft.com/office/drawing/2014/main" id="{9EA03B4A-67E4-C8F7-6010-488D2EF38201}"/>
                </a:ext>
              </a:extLst>
            </p:cNvPr>
            <p:cNvGrpSpPr/>
            <p:nvPr/>
          </p:nvGrpSpPr>
          <p:grpSpPr>
            <a:xfrm>
              <a:off x="8229887" y="5325094"/>
              <a:ext cx="429793" cy="429788"/>
              <a:chOff x="5854675" y="3359758"/>
              <a:chExt cx="305647" cy="305644"/>
            </a:xfrm>
          </p:grpSpPr>
          <p:grpSp>
            <p:nvGrpSpPr>
              <p:cNvPr id="12" name="组合 55">
                <a:extLst>
                  <a:ext uri="{FF2B5EF4-FFF2-40B4-BE49-F238E27FC236}">
                    <a16:creationId xmlns:a16="http://schemas.microsoft.com/office/drawing/2014/main" id="{FCBA4A79-10F0-C36B-882D-842F8E8CE082}"/>
                  </a:ext>
                </a:extLst>
              </p:cNvPr>
              <p:cNvGrpSpPr/>
              <p:nvPr/>
            </p:nvGrpSpPr>
            <p:grpSpPr>
              <a:xfrm>
                <a:off x="5854675" y="3359758"/>
                <a:ext cx="305647" cy="305644"/>
                <a:chOff x="1517330" y="1125257"/>
                <a:chExt cx="2204282" cy="2204282"/>
              </a:xfrm>
            </p:grpSpPr>
            <p:sp>
              <p:nvSpPr>
                <p:cNvPr id="14" name="椭圆 57">
                  <a:extLst>
                    <a:ext uri="{FF2B5EF4-FFF2-40B4-BE49-F238E27FC236}">
                      <a16:creationId xmlns:a16="http://schemas.microsoft.com/office/drawing/2014/main" id="{7381DAFC-BB2A-DD23-D0A3-4BF6A0F422C2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5" name="椭圆 59">
                  <a:extLst>
                    <a:ext uri="{FF2B5EF4-FFF2-40B4-BE49-F238E27FC236}">
                      <a16:creationId xmlns:a16="http://schemas.microsoft.com/office/drawing/2014/main" id="{6ADFE2EE-49D0-C8B6-90DB-E3779CC71C7E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3" name="KSO_Shape">
                <a:extLst>
                  <a:ext uri="{FF2B5EF4-FFF2-40B4-BE49-F238E27FC236}">
                    <a16:creationId xmlns:a16="http://schemas.microsoft.com/office/drawing/2014/main" id="{CD59BBC1-4E1F-3413-E23F-4C338A4468B5}"/>
                  </a:ext>
                </a:extLst>
              </p:cNvPr>
              <p:cNvSpPr/>
              <p:nvPr/>
            </p:nvSpPr>
            <p:spPr bwMode="auto">
              <a:xfrm>
                <a:off x="5894000" y="3469636"/>
                <a:ext cx="238307" cy="96206"/>
              </a:xfrm>
              <a:custGeom>
                <a:gdLst>
                  <a:gd name="T0" fmla="*/ 2147483646 w 112"/>
                  <a:gd name="T1" fmla="*/ 2147483646 h 77"/>
                  <a:gd name="T2" fmla="*/ 2147483646 w 112"/>
                  <a:gd name="T3" fmla="*/ 2147483646 h 77"/>
                  <a:gd name="T4" fmla="*/ 2147483646 w 112"/>
                  <a:gd name="T5" fmla="*/ 2147483646 h 77"/>
                  <a:gd name="T6" fmla="*/ 2147483646 w 112"/>
                  <a:gd name="T7" fmla="*/ 2147483646 h 77"/>
                  <a:gd name="T8" fmla="*/ 2147483646 w 112"/>
                  <a:gd name="T9" fmla="*/ 2147483646 h 77"/>
                  <a:gd name="T10" fmla="*/ 0 w 112"/>
                  <a:gd name="T11" fmla="*/ 2147483646 h 77"/>
                  <a:gd name="T12" fmla="*/ 2147483646 w 112"/>
                  <a:gd name="T13" fmla="*/ 2147483646 h 77"/>
                  <a:gd name="T14" fmla="*/ 2147483646 w 112"/>
                  <a:gd name="T15" fmla="*/ 2147483646 h 77"/>
                  <a:gd name="T16" fmla="*/ 2147483646 w 112"/>
                  <a:gd name="T17" fmla="*/ 2147483646 h 77"/>
                  <a:gd name="T18" fmla="*/ 2147483646 w 112"/>
                  <a:gd name="T19" fmla="*/ 2147483646 h 77"/>
                  <a:gd name="T20" fmla="*/ 2147483646 w 112"/>
                  <a:gd name="T21" fmla="*/ 2147483646 h 77"/>
                  <a:gd name="T22" fmla="*/ 2147483646 w 112"/>
                  <a:gd name="T23" fmla="*/ 2147483646 h 77"/>
                  <a:gd name="T24" fmla="*/ 2147483646 w 112"/>
                  <a:gd name="T25" fmla="*/ 2147483646 h 77"/>
                  <a:gd name="T26" fmla="*/ 2147483646 w 112"/>
                  <a:gd name="T27" fmla="*/ 2147483646 h 77"/>
                  <a:gd name="T28" fmla="*/ 2147483646 w 112"/>
                  <a:gd name="T29" fmla="*/ 2147483646 h 77"/>
                  <a:gd name="T30" fmla="*/ 2147483646 w 112"/>
                  <a:gd name="T31" fmla="*/ 2147483646 h 77"/>
                  <a:gd name="T32" fmla="*/ 2147483646 w 112"/>
                  <a:gd name="T33" fmla="*/ 2147483646 h 77"/>
                  <a:gd name="T34" fmla="*/ 2147483646 w 112"/>
                  <a:gd name="T35" fmla="*/ 2147483646 h 77"/>
                  <a:gd name="T36" fmla="*/ 2147483646 w 112"/>
                  <a:gd name="T37" fmla="*/ 2147483646 h 77"/>
                  <a:gd name="T38" fmla="*/ 2147483646 w 112"/>
                  <a:gd name="T39" fmla="*/ 2147483646 h 77"/>
                  <a:gd name="T40" fmla="*/ 2147483646 w 112"/>
                  <a:gd name="T41" fmla="*/ 2147483646 h 77"/>
                  <a:gd name="T42" fmla="*/ 2147483646 w 112"/>
                  <a:gd name="T43" fmla="*/ 2147483646 h 77"/>
                  <a:gd name="T44" fmla="*/ 2147483646 w 112"/>
                  <a:gd name="T45" fmla="*/ 2147483646 h 77"/>
                  <a:gd name="T46" fmla="*/ 2147483646 w 112"/>
                  <a:gd name="T47" fmla="*/ 2147483646 h 77"/>
                  <a:gd name="T48" fmla="*/ 2147483646 w 112"/>
                  <a:gd name="T49" fmla="*/ 2147483646 h 77"/>
                  <a:gd name="T50" fmla="*/ 2147483646 w 112"/>
                  <a:gd name="T51" fmla="*/ 2147483646 h 77"/>
                  <a:gd name="T52" fmla="*/ 2147483646 w 112"/>
                  <a:gd name="T53" fmla="*/ 2147483646 h 77"/>
                  <a:gd name="T54" fmla="*/ 2147483646 w 112"/>
                  <a:gd name="T55" fmla="*/ 2147483646 h 77"/>
                  <a:gd name="T56" fmla="*/ 2147483646 w 112"/>
                  <a:gd name="T57" fmla="*/ 2147483646 h 77"/>
                  <a:gd name="T58" fmla="*/ 2147483646 w 112"/>
                  <a:gd name="T59" fmla="*/ 2147483646 h 77"/>
                  <a:gd name="T60" fmla="*/ 2147483646 w 112"/>
                  <a:gd name="T61" fmla="*/ 2147483646 h 77"/>
                  <a:gd name="T62" fmla="*/ 2147483646 w 112"/>
                  <a:gd name="T63" fmla="*/ 2147483646 h 77"/>
                  <a:gd name="T64" fmla="*/ 2147483646 w 112"/>
                  <a:gd name="T65" fmla="*/ 2147483646 h 77"/>
                  <a:gd name="T66" fmla="*/ 2147483646 w 112"/>
                  <a:gd name="T67" fmla="*/ 2147483646 h 77"/>
                  <a:gd name="T68" fmla="*/ 2147483646 w 112"/>
                  <a:gd name="T69" fmla="*/ 2147483646 h 77"/>
                  <a:gd name="T70" fmla="*/ 2147483646 w 112"/>
                  <a:gd name="T71" fmla="*/ 2147483646 h 77"/>
                  <a:gd name="T72" fmla="*/ 2147483646 w 112"/>
                  <a:gd name="T73" fmla="*/ 2147483646 h 77"/>
                  <a:gd name="T74" fmla="*/ 2147483646 w 112"/>
                  <a:gd name="T75" fmla="*/ 2147483646 h 77"/>
                  <a:gd name="T76" fmla="*/ 2147483646 w 112"/>
                  <a:gd name="T77" fmla="*/ 2147483646 h 77"/>
                  <a:gd name="T78" fmla="*/ 2147483646 w 112"/>
                  <a:gd name="T79" fmla="*/ 2147483646 h 77"/>
                  <a:gd name="T80" fmla="*/ 2147483646 w 112"/>
                  <a:gd name="T81" fmla="*/ 2147483646 h 77"/>
                  <a:gd name="T82" fmla="*/ 2147483646 w 112"/>
                  <a:gd name="T83" fmla="*/ 2147483646 h 77"/>
                  <a:gd name="T84" fmla="*/ 2147483646 w 112"/>
                  <a:gd name="T85" fmla="*/ 2147483646 h 77"/>
                  <a:gd name="T86" fmla="*/ 2147483646 w 112"/>
                  <a:gd name="T87" fmla="*/ 2147483646 h 7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112" h="77">
                    <a:moveTo>
                      <a:pt x="56" y="0"/>
                    </a:moveTo>
                    <a:cubicBezTo>
                      <a:pt x="62" y="0"/>
                      <a:pt x="66" y="4"/>
                      <a:pt x="66" y="10"/>
                    </a:cubicBezTo>
                    <a:cubicBezTo>
                      <a:pt x="66" y="15"/>
                      <a:pt x="62" y="20"/>
                      <a:pt x="56" y="20"/>
                    </a:cubicBezTo>
                    <a:cubicBezTo>
                      <a:pt x="51" y="20"/>
                      <a:pt x="46" y="15"/>
                      <a:pt x="46" y="10"/>
                    </a:cubicBezTo>
                    <a:cubicBezTo>
                      <a:pt x="46" y="4"/>
                      <a:pt x="51" y="0"/>
                      <a:pt x="56" y="0"/>
                    </a:cubicBezTo>
                    <a:close/>
                    <a:moveTo>
                      <a:pt x="15" y="49"/>
                    </a:moveTo>
                    <a:cubicBezTo>
                      <a:pt x="15" y="66"/>
                      <a:pt x="15" y="66"/>
                      <a:pt x="15" y="66"/>
                    </a:cubicBezTo>
                    <a:cubicBezTo>
                      <a:pt x="10" y="66"/>
                      <a:pt x="10" y="66"/>
                      <a:pt x="10" y="66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9" y="66"/>
                      <a:pt x="9" y="66"/>
                      <a:pt x="9" y="66"/>
                    </a:cubicBezTo>
                    <a:cubicBezTo>
                      <a:pt x="4" y="66"/>
                      <a:pt x="4" y="66"/>
                      <a:pt x="4" y="66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1"/>
                      <a:pt x="1" y="29"/>
                      <a:pt x="4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30"/>
                      <a:pt x="13" y="30"/>
                      <a:pt x="13" y="31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5" y="49"/>
                      <a:pt x="15" y="49"/>
                      <a:pt x="15" y="49"/>
                    </a:cubicBezTo>
                    <a:close/>
                    <a:moveTo>
                      <a:pt x="10" y="15"/>
                    </a:moveTo>
                    <a:cubicBezTo>
                      <a:pt x="13" y="15"/>
                      <a:pt x="16" y="18"/>
                      <a:pt x="16" y="22"/>
                    </a:cubicBezTo>
                    <a:cubicBezTo>
                      <a:pt x="16" y="23"/>
                      <a:pt x="16" y="24"/>
                      <a:pt x="15" y="25"/>
                    </a:cubicBezTo>
                    <a:cubicBezTo>
                      <a:pt x="15" y="26"/>
                      <a:pt x="15" y="26"/>
                      <a:pt x="14" y="26"/>
                    </a:cubicBezTo>
                    <a:cubicBezTo>
                      <a:pt x="13" y="27"/>
                      <a:pt x="12" y="28"/>
                      <a:pt x="10" y="28"/>
                    </a:cubicBezTo>
                    <a:cubicBezTo>
                      <a:pt x="6" y="28"/>
                      <a:pt x="3" y="25"/>
                      <a:pt x="3" y="22"/>
                    </a:cubicBezTo>
                    <a:cubicBezTo>
                      <a:pt x="3" y="18"/>
                      <a:pt x="6" y="15"/>
                      <a:pt x="10" y="15"/>
                    </a:cubicBezTo>
                    <a:close/>
                    <a:moveTo>
                      <a:pt x="96" y="49"/>
                    </a:moveTo>
                    <a:cubicBezTo>
                      <a:pt x="96" y="66"/>
                      <a:pt x="96" y="66"/>
                      <a:pt x="96" y="66"/>
                    </a:cubicBezTo>
                    <a:cubicBezTo>
                      <a:pt x="101" y="66"/>
                      <a:pt x="101" y="66"/>
                      <a:pt x="101" y="66"/>
                    </a:cubicBezTo>
                    <a:cubicBezTo>
                      <a:pt x="101" y="52"/>
                      <a:pt x="101" y="52"/>
                      <a:pt x="101" y="52"/>
                    </a:cubicBezTo>
                    <a:cubicBezTo>
                      <a:pt x="102" y="52"/>
                      <a:pt x="102" y="52"/>
                      <a:pt x="102" y="52"/>
                    </a:cubicBezTo>
                    <a:cubicBezTo>
                      <a:pt x="102" y="66"/>
                      <a:pt x="102" y="66"/>
                      <a:pt x="102" y="66"/>
                    </a:cubicBezTo>
                    <a:cubicBezTo>
                      <a:pt x="107" y="66"/>
                      <a:pt x="107" y="66"/>
                      <a:pt x="107" y="66"/>
                    </a:cubicBezTo>
                    <a:cubicBezTo>
                      <a:pt x="107" y="49"/>
                      <a:pt x="107" y="49"/>
                      <a:pt x="107" y="49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12" y="46"/>
                      <a:pt x="112" y="46"/>
                      <a:pt x="112" y="46"/>
                    </a:cubicBezTo>
                    <a:cubicBezTo>
                      <a:pt x="112" y="33"/>
                      <a:pt x="112" y="33"/>
                      <a:pt x="112" y="33"/>
                    </a:cubicBezTo>
                    <a:cubicBezTo>
                      <a:pt x="112" y="31"/>
                      <a:pt x="110" y="29"/>
                      <a:pt x="107" y="29"/>
                    </a:cubicBezTo>
                    <a:cubicBezTo>
                      <a:pt x="98" y="29"/>
                      <a:pt x="98" y="29"/>
                      <a:pt x="98" y="29"/>
                    </a:cubicBezTo>
                    <a:cubicBezTo>
                      <a:pt x="98" y="30"/>
                      <a:pt x="98" y="30"/>
                      <a:pt x="98" y="31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96" y="49"/>
                      <a:pt x="96" y="49"/>
                      <a:pt x="96" y="49"/>
                    </a:cubicBezTo>
                    <a:close/>
                    <a:moveTo>
                      <a:pt x="101" y="15"/>
                    </a:moveTo>
                    <a:cubicBezTo>
                      <a:pt x="98" y="15"/>
                      <a:pt x="95" y="18"/>
                      <a:pt x="95" y="22"/>
                    </a:cubicBezTo>
                    <a:cubicBezTo>
                      <a:pt x="95" y="23"/>
                      <a:pt x="95" y="24"/>
                      <a:pt x="96" y="25"/>
                    </a:cubicBezTo>
                    <a:cubicBezTo>
                      <a:pt x="96" y="26"/>
                      <a:pt x="97" y="26"/>
                      <a:pt x="97" y="26"/>
                    </a:cubicBezTo>
                    <a:cubicBezTo>
                      <a:pt x="98" y="27"/>
                      <a:pt x="100" y="28"/>
                      <a:pt x="101" y="28"/>
                    </a:cubicBezTo>
                    <a:cubicBezTo>
                      <a:pt x="105" y="28"/>
                      <a:pt x="108" y="25"/>
                      <a:pt x="108" y="22"/>
                    </a:cubicBezTo>
                    <a:cubicBezTo>
                      <a:pt x="108" y="18"/>
                      <a:pt x="105" y="15"/>
                      <a:pt x="101" y="15"/>
                    </a:cubicBezTo>
                    <a:close/>
                    <a:moveTo>
                      <a:pt x="75" y="51"/>
                    </a:moveTo>
                    <a:cubicBezTo>
                      <a:pt x="75" y="72"/>
                      <a:pt x="75" y="72"/>
                      <a:pt x="75" y="72"/>
                    </a:cubicBezTo>
                    <a:cubicBezTo>
                      <a:pt x="80" y="72"/>
                      <a:pt x="80" y="72"/>
                      <a:pt x="80" y="72"/>
                    </a:cubicBezTo>
                    <a:cubicBezTo>
                      <a:pt x="80" y="54"/>
                      <a:pt x="80" y="54"/>
                      <a:pt x="80" y="54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82" y="72"/>
                      <a:pt x="82" y="72"/>
                      <a:pt x="82" y="72"/>
                    </a:cubicBezTo>
                    <a:cubicBezTo>
                      <a:pt x="87" y="72"/>
                      <a:pt x="87" y="72"/>
                      <a:pt x="87" y="72"/>
                    </a:cubicBezTo>
                    <a:cubicBezTo>
                      <a:pt x="87" y="51"/>
                      <a:pt x="87" y="51"/>
                      <a:pt x="87" y="51"/>
                    </a:cubicBezTo>
                    <a:cubicBezTo>
                      <a:pt x="87" y="47"/>
                      <a:pt x="87" y="47"/>
                      <a:pt x="87" y="47"/>
                    </a:cubicBezTo>
                    <a:cubicBezTo>
                      <a:pt x="87" y="36"/>
                      <a:pt x="87" y="36"/>
                      <a:pt x="87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94" y="47"/>
                      <a:pt x="94" y="47"/>
                      <a:pt x="94" y="47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4" y="28"/>
                      <a:pt x="91" y="26"/>
                      <a:pt x="88" y="26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7" y="27"/>
                      <a:pt x="77" y="28"/>
                      <a:pt x="77" y="28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75" y="51"/>
                      <a:pt x="75" y="51"/>
                      <a:pt x="75" y="51"/>
                    </a:cubicBezTo>
                    <a:close/>
                    <a:moveTo>
                      <a:pt x="65" y="47"/>
                    </a:moveTo>
                    <a:cubicBezTo>
                      <a:pt x="65" y="32"/>
                      <a:pt x="65" y="32"/>
                      <a:pt x="65" y="32"/>
                    </a:cubicBezTo>
                    <a:cubicBezTo>
                      <a:pt x="64" y="32"/>
                      <a:pt x="64" y="32"/>
                      <a:pt x="64" y="32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4" y="50"/>
                      <a:pt x="64" y="50"/>
                      <a:pt x="64" y="50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57" y="77"/>
                      <a:pt x="57" y="77"/>
                      <a:pt x="57" y="77"/>
                    </a:cubicBezTo>
                    <a:cubicBezTo>
                      <a:pt x="57" y="55"/>
                      <a:pt x="57" y="55"/>
                      <a:pt x="57" y="55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5" y="77"/>
                      <a:pt x="55" y="77"/>
                      <a:pt x="55" y="77"/>
                    </a:cubicBezTo>
                    <a:cubicBezTo>
                      <a:pt x="48" y="77"/>
                      <a:pt x="48" y="77"/>
                      <a:pt x="48" y="77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47"/>
                      <a:pt x="47" y="47"/>
                      <a:pt x="47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4"/>
                      <a:pt x="44" y="21"/>
                      <a:pt x="47" y="21"/>
                    </a:cubicBezTo>
                    <a:cubicBezTo>
                      <a:pt x="66" y="21"/>
                      <a:pt x="46" y="21"/>
                      <a:pt x="65" y="21"/>
                    </a:cubicBezTo>
                    <a:cubicBezTo>
                      <a:pt x="69" y="21"/>
                      <a:pt x="71" y="24"/>
                      <a:pt x="71" y="27"/>
                    </a:cubicBezTo>
                    <a:cubicBezTo>
                      <a:pt x="71" y="47"/>
                      <a:pt x="71" y="47"/>
                      <a:pt x="71" y="47"/>
                    </a:cubicBezTo>
                    <a:cubicBezTo>
                      <a:pt x="70" y="47"/>
                      <a:pt x="68" y="47"/>
                      <a:pt x="65" y="47"/>
                    </a:cubicBezTo>
                    <a:close/>
                    <a:moveTo>
                      <a:pt x="37" y="51"/>
                    </a:moveTo>
                    <a:cubicBezTo>
                      <a:pt x="37" y="72"/>
                      <a:pt x="37" y="72"/>
                      <a:pt x="37" y="72"/>
                    </a:cubicBezTo>
                    <a:cubicBezTo>
                      <a:pt x="31" y="72"/>
                      <a:pt x="31" y="72"/>
                      <a:pt x="31" y="72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28"/>
                      <a:pt x="20" y="26"/>
                      <a:pt x="23" y="26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5" y="27"/>
                      <a:pt x="35" y="28"/>
                      <a:pt x="35" y="2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7" y="51"/>
                      <a:pt x="37" y="51"/>
                      <a:pt x="37" y="51"/>
                    </a:cubicBezTo>
                    <a:close/>
                    <a:moveTo>
                      <a:pt x="31" y="9"/>
                    </a:moveTo>
                    <a:cubicBezTo>
                      <a:pt x="35" y="9"/>
                      <a:pt x="39" y="12"/>
                      <a:pt x="39" y="17"/>
                    </a:cubicBezTo>
                    <a:cubicBezTo>
                      <a:pt x="39" y="19"/>
                      <a:pt x="38" y="20"/>
                      <a:pt x="37" y="22"/>
                    </a:cubicBezTo>
                    <a:cubicBezTo>
                      <a:pt x="37" y="22"/>
                      <a:pt x="37" y="22"/>
                      <a:pt x="37" y="23"/>
                    </a:cubicBezTo>
                    <a:cubicBezTo>
                      <a:pt x="35" y="24"/>
                      <a:pt x="33" y="25"/>
                      <a:pt x="31" y="25"/>
                    </a:cubicBezTo>
                    <a:cubicBezTo>
                      <a:pt x="26" y="25"/>
                      <a:pt x="22" y="21"/>
                      <a:pt x="22" y="17"/>
                    </a:cubicBezTo>
                    <a:cubicBezTo>
                      <a:pt x="22" y="12"/>
                      <a:pt x="26" y="9"/>
                      <a:pt x="31" y="9"/>
                    </a:cubicBezTo>
                    <a:close/>
                    <a:moveTo>
                      <a:pt x="81" y="9"/>
                    </a:moveTo>
                    <a:cubicBezTo>
                      <a:pt x="76" y="9"/>
                      <a:pt x="73" y="12"/>
                      <a:pt x="73" y="17"/>
                    </a:cubicBezTo>
                    <a:cubicBezTo>
                      <a:pt x="73" y="19"/>
                      <a:pt x="73" y="20"/>
                      <a:pt x="74" y="22"/>
                    </a:cubicBezTo>
                    <a:cubicBezTo>
                      <a:pt x="75" y="22"/>
                      <a:pt x="75" y="22"/>
                      <a:pt x="75" y="23"/>
                    </a:cubicBezTo>
                    <a:cubicBezTo>
                      <a:pt x="77" y="24"/>
                      <a:pt x="79" y="25"/>
                      <a:pt x="81" y="25"/>
                    </a:cubicBezTo>
                    <a:cubicBezTo>
                      <a:pt x="85" y="25"/>
                      <a:pt x="89" y="21"/>
                      <a:pt x="89" y="17"/>
                    </a:cubicBezTo>
                    <a:cubicBezTo>
                      <a:pt x="89" y="12"/>
                      <a:pt x="85" y="9"/>
                      <a:pt x="81" y="9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itchFamily="34" charset="-122"/>
                </a:endParaRPr>
              </a:p>
            </p:txBody>
          </p:sp>
        </p:grpSp>
      </p:grpSp>
      <p:sp>
        <p:nvSpPr>
          <p:cNvPr id="37" name="Freeform 5">
            <a:extLst>
              <a:ext uri="{FF2B5EF4-FFF2-40B4-BE49-F238E27FC236}">
                <a16:creationId xmlns:a16="http://schemas.microsoft.com/office/drawing/2014/main" id="{E796EC15-7589-D5C2-A998-A62528A67B5C}"/>
              </a:ext>
            </a:extLst>
          </p:cNvPr>
          <p:cNvSpPr/>
          <p:nvPr/>
        </p:nvSpPr>
        <p:spPr bwMode="auto">
          <a:xfrm>
            <a:off x="3449636" y="0"/>
            <a:ext cx="3968750" cy="4103036"/>
          </a:xfrm>
          <a:custGeom>
            <a:gdLst>
              <a:gd name="T0" fmla="*/ 0 w 2500"/>
              <a:gd name="T1" fmla="*/ 0 h 2581"/>
              <a:gd name="T2" fmla="*/ 2500 w 2500"/>
              <a:gd name="T3" fmla="*/ 2581 h 2581"/>
              <a:gd name="T4" fmla="*/ 2220 w 2500"/>
              <a:gd name="T5" fmla="*/ 1975 h 2581"/>
              <a:gd name="T6" fmla="*/ 0 w 2500"/>
              <a:gd name="T7" fmla="*/ 0 h 25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00" h="2581">
                <a:moveTo>
                  <a:pt x="0" y="0"/>
                </a:moveTo>
                <a:lnTo>
                  <a:pt x="2500" y="2581"/>
                </a:lnTo>
                <a:lnTo>
                  <a:pt x="2220" y="1975"/>
                </a:lnTo>
                <a:lnTo>
                  <a:pt x="0" y="0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8" name="Freeform 6">
            <a:extLst>
              <a:ext uri="{FF2B5EF4-FFF2-40B4-BE49-F238E27FC236}">
                <a16:creationId xmlns:a16="http://schemas.microsoft.com/office/drawing/2014/main" id="{CA41E774-A837-4C04-63AB-16CE257EAB51}"/>
              </a:ext>
            </a:extLst>
          </p:cNvPr>
          <p:cNvSpPr/>
          <p:nvPr/>
        </p:nvSpPr>
        <p:spPr bwMode="auto">
          <a:xfrm>
            <a:off x="8740774" y="4630819"/>
            <a:ext cx="2811463" cy="2227181"/>
          </a:xfrm>
          <a:custGeom>
            <a:gdLst>
              <a:gd name="T0" fmla="*/ 1771 w 1771"/>
              <a:gd name="T1" fmla="*/ 932 h 1401"/>
              <a:gd name="T2" fmla="*/ 345 w 1771"/>
              <a:gd name="T3" fmla="*/ 0 h 1401"/>
              <a:gd name="T4" fmla="*/ 0 w 1771"/>
              <a:gd name="T5" fmla="*/ 541 h 1401"/>
              <a:gd name="T6" fmla="*/ 742 w 1771"/>
              <a:gd name="T7" fmla="*/ 1401 h 1401"/>
              <a:gd name="T8" fmla="*/ 1771 w 1771"/>
              <a:gd name="T9" fmla="*/ 932 h 1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71" h="1401">
                <a:moveTo>
                  <a:pt x="1771" y="932"/>
                </a:moveTo>
                <a:lnTo>
                  <a:pt x="345" y="0"/>
                </a:lnTo>
                <a:lnTo>
                  <a:pt x="0" y="541"/>
                </a:lnTo>
                <a:lnTo>
                  <a:pt x="742" y="1401"/>
                </a:lnTo>
                <a:lnTo>
                  <a:pt x="1771" y="932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9" name="Freeform 7">
            <a:extLst>
              <a:ext uri="{FF2B5EF4-FFF2-40B4-BE49-F238E27FC236}">
                <a16:creationId xmlns:a16="http://schemas.microsoft.com/office/drawing/2014/main" id="{8F9E42C8-EEEB-99C2-BDE8-D88E9FCEE7A4}"/>
              </a:ext>
            </a:extLst>
          </p:cNvPr>
          <p:cNvSpPr/>
          <p:nvPr/>
        </p:nvSpPr>
        <p:spPr bwMode="auto">
          <a:xfrm>
            <a:off x="7521574" y="850494"/>
            <a:ext cx="4670425" cy="2599173"/>
          </a:xfrm>
          <a:custGeom>
            <a:gdLst>
              <a:gd name="T0" fmla="*/ 0 w 2942"/>
              <a:gd name="T1" fmla="*/ 0 h 1635"/>
              <a:gd name="T2" fmla="*/ 2942 w 2942"/>
              <a:gd name="T3" fmla="*/ 990 h 1635"/>
              <a:gd name="T4" fmla="*/ 1881 w 2942"/>
              <a:gd name="T5" fmla="*/ 1635 h 1635"/>
              <a:gd name="T6" fmla="*/ 0 w 2942"/>
              <a:gd name="T7" fmla="*/ 0 h 16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42" h="1634">
                <a:moveTo>
                  <a:pt x="0" y="0"/>
                </a:moveTo>
                <a:lnTo>
                  <a:pt x="2942" y="990"/>
                </a:lnTo>
                <a:lnTo>
                  <a:pt x="1881" y="1635"/>
                </a:lnTo>
                <a:lnTo>
                  <a:pt x="0" y="0"/>
                </a:lnTo>
                <a:close/>
              </a:path>
            </a:pathLst>
          </a:custGeom>
          <a:solidFill>
            <a:srgbClr val="DFEE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0" name="Freeform 8">
            <a:extLst>
              <a:ext uri="{FF2B5EF4-FFF2-40B4-BE49-F238E27FC236}">
                <a16:creationId xmlns:a16="http://schemas.microsoft.com/office/drawing/2014/main" id="{C0154D75-BD44-CC7A-EE15-6DD119E4CC83}"/>
              </a:ext>
            </a:extLst>
          </p:cNvPr>
          <p:cNvSpPr/>
          <p:nvPr/>
        </p:nvSpPr>
        <p:spPr bwMode="auto">
          <a:xfrm>
            <a:off x="7026274" y="11128"/>
            <a:ext cx="5165725" cy="2413176"/>
          </a:xfrm>
          <a:custGeom>
            <a:gdLst>
              <a:gd name="T0" fmla="*/ 0 w 3254"/>
              <a:gd name="T1" fmla="*/ 0 h 1518"/>
              <a:gd name="T2" fmla="*/ 312 w 3254"/>
              <a:gd name="T3" fmla="*/ 528 h 1518"/>
              <a:gd name="T4" fmla="*/ 3254 w 3254"/>
              <a:gd name="T5" fmla="*/ 1518 h 1518"/>
              <a:gd name="T6" fmla="*/ 0 w 3254"/>
              <a:gd name="T7" fmla="*/ 0 h 151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254" h="1518">
                <a:moveTo>
                  <a:pt x="0" y="0"/>
                </a:moveTo>
                <a:lnTo>
                  <a:pt x="312" y="528"/>
                </a:lnTo>
                <a:lnTo>
                  <a:pt x="3254" y="151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1" name="Freeform 9">
            <a:extLst>
              <a:ext uri="{FF2B5EF4-FFF2-40B4-BE49-F238E27FC236}">
                <a16:creationId xmlns:a16="http://schemas.microsoft.com/office/drawing/2014/main" id="{8BBC6A53-56EB-F316-DCFB-5E82329FECE0}"/>
              </a:ext>
            </a:extLst>
          </p:cNvPr>
          <p:cNvSpPr/>
          <p:nvPr/>
        </p:nvSpPr>
        <p:spPr bwMode="auto">
          <a:xfrm>
            <a:off x="8543924" y="3139673"/>
            <a:ext cx="1963738" cy="1491146"/>
          </a:xfrm>
          <a:custGeom>
            <a:gdLst>
              <a:gd name="T0" fmla="*/ 469 w 1237"/>
              <a:gd name="T1" fmla="*/ 938 h 938"/>
              <a:gd name="T2" fmla="*/ 1237 w 1237"/>
              <a:gd name="T3" fmla="*/ 195 h 938"/>
              <a:gd name="T4" fmla="*/ 0 w 1237"/>
              <a:gd name="T5" fmla="*/ 0 h 938"/>
              <a:gd name="T6" fmla="*/ 469 w 1237"/>
              <a:gd name="T7" fmla="*/ 938 h 9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37" h="938">
                <a:moveTo>
                  <a:pt x="469" y="938"/>
                </a:moveTo>
                <a:lnTo>
                  <a:pt x="1237" y="195"/>
                </a:lnTo>
                <a:lnTo>
                  <a:pt x="0" y="0"/>
                </a:lnTo>
                <a:lnTo>
                  <a:pt x="469" y="938"/>
                </a:lnTo>
                <a:close/>
              </a:path>
            </a:pathLst>
          </a:custGeom>
          <a:solidFill>
            <a:srgbClr val="2EA7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2" name="Freeform 10">
            <a:extLst>
              <a:ext uri="{FF2B5EF4-FFF2-40B4-BE49-F238E27FC236}">
                <a16:creationId xmlns:a16="http://schemas.microsoft.com/office/drawing/2014/main" id="{1F9D39CB-0602-0BE8-A28A-67C31B6BB70C}"/>
              </a:ext>
            </a:extLst>
          </p:cNvPr>
          <p:cNvSpPr/>
          <p:nvPr/>
        </p:nvSpPr>
        <p:spPr bwMode="auto">
          <a:xfrm>
            <a:off x="7831137" y="3139673"/>
            <a:ext cx="1457325" cy="2351178"/>
          </a:xfrm>
          <a:custGeom>
            <a:gdLst>
              <a:gd name="T0" fmla="*/ 0 w 918"/>
              <a:gd name="T1" fmla="*/ 1355 h 1479"/>
              <a:gd name="T2" fmla="*/ 449 w 918"/>
              <a:gd name="T3" fmla="*/ 0 h 1479"/>
              <a:gd name="T4" fmla="*/ 918 w 918"/>
              <a:gd name="T5" fmla="*/ 938 h 1479"/>
              <a:gd name="T6" fmla="*/ 573 w 918"/>
              <a:gd name="T7" fmla="*/ 1479 h 1479"/>
              <a:gd name="T8" fmla="*/ 0 w 918"/>
              <a:gd name="T9" fmla="*/ 1355 h 147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18" h="1479">
                <a:moveTo>
                  <a:pt x="0" y="1355"/>
                </a:moveTo>
                <a:lnTo>
                  <a:pt x="449" y="0"/>
                </a:lnTo>
                <a:lnTo>
                  <a:pt x="918" y="938"/>
                </a:lnTo>
                <a:lnTo>
                  <a:pt x="573" y="1479"/>
                </a:lnTo>
                <a:lnTo>
                  <a:pt x="0" y="1355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4" name="Freeform 11">
            <a:extLst>
              <a:ext uri="{FF2B5EF4-FFF2-40B4-BE49-F238E27FC236}">
                <a16:creationId xmlns:a16="http://schemas.microsoft.com/office/drawing/2014/main" id="{D673A135-1AB3-EBDD-2FBC-6CE6F8842866}"/>
              </a:ext>
            </a:extLst>
          </p:cNvPr>
          <p:cNvSpPr/>
          <p:nvPr/>
        </p:nvSpPr>
        <p:spPr bwMode="auto">
          <a:xfrm>
            <a:off x="6973887" y="3139673"/>
            <a:ext cx="1570038" cy="2154054"/>
          </a:xfrm>
          <a:custGeom>
            <a:gdLst>
              <a:gd name="T0" fmla="*/ 0 w 989"/>
              <a:gd name="T1" fmla="*/ 0 h 1355"/>
              <a:gd name="T2" fmla="*/ 540 w 989"/>
              <a:gd name="T3" fmla="*/ 1355 h 1355"/>
              <a:gd name="T4" fmla="*/ 989 w 989"/>
              <a:gd name="T5" fmla="*/ 0 h 1355"/>
              <a:gd name="T6" fmla="*/ 0 w 989"/>
              <a:gd name="T7" fmla="*/ 0 h 135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9" h="1355">
                <a:moveTo>
                  <a:pt x="0" y="0"/>
                </a:moveTo>
                <a:lnTo>
                  <a:pt x="540" y="1355"/>
                </a:lnTo>
                <a:lnTo>
                  <a:pt x="98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5" name="Freeform 12">
            <a:extLst>
              <a:ext uri="{FF2B5EF4-FFF2-40B4-BE49-F238E27FC236}">
                <a16:creationId xmlns:a16="http://schemas.microsoft.com/office/drawing/2014/main" id="{F8EA7B1C-F951-A730-F2E7-B64BC5612EA2}"/>
              </a:ext>
            </a:extLst>
          </p:cNvPr>
          <p:cNvSpPr/>
          <p:nvPr/>
        </p:nvSpPr>
        <p:spPr bwMode="auto">
          <a:xfrm>
            <a:off x="9288462" y="3449666"/>
            <a:ext cx="1466850" cy="2134978"/>
          </a:xfrm>
          <a:custGeom>
            <a:gdLst>
              <a:gd name="T0" fmla="*/ 0 w 924"/>
              <a:gd name="T1" fmla="*/ 743 h 1343"/>
              <a:gd name="T2" fmla="*/ 768 w 924"/>
              <a:gd name="T3" fmla="*/ 0 h 1343"/>
              <a:gd name="T4" fmla="*/ 924 w 924"/>
              <a:gd name="T5" fmla="*/ 1343 h 1343"/>
              <a:gd name="T6" fmla="*/ 0 w 924"/>
              <a:gd name="T7" fmla="*/ 743 h 13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24" h="1343">
                <a:moveTo>
                  <a:pt x="0" y="743"/>
                </a:moveTo>
                <a:lnTo>
                  <a:pt x="768" y="0"/>
                </a:lnTo>
                <a:lnTo>
                  <a:pt x="924" y="1343"/>
                </a:lnTo>
                <a:lnTo>
                  <a:pt x="0" y="743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6" name="Freeform 13">
            <a:extLst>
              <a:ext uri="{FF2B5EF4-FFF2-40B4-BE49-F238E27FC236}">
                <a16:creationId xmlns:a16="http://schemas.microsoft.com/office/drawing/2014/main" id="{9DF64ED7-962A-81AC-80B4-A4644335CF85}"/>
              </a:ext>
            </a:extLst>
          </p:cNvPr>
          <p:cNvSpPr/>
          <p:nvPr/>
        </p:nvSpPr>
        <p:spPr bwMode="auto">
          <a:xfrm>
            <a:off x="7521574" y="850494"/>
            <a:ext cx="2986088" cy="2599173"/>
          </a:xfrm>
          <a:custGeom>
            <a:gdLst>
              <a:gd name="T0" fmla="*/ 1881 w 1881"/>
              <a:gd name="T1" fmla="*/ 1635 h 1635"/>
              <a:gd name="T2" fmla="*/ 0 w 1881"/>
              <a:gd name="T3" fmla="*/ 0 h 1635"/>
              <a:gd name="T4" fmla="*/ 644 w 1881"/>
              <a:gd name="T5" fmla="*/ 1440 h 1635"/>
              <a:gd name="T6" fmla="*/ 1881 w 1881"/>
              <a:gd name="T7" fmla="*/ 1635 h 16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81" h="1634">
                <a:moveTo>
                  <a:pt x="1881" y="1635"/>
                </a:moveTo>
                <a:lnTo>
                  <a:pt x="0" y="0"/>
                </a:lnTo>
                <a:lnTo>
                  <a:pt x="644" y="1440"/>
                </a:lnTo>
                <a:lnTo>
                  <a:pt x="1881" y="1635"/>
                </a:lnTo>
                <a:close/>
              </a:path>
            </a:pathLst>
          </a:custGeom>
          <a:solidFill>
            <a:srgbClr val="BBDC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7" name="Freeform 14">
            <a:extLst>
              <a:ext uri="{FF2B5EF4-FFF2-40B4-BE49-F238E27FC236}">
                <a16:creationId xmlns:a16="http://schemas.microsoft.com/office/drawing/2014/main" id="{9AB9F532-F154-B5B7-3D78-C3EB44644F86}"/>
              </a:ext>
            </a:extLst>
          </p:cNvPr>
          <p:cNvSpPr/>
          <p:nvPr/>
        </p:nvSpPr>
        <p:spPr bwMode="auto">
          <a:xfrm>
            <a:off x="6973887" y="850494"/>
            <a:ext cx="1570038" cy="2289179"/>
          </a:xfrm>
          <a:custGeom>
            <a:gdLst>
              <a:gd name="T0" fmla="*/ 989 w 989"/>
              <a:gd name="T1" fmla="*/ 1440 h 1440"/>
              <a:gd name="T2" fmla="*/ 0 w 989"/>
              <a:gd name="T3" fmla="*/ 1440 h 1440"/>
              <a:gd name="T4" fmla="*/ 345 w 989"/>
              <a:gd name="T5" fmla="*/ 0 h 1440"/>
              <a:gd name="T6" fmla="*/ 989 w 989"/>
              <a:gd name="T7" fmla="*/ 1440 h 144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9" h="1440">
                <a:moveTo>
                  <a:pt x="989" y="1440"/>
                </a:moveTo>
                <a:lnTo>
                  <a:pt x="0" y="1440"/>
                </a:lnTo>
                <a:lnTo>
                  <a:pt x="345" y="0"/>
                </a:lnTo>
                <a:lnTo>
                  <a:pt x="989" y="1440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8" name="Freeform 15">
            <a:extLst>
              <a:ext uri="{FF2B5EF4-FFF2-40B4-BE49-F238E27FC236}">
                <a16:creationId xmlns:a16="http://schemas.microsoft.com/office/drawing/2014/main" id="{F775B8C1-B24A-515B-BD55-1D29986E8BFE}"/>
              </a:ext>
            </a:extLst>
          </p:cNvPr>
          <p:cNvSpPr/>
          <p:nvPr/>
        </p:nvSpPr>
        <p:spPr bwMode="auto">
          <a:xfrm>
            <a:off x="3449636" y="0"/>
            <a:ext cx="4071938" cy="3139673"/>
          </a:xfrm>
          <a:custGeom>
            <a:gdLst>
              <a:gd name="T0" fmla="*/ 2253 w 2565"/>
              <a:gd name="T1" fmla="*/ 7 h 1975"/>
              <a:gd name="T2" fmla="*/ 0 w 2565"/>
              <a:gd name="T3" fmla="*/ 0 h 1975"/>
              <a:gd name="T4" fmla="*/ 2220 w 2565"/>
              <a:gd name="T5" fmla="*/ 1975 h 1975"/>
              <a:gd name="T6" fmla="*/ 2565 w 2565"/>
              <a:gd name="T7" fmla="*/ 535 h 1975"/>
              <a:gd name="T8" fmla="*/ 2253 w 2565"/>
              <a:gd name="T9" fmla="*/ 7 h 197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65" h="1975">
                <a:moveTo>
                  <a:pt x="2253" y="7"/>
                </a:moveTo>
                <a:lnTo>
                  <a:pt x="0" y="0"/>
                </a:lnTo>
                <a:lnTo>
                  <a:pt x="2220" y="1975"/>
                </a:lnTo>
                <a:lnTo>
                  <a:pt x="2565" y="535"/>
                </a:lnTo>
                <a:lnTo>
                  <a:pt x="2253" y="7"/>
                </a:lnTo>
                <a:close/>
              </a:path>
            </a:pathLst>
          </a:custGeom>
          <a:solidFill>
            <a:srgbClr val="BBDC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6" name="Freeform 16">
            <a:extLst>
              <a:ext uri="{FF2B5EF4-FFF2-40B4-BE49-F238E27FC236}">
                <a16:creationId xmlns:a16="http://schemas.microsoft.com/office/drawing/2014/main" id="{2667DBB5-4C7D-66ED-1DD9-9C403F9D8C7C}"/>
              </a:ext>
            </a:extLst>
          </p:cNvPr>
          <p:cNvSpPr/>
          <p:nvPr/>
        </p:nvSpPr>
        <p:spPr bwMode="auto">
          <a:xfrm>
            <a:off x="10507662" y="2424305"/>
            <a:ext cx="1684338" cy="2527635"/>
          </a:xfrm>
          <a:custGeom>
            <a:gdLst>
              <a:gd name="T0" fmla="*/ 1061 w 1061"/>
              <a:gd name="T1" fmla="*/ 0 h 1590"/>
              <a:gd name="T2" fmla="*/ 111 w 1061"/>
              <a:gd name="T3" fmla="*/ 1590 h 1590"/>
              <a:gd name="T4" fmla="*/ 0 w 1061"/>
              <a:gd name="T5" fmla="*/ 645 h 1590"/>
              <a:gd name="T6" fmla="*/ 1061 w 1061"/>
              <a:gd name="T7" fmla="*/ 0 h 159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61" h="1590">
                <a:moveTo>
                  <a:pt x="1061" y="0"/>
                </a:moveTo>
                <a:lnTo>
                  <a:pt x="111" y="1590"/>
                </a:lnTo>
                <a:lnTo>
                  <a:pt x="0" y="645"/>
                </a:lnTo>
                <a:lnTo>
                  <a:pt x="1061" y="0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" name="TextBox 14"/>
          <p:cNvSpPr txBox="1"/>
          <p:nvPr/>
        </p:nvSpPr>
        <p:spPr>
          <a:xfrm>
            <a:off x="206661" y="3844921"/>
            <a:ext cx="6984714" cy="802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脑室内肿瘤对认知功能的影响</a:t>
            </a:r>
            <a:endParaRPr lang="en-US" altLang="zh-CN" sz="42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2">
            <a:extLst>
              <a:ext uri="{FF2B5EF4-FFF2-40B4-BE49-F238E27FC236}">
                <a16:creationId xmlns:a16="http://schemas.microsoft.com/office/drawing/2014/main" id="{FBB6FBB1-D3C1-23A1-F4E5-437CE4848691}"/>
              </a:ext>
            </a:extLst>
          </p:cNvPr>
          <p:cNvSpPr/>
          <p:nvPr/>
        </p:nvSpPr>
        <p:spPr>
          <a:xfrm>
            <a:off x="1628878" y="0"/>
            <a:ext cx="10563122" cy="685800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3634454" y="3108814"/>
            <a:ext cx="7759387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indent="-685800" defTabSz="914377" rtl="0" eaLnBrk="1" fontAlgn="auto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脑室内肿瘤定义与分类
 认知功能概述及评估方法
 脑室内肿瘤发病机制
 肿瘤对脑室结构的影响
 脑室内肿瘤认知功能障碍类型
 影响因素：肿瘤位置、大小、病理类型
 病例研究：临床表现与治疗效果
 康复策略与未来研究方向</a:t>
            </a:r>
          </a:p>
        </p:txBody>
      </p:sp>
      <p:grpSp>
        <p:nvGrpSpPr>
          <p:cNvPr id="3" name="组合 6">
            <a:extLst>
              <a:ext uri="{FF2B5EF4-FFF2-40B4-BE49-F238E27FC236}">
                <a16:creationId xmlns:a16="http://schemas.microsoft.com/office/drawing/2014/main" id="{4F7CBE77-B1E2-228F-2E1F-22CA7D28EB92}"/>
              </a:ext>
            </a:extLst>
          </p:cNvPr>
          <p:cNvGrpSpPr/>
          <p:nvPr/>
        </p:nvGrpSpPr>
        <p:grpSpPr>
          <a:xfrm>
            <a:off x="0" y="2105602"/>
            <a:ext cx="3257757" cy="3406452"/>
            <a:chOff x="4467186" y="1920556"/>
            <a:chExt cx="3257757" cy="3406452"/>
          </a:xfrm>
        </p:grpSpPr>
        <p:sp>
          <p:nvSpPr>
            <p:cNvPr id="4" name="等腰三角形 7">
              <a:extLst>
                <a:ext uri="{FF2B5EF4-FFF2-40B4-BE49-F238E27FC236}">
                  <a16:creationId xmlns:a16="http://schemas.microsoft.com/office/drawing/2014/main" id="{376627C5-0D7A-791B-A761-9BA0DBC29BF4}"/>
                </a:ext>
              </a:extLst>
            </p:cNvPr>
            <p:cNvSpPr/>
            <p:nvPr/>
          </p:nvSpPr>
          <p:spPr>
            <a:xfrm rot="16200000">
              <a:off x="4337230" y="3572605"/>
              <a:ext cx="1884359" cy="1624448"/>
            </a:xfrm>
            <a:prstGeom prst="triangle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" name="等腰三角形 8">
              <a:extLst>
                <a:ext uri="{FF2B5EF4-FFF2-40B4-BE49-F238E27FC236}">
                  <a16:creationId xmlns:a16="http://schemas.microsoft.com/office/drawing/2014/main" id="{99ED36FB-FE6B-B415-F6D5-D511E06E0F6F}"/>
                </a:ext>
              </a:extLst>
            </p:cNvPr>
            <p:cNvSpPr/>
            <p:nvPr/>
          </p:nvSpPr>
          <p:spPr>
            <a:xfrm rot="5400000" flipH="1">
              <a:off x="4337230" y="2630422"/>
              <a:ext cx="1884359" cy="1624448"/>
            </a:xfrm>
            <a:prstGeom prst="triangle">
              <a:avLst/>
            </a:prstGeom>
            <a:solidFill>
              <a:srgbClr val="008D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" name="等腰三角形 9">
              <a:extLst>
                <a:ext uri="{FF2B5EF4-FFF2-40B4-BE49-F238E27FC236}">
                  <a16:creationId xmlns:a16="http://schemas.microsoft.com/office/drawing/2014/main" id="{711EFE33-095A-7430-A7A0-82D2F95B87E7}"/>
                </a:ext>
              </a:extLst>
            </p:cNvPr>
            <p:cNvSpPr/>
            <p:nvPr/>
          </p:nvSpPr>
          <p:spPr>
            <a:xfrm rot="16200000">
              <a:off x="5970539" y="2630422"/>
              <a:ext cx="1884359" cy="1624448"/>
            </a:xfrm>
            <a:prstGeom prst="triangle">
              <a:avLst/>
            </a:prstGeom>
            <a:solidFill>
              <a:srgbClr val="BBDC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等腰三角形 10">
              <a:extLst>
                <a:ext uri="{FF2B5EF4-FFF2-40B4-BE49-F238E27FC236}">
                  <a16:creationId xmlns:a16="http://schemas.microsoft.com/office/drawing/2014/main" id="{F35F3361-C672-ABC7-2AFA-DA6374489465}"/>
                </a:ext>
              </a:extLst>
            </p:cNvPr>
            <p:cNvSpPr/>
            <p:nvPr/>
          </p:nvSpPr>
          <p:spPr>
            <a:xfrm rot="12600000">
              <a:off x="5560700" y="1920556"/>
              <a:ext cx="1884359" cy="1624448"/>
            </a:xfrm>
            <a:prstGeom prst="triangle">
              <a:avLst/>
            </a:prstGeom>
            <a:solidFill>
              <a:srgbClr val="DFEE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等腰三角形 11">
              <a:extLst>
                <a:ext uri="{FF2B5EF4-FFF2-40B4-BE49-F238E27FC236}">
                  <a16:creationId xmlns:a16="http://schemas.microsoft.com/office/drawing/2014/main" id="{012659DE-260A-B4A6-6AE7-3CB3C5CE40A9}"/>
                </a:ext>
              </a:extLst>
            </p:cNvPr>
            <p:cNvSpPr/>
            <p:nvPr/>
          </p:nvSpPr>
          <p:spPr>
            <a:xfrm rot="9000000" flipV="1">
              <a:off x="5560700" y="3340287"/>
              <a:ext cx="1884359" cy="1624448"/>
            </a:xfrm>
            <a:prstGeom prst="triangle">
              <a:avLst/>
            </a:prstGeom>
            <a:solidFill>
              <a:srgbClr val="82C1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" name="等腰三角形 12">
              <a:extLst>
                <a:ext uri="{FF2B5EF4-FFF2-40B4-BE49-F238E27FC236}">
                  <a16:creationId xmlns:a16="http://schemas.microsoft.com/office/drawing/2014/main" id="{A2F84626-2A57-43C7-D1B5-92A867F658D4}"/>
                </a:ext>
              </a:extLst>
            </p:cNvPr>
            <p:cNvSpPr/>
            <p:nvPr/>
          </p:nvSpPr>
          <p:spPr>
            <a:xfrm rot="9000000" flipH="1">
              <a:off x="4747069" y="1920557"/>
              <a:ext cx="1884359" cy="1624448"/>
            </a:xfrm>
            <a:prstGeom prst="triangle">
              <a:avLst/>
            </a:prstGeom>
            <a:solidFill>
              <a:srgbClr val="0073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0" name="组合 1">
            <a:extLst>
              <a:ext uri="{FF2B5EF4-FFF2-40B4-BE49-F238E27FC236}">
                <a16:creationId xmlns:a16="http://schemas.microsoft.com/office/drawing/2014/main" id="{82131953-FF7F-A4AB-6E30-956A37615C41}"/>
              </a:ext>
            </a:extLst>
          </p:cNvPr>
          <p:cNvGrpSpPr/>
          <p:nvPr/>
        </p:nvGrpSpPr>
        <p:grpSpPr>
          <a:xfrm>
            <a:off x="780772" y="2911404"/>
            <a:ext cx="1655322" cy="1440000"/>
            <a:chOff x="5247894" y="3088828"/>
            <a:chExt cx="1655322" cy="1440000"/>
          </a:xfrm>
        </p:grpSpPr>
        <p:sp>
          <p:nvSpPr>
            <p:cNvPr id="11" name="椭圆 13">
              <a:extLst>
                <a:ext uri="{FF2B5EF4-FFF2-40B4-BE49-F238E27FC236}">
                  <a16:creationId xmlns:a16="http://schemas.microsoft.com/office/drawing/2014/main" id="{509B2036-5F74-3D21-6616-75CD51A97177}"/>
                </a:ext>
              </a:extLst>
            </p:cNvPr>
            <p:cNvSpPr/>
            <p:nvPr userDrawn="1"/>
          </p:nvSpPr>
          <p:spPr>
            <a:xfrm>
              <a:off x="5376000" y="3088828"/>
              <a:ext cx="1440000" cy="14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15">
              <a:extLst>
                <a:ext uri="{FF2B5EF4-FFF2-40B4-BE49-F238E27FC236}">
                  <a16:creationId xmlns:a16="http://schemas.microsoft.com/office/drawing/2014/main" id="{529419BA-3417-7846-C539-4714E5A3F00C}"/>
                </a:ext>
              </a:extLst>
            </p:cNvPr>
            <p:cNvSpPr txBox="1"/>
            <p:nvPr userDrawn="1"/>
          </p:nvSpPr>
          <p:spPr>
            <a:xfrm>
              <a:off x="5247894" y="3857044"/>
              <a:ext cx="16553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Adobe 宋体 Std L" pitchFamily="18" charset="-122"/>
                </a:rPr>
                <a:t>Contents Page</a:t>
              </a:r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Adobe 宋体 Std L" pitchFamily="18" charset="-122"/>
              </a:endParaRPr>
            </a:p>
          </p:txBody>
        </p:sp>
        <p:sp>
          <p:nvSpPr>
            <p:cNvPr id="13" name="文本框 13">
              <a:extLst>
                <a:ext uri="{FF2B5EF4-FFF2-40B4-BE49-F238E27FC236}">
                  <a16:creationId xmlns:a16="http://schemas.microsoft.com/office/drawing/2014/main" id="{C6BACFCD-D4D6-549E-7972-E55AF8F360B9}"/>
                </a:ext>
              </a:extLst>
            </p:cNvPr>
            <p:cNvSpPr txBox="1"/>
            <p:nvPr userDrawn="1"/>
          </p:nvSpPr>
          <p:spPr>
            <a:xfrm>
              <a:off x="5247894" y="3416514"/>
              <a:ext cx="16553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400" b="1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/>
                </a:rPr>
                <a:t>目录页</a:t>
              </a:r>
            </a:p>
          </p:txBody>
        </p:sp>
      </p:grpSp>
      <p:sp>
        <p:nvSpPr>
          <p:cNvPr id="14" name="Freeform 5">
            <a:extLst>
              <a:ext uri="{FF2B5EF4-FFF2-40B4-BE49-F238E27FC236}">
                <a16:creationId xmlns:a16="http://schemas.microsoft.com/office/drawing/2014/main" id="{1126A74C-E443-7EAD-8E64-B60D9B291F3E}"/>
              </a:ext>
            </a:extLst>
          </p:cNvPr>
          <p:cNvSpPr>
            <a:spLocks noEditPoints="1"/>
          </p:cNvSpPr>
          <p:nvPr/>
        </p:nvSpPr>
        <p:spPr bwMode="auto">
          <a:xfrm>
            <a:off x="233516" y="232635"/>
            <a:ext cx="711200" cy="700087"/>
          </a:xfrm>
          <a:custGeom>
            <a:gdLst>
              <a:gd name="T0" fmla="*/ 2870 w 6723"/>
              <a:gd name="T1" fmla="*/ 5989 h 5989"/>
              <a:gd name="T2" fmla="*/ 47 w 6723"/>
              <a:gd name="T3" fmla="*/ 5989 h 5989"/>
              <a:gd name="T4" fmla="*/ 47 w 6723"/>
              <a:gd name="T5" fmla="*/ 3786 h 5989"/>
              <a:gd name="T6" fmla="*/ 2112 w 6723"/>
              <a:gd name="T7" fmla="*/ 0 h 5989"/>
              <a:gd name="T8" fmla="*/ 2802 w 6723"/>
              <a:gd name="T9" fmla="*/ 755 h 5989"/>
              <a:gd name="T10" fmla="*/ 1425 w 6723"/>
              <a:gd name="T11" fmla="*/ 3096 h 5989"/>
              <a:gd name="T12" fmla="*/ 2870 w 6723"/>
              <a:gd name="T13" fmla="*/ 3096 h 5989"/>
              <a:gd name="T14" fmla="*/ 2870 w 6723"/>
              <a:gd name="T15" fmla="*/ 5989 h 5989"/>
              <a:gd name="T16" fmla="*/ 6723 w 6723"/>
              <a:gd name="T17" fmla="*/ 5989 h 5989"/>
              <a:gd name="T18" fmla="*/ 3833 w 6723"/>
              <a:gd name="T19" fmla="*/ 5989 h 5989"/>
              <a:gd name="T20" fmla="*/ 3833 w 6723"/>
              <a:gd name="T21" fmla="*/ 3786 h 5989"/>
              <a:gd name="T22" fmla="*/ 5968 w 6723"/>
              <a:gd name="T23" fmla="*/ 0 h 5989"/>
              <a:gd name="T24" fmla="*/ 6656 w 6723"/>
              <a:gd name="T25" fmla="*/ 755 h 5989"/>
              <a:gd name="T26" fmla="*/ 5211 w 6723"/>
              <a:gd name="T27" fmla="*/ 3096 h 5989"/>
              <a:gd name="T28" fmla="*/ 6723 w 6723"/>
              <a:gd name="T29" fmla="*/ 3096 h 5989"/>
              <a:gd name="T30" fmla="*/ 6723 w 6723"/>
              <a:gd name="T31" fmla="*/ 5989 h 598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723" h="5989">
                <a:moveTo>
                  <a:pt x="2870" y="5989"/>
                </a:moveTo>
                <a:lnTo>
                  <a:pt x="47" y="5989"/>
                </a:lnTo>
                <a:lnTo>
                  <a:pt x="47" y="3786"/>
                </a:lnTo>
                <a:cubicBezTo>
                  <a:pt x="0" y="2041"/>
                  <a:pt x="690" y="778"/>
                  <a:pt x="2112" y="0"/>
                </a:cubicBezTo>
                <a:lnTo>
                  <a:pt x="2802" y="755"/>
                </a:lnTo>
                <a:cubicBezTo>
                  <a:pt x="1930" y="1398"/>
                  <a:pt x="1469" y="2179"/>
                  <a:pt x="1425" y="3096"/>
                </a:cubicBezTo>
                <a:cubicBezTo>
                  <a:pt x="2068" y="3096"/>
                  <a:pt x="2550" y="3096"/>
                  <a:pt x="2870" y="3096"/>
                </a:cubicBezTo>
                <a:lnTo>
                  <a:pt x="2870" y="5989"/>
                </a:lnTo>
                <a:close/>
                <a:moveTo>
                  <a:pt x="6723" y="5989"/>
                </a:moveTo>
                <a:lnTo>
                  <a:pt x="3833" y="5989"/>
                </a:lnTo>
                <a:lnTo>
                  <a:pt x="3833" y="3786"/>
                </a:lnTo>
                <a:cubicBezTo>
                  <a:pt x="3786" y="2088"/>
                  <a:pt x="4500" y="825"/>
                  <a:pt x="5968" y="0"/>
                </a:cubicBezTo>
                <a:lnTo>
                  <a:pt x="6656" y="755"/>
                </a:lnTo>
                <a:cubicBezTo>
                  <a:pt x="5783" y="1398"/>
                  <a:pt x="5302" y="2179"/>
                  <a:pt x="5211" y="3096"/>
                </a:cubicBezTo>
                <a:cubicBezTo>
                  <a:pt x="5898" y="3096"/>
                  <a:pt x="6403" y="3096"/>
                  <a:pt x="6723" y="3096"/>
                </a:cubicBezTo>
                <a:lnTo>
                  <a:pt x="6723" y="5989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脑室内肿瘤定义与分类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脑室内肿瘤对认知功能的影响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脑室内肿瘤定义与分类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【脑室内肿瘤定义】：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1.定义：脑室内肿瘤是指发生在侧脑室、第三脑室和第四脑室的肿瘤，可影响脑脊液循环。</a:t>
            </a:r>
          </a:p>
          <a:p>
            <a:r>
              <a:t>2.分布特点：大多数脑室内肿瘤位于侧脑室，而第三脑室和第四脑室相对较少。</a:t>
            </a:r>
          </a:p>
          <a:p>
            <a:r>
              <a:t>3.年龄分布：这类肿瘤多见于年轻人和儿童。</a:t>
            </a:r>
          </a:p>
          <a:p>
            <a:r>
              <a:t>【脑室内肿瘤分类】：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/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认知功能概述及评估方法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脑室内肿瘤对认知功能的影响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认知功能概述及评估方法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【认知功能概述】：,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1.认知功能是人类大脑的高级神经活动过程，包括记忆、注意力、语言理解、空间知觉、执行功能等多个方面。</a:t>
            </a:r>
          </a:p>
          <a:p>
            <a:r>
              <a:t>2.认知功能在人的一生中不断发展和变化，在老化过程中可能出现退化或障碍。脑室内肿瘤等病变会对认知功能产生影响。</a:t>
            </a:r>
          </a:p>
          <a:p>
            <a:r>
              <a:t>3.对认知功能的研究可以帮助我们了解大脑的工作机制，并为认知障碍的诊断和治疗提供依据。</a:t>
            </a:r>
          </a:p>
          <a:p>
            <a:r>
              <a:t>【认知功能评估方法】：,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脑室内肿瘤发病机制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脑室内肿瘤对认知功能的影响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脑室内肿瘤发病机制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1.基因突变是脑室内肿瘤发病的主要原因之一，许多研究发现多种基因突变与脑室内肿瘤的发生有关。</a:t>
            </a:r>
          </a:p>
          <a:p>
            <a:r>
              <a:t>2.一些特定的基因突变如IDH1/2、TP53等在脑室内肿瘤中非常常见，并且这些基因突变可能导致细胞增殖和凋亡失衡。</a:t>
            </a:r>
          </a:p>
          <a:p>
            <a:r>
              <a:t>3.随着测序技术的发展，研究人员已经能够更深入地了解脑室内肿瘤相关的基因突变，这将有助于未来的研究和治疗。</a:t>
            </a:r>
          </a:p>
          <a:p>
            <a:r>
              <a:t>【信号通路异常】：</a:t>
            </a:r>
          </a:p>
          <a:p/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/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【基因突变】：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肿瘤对脑室结构的影响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脑室内肿瘤对认知功能的影响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肿瘤对脑室结构的影响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脑室扩大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1.肿瘤生长导致脑室受压变形，引起脑脊液循环障碍，进而导致脑室扩大；</a:t>
            </a:r>
          </a:p>
          <a:p>
            <a:r>
              <a:t>2.脑室内肿瘤会导致不同程度的脑室扩张和/或积水，影响大脑功能；</a:t>
            </a:r>
          </a:p>
          <a:p>
            <a:r>
              <a:t>3.长期未治疗的脑室扩大可能导致永久性认知功能障碍。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脑室移位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1.肿瘤的存在可使脑室发生移位，对周围神经结构造成压迫；</a:t>
            </a:r>
          </a:p>
          <a:p>
            <a:r>
              <a:t>2.脑室移位的程度与肿瘤的位置、大小以及生长速度有关；</a:t>
            </a:r>
          </a:p>
          <a:p>
            <a:r>
              <a:t>3.对于严重影响脑室正常位置的肿瘤，可能需要手术干预以恢复脑室功能。</a:t>
            </a:r>
          </a:p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肿瘤对脑室结构的影响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脑室梗阻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1.肿瘤侵犯或压迫脑室系统可能导致脑脊液循环受阻；</a:t>
            </a:r>
          </a:p>
          <a:p>
            <a:r>
              <a:t>2.梗阻程度不同，可能出现轻度至重度的脑室积水；</a:t>
            </a:r>
          </a:p>
          <a:p>
            <a:r>
              <a:t>3.治疗方法包括药物治疗、脑室外引流术及内镜下第三脑室底造瘘术等。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脑室壁损害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1.肿瘤可以直接侵袭脑室壁，导致其结构破坏和功能损伤；</a:t>
            </a:r>
          </a:p>
          <a:p>
            <a:r>
              <a:t>2.脑室壁损害会影响脑脊液的生成和吸收，加重脑积水症状；</a:t>
            </a:r>
          </a:p>
          <a:p>
            <a:r>
              <a:t>3.采用精准医学方法评估脑室壁损害有助于制定个性化治疗方案。</a:t>
            </a:r>
          </a:p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肿瘤对脑室结构的影响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1.肿瘤引起的血管破裂或异常血管病灶可能导致脑室内出血；</a:t>
            </a:r>
          </a:p>
          <a:p>
            <a:r>
              <a:t>2.出血量和部位会影响临床表现及预后；</a:t>
            </a:r>
          </a:p>
          <a:p>
            <a:r>
              <a:t>3.外科干预、介入放射学技术等是处理脑室出血的重要手段。</a:t>
            </a:r>
          </a:p>
          <a:p/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脑室炎症反应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1.肿瘤引发的免疫反应可能导致脑室内炎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脑室出血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https://d.book118.com/837023113135006054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57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25">
      <vt:lpstr>Arial</vt:lpstr>
      <vt:lpstr>Calibri</vt:lpstr>
      <vt:lpstr>黑体</vt:lpstr>
      <vt:lpstr>微软雅黑</vt:lpstr>
      <vt:lpstr>Wingdings</vt:lpstr>
      <vt:lpstr>Franklin Gothic Book</vt:lpstr>
      <vt:lpstr>宋体</vt:lpstr>
      <vt:lpstr>仿宋_GB2312</vt:lpstr>
      <vt:lpstr>幼圆</vt:lpstr>
      <vt:lpstr>Agency FB</vt:lpstr>
      <vt:lpstr>Adobe 宋体 Std L</vt:lpstr>
      <vt:lpstr>Office Theme</vt:lpstr>
      <vt:lpstr>PowerPoint Presentation</vt:lpstr>
      <vt:lpstr>PowerPoint Presentation</vt:lpstr>
      <vt:lpstr> 脑室内肿瘤定义与分类</vt:lpstr>
      <vt:lpstr> 脑室内肿瘤定义与分类</vt:lpstr>
      <vt:lpstr> 认知功能概述及评估方法</vt:lpstr>
      <vt:lpstr> 认知功能概述及评估方法</vt:lpstr>
      <vt:lpstr> 脑室内肿瘤发病机制</vt:lpstr>
      <vt:lpstr> 脑室内肿瘤发病机制</vt:lpstr>
      <vt:lpstr> 肿瘤对脑室结构的影响</vt:lpstr>
      <vt:lpstr> 肿瘤对脑室结构的影响</vt:lpstr>
      <vt:lpstr> 肿瘤对脑室结构的影响</vt:lpstr>
      <vt:lpstr> 肿瘤对脑室结构的影响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2024-09-29T01:54:47.253</cp:lastPrinted>
  <dcterms:created xsi:type="dcterms:W3CDTF">2024-09-28T17:54:47Z</dcterms:created>
  <dcterms:modified xsi:type="dcterms:W3CDTF">2024-09-28T17:54:49Z</dcterms:modified>
</cp:coreProperties>
</file>