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E4ED39-2BDE-4002-B2E2-E0E42FA80FD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1FA950-8270-4C9A-A240-E24BC694D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DAB51A-ACD3-4480-8C29-37DEC3906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4CEE93-5CED-4141-A40F-374B00128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397741-BB96-447F-A0BC-06CABD4C8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C99870-83DD-4B89-89AE-03A8D6896F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B307CC-7C6E-4EC8-84E7-23A80144C0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7A7C76-072D-46A9-BDF8-DFD7D0ABA7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58431A-3960-47A4-B337-49C5D75C2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D83B25-BF8F-4553-9B9E-CC2B13E9D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F1130-F98E-4B29-8AB2-C034515C7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7F7B44-58CB-4EB7-8D60-F9D56CC23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5825284-320C-4A85-8805-0521ABB00C7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5EC818D-3A22-4285-A3DB-27CCA67CC80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24114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企业礼仪助您在职场无往不利</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企业礼仪的具体内容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建立良好职场关系的礼仪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企业礼仪的个人修养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企业礼仪在国际商务中的应用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是指在商业环境下的行为规范和礼貌方式，它能够反映一个人的素质和修养，对职场发展至关重要。企业礼仪包括礼貌用语、着装规范、商务礼仪等方面内容，它可以提高个人和公司形象，增强职场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企业礼仪的作用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建立良好职场人际关系</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促进团队合作</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提高业务成交率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赢得客户信任</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晋升和薪资涨幅</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对职业发展的助力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企业礼仪的范围</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礼仪的广泛内容</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日常言行举止</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企业礼仪的基本原则</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尊重他人</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注意礼貌与得体</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电子邮件沟通</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社会道德准则</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主动、礼貌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真诚、得体</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企业礼仪的标准</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公司内部规定</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遵循规章制度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遵从领导安排</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企业礼仪标准的重要性</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是基于尊重他人、尊重职业的原则，应遵循公司内部规定和行业惯例。标准的企业礼仪应该遵从社会道德准则，做到主动、礼貌、真诚、得体。遵守企业礼仪标准不仅体现了个人修养，也是职场成功的关键之一。</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企业礼仪的具体内容</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职场着装规范</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着装是企业礼仪的重要方面，要根据公司文化和职务要求选择合适的服装。在正式场合应穿着得体，不要过于随意，避免过于暴露或夸张的服饰。</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商务礼仪</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学会自我介绍、交流技巧</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商务拜访</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注意礼物赠送</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商务宴请</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保持专业素养和亲和力</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商务洽谈</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用词得体</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避免使用缩写</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保持专业性和礼貌性</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电子邮件礼仪</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书写规范</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避免语法错误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避免冗长废话</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礼仪礼节注意事项</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避免打断别人说话</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尊重他人</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对待每个同事都应该平等对待</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平等对待</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不要搞小团体</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保持公平公正</a:t>
            </a:r>
            <a:endParaRPr lang="en-US" sz="3000" b="0" strike="noStrike" spc="-1">
              <a:solidFill>
                <a:srgbClr val="000000"/>
              </a:solidFill>
              <a:latin typeface="Arial"/>
            </a:endParaRPr>
          </a:p>
        </p:txBody>
      </p:sp>
      <p:sp>
        <p:nvSpPr>
          <p:cNvPr id="15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是企业文化的重要组成部分，遵循良好的礼仪可以帮助您在职场无往不利。着装规范、商务礼仪、电子邮件礼仪以及礼仪礼节注意事项都是职场成功不可或缺的一部分。在职场中，保持礼貌、尊重和公平原则是至关重要的。</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建立良好职场关系的礼仪</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与同事相处的礼仪</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在工作中，与同事相处是非常重要的。互相尊重、互相理解是建立良好合作氛围的基础。同时，避免办公室政治和参与无谓的八卦是保持职业操守的关键。</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与上司沟通的礼仪</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表达想法和建议</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直接、坦诚沟通</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遵守公司规定</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尊重上司权威</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对领导</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展现忠诚和信任</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与客户交往的礼仪</a:t>
            </a:r>
            <a:endParaRPr lang="en-US" sz="3600" b="0" strike="noStrike" spc="-1">
              <a:solidFill>
                <a:schemeClr val="dk1"/>
              </a:solidFill>
              <a:latin typeface="Arial"/>
            </a:endParaRPr>
          </a:p>
        </p:txBody>
      </p:sp>
      <p:sp>
        <p:nvSpPr>
          <p:cNvPr id="17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与客户交往时，必须保持真诚和热情，争取客户的信任和满意度。提供优质的服务，并尽量满足客户的需求，这样可以维持良好的企业形象和口碑。</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团队协作的礼仪</a:t>
            </a:r>
            <a:endParaRPr lang="en-US" sz="3600" b="0" strike="noStrike" spc="-1">
              <a:solidFill>
                <a:schemeClr val="dk1"/>
              </a:solidFill>
              <a:latin typeface="Arial"/>
            </a:endParaRPr>
          </a:p>
        </p:txBody>
      </p:sp>
      <p:sp>
        <p:nvSpPr>
          <p:cNvPr id="17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尊重他人意见</a:t>
            </a:r>
            <a:endParaRPr lang="en-US" sz="2000" b="0" strike="noStrike" spc="-1">
              <a:solidFill>
                <a:srgbClr val="000000"/>
              </a:solidFill>
              <a:latin typeface="Arial"/>
            </a:endParaRPr>
          </a:p>
        </p:txBody>
      </p:sp>
      <p:sp>
        <p:nvSpPr>
          <p:cNvPr id="17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分享、合作</a:t>
            </a:r>
            <a:endParaRPr lang="en-US" sz="3000" b="0" strike="noStrike" spc="-1">
              <a:solidFill>
                <a:srgbClr val="000000"/>
              </a:solidFill>
              <a:latin typeface="Arial"/>
            </a:endParaRPr>
          </a:p>
        </p:txBody>
      </p:sp>
      <p:sp>
        <p:nvSpPr>
          <p:cNvPr id="18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实现团队目标</a:t>
            </a:r>
            <a:endParaRPr lang="en-US" sz="2000" b="0" strike="noStrike" spc="-1">
              <a:solidFill>
                <a:srgbClr val="000000"/>
              </a:solidFill>
              <a:latin typeface="Arial"/>
            </a:endParaRPr>
          </a:p>
        </p:txBody>
      </p:sp>
      <p:sp>
        <p:nvSpPr>
          <p:cNvPr id="18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共同努力</a:t>
            </a:r>
            <a:endParaRPr lang="en-US" sz="3000" b="0" strike="noStrike" spc="-1">
              <a:solidFill>
                <a:srgbClr val="000000"/>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避免冲突</a:t>
            </a:r>
            <a:endParaRPr lang="en-US" sz="2000" b="0" strike="noStrike" spc="-1">
              <a:solidFill>
                <a:srgbClr val="000000"/>
              </a:solidFill>
              <a:latin typeface="Arial"/>
            </a:endParaRPr>
          </a:p>
        </p:txBody>
      </p:sp>
      <p:sp>
        <p:nvSpPr>
          <p:cNvPr id="18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倾听、包容</a:t>
            </a:r>
            <a:endParaRPr lang="en-US" sz="3000" b="0" strike="noStrike" spc="-1">
              <a:solidFill>
                <a:srgbClr val="000000"/>
              </a:solidFill>
              <a:latin typeface="Arial"/>
            </a:endParaRPr>
          </a:p>
        </p:txBody>
      </p:sp>
      <p:sp>
        <p:nvSpPr>
          <p:cNvPr id="18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企业礼仪的个人修养</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修养与情商</a:t>
            </a:r>
            <a:endParaRPr lang="en-US" sz="3600" b="0" strike="noStrike" spc="-1">
              <a:solidFill>
                <a:schemeClr val="dk1"/>
              </a:solidFill>
              <a:latin typeface="Arial"/>
            </a:endParaRPr>
          </a:p>
        </p:txBody>
      </p:sp>
      <p:sp>
        <p:nvSpPr>
          <p:cNvPr id="19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学会管理情绪，避免情绪波动影响工作</a:t>
            </a:r>
            <a:endParaRPr lang="en-US" sz="2000" b="0" strike="noStrike" spc="-1">
              <a:solidFill>
                <a:srgbClr val="000000"/>
              </a:solidFill>
              <a:latin typeface="Arial"/>
            </a:endParaRPr>
          </a:p>
        </p:txBody>
      </p:sp>
      <p:sp>
        <p:nvSpPr>
          <p:cNvPr id="19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控制情绪</a:t>
            </a:r>
            <a:endParaRPr lang="en-US" sz="3000" b="0" strike="noStrike" spc="-1">
              <a:solidFill>
                <a:srgbClr val="000000"/>
              </a:solidFill>
              <a:latin typeface="Arial"/>
            </a:endParaRPr>
          </a:p>
        </p:txBody>
      </p:sp>
      <p:sp>
        <p:nvSpPr>
          <p:cNvPr id="19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学会沟通表达，提升人际交往能力</a:t>
            </a:r>
            <a:endParaRPr lang="en-US" sz="2000" b="0" strike="noStrike" spc="-1">
              <a:solidFill>
                <a:srgbClr val="000000"/>
              </a:solidFill>
              <a:latin typeface="Arial"/>
            </a:endParaRPr>
          </a:p>
        </p:txBody>
      </p:sp>
      <p:sp>
        <p:nvSpPr>
          <p:cNvPr id="19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提升情商</a:t>
            </a:r>
            <a:endParaRPr lang="en-US" sz="3000" b="0" strike="noStrike" spc="-1">
              <a:solidFill>
                <a:srgbClr val="000000"/>
              </a:solidFill>
              <a:latin typeface="Arial"/>
            </a:endParaRPr>
          </a:p>
        </p:txBody>
      </p:sp>
      <p:sp>
        <p:nvSpPr>
          <p:cNvPr id="19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建立良好的人际关系，增进团队合作</a:t>
            </a:r>
            <a:endParaRPr lang="en-US" sz="2000" b="0" strike="noStrike" spc="-1">
              <a:solidFill>
                <a:srgbClr val="000000"/>
              </a:solidFill>
              <a:latin typeface="Arial"/>
            </a:endParaRPr>
          </a:p>
        </p:txBody>
      </p:sp>
      <p:sp>
        <p:nvSpPr>
          <p:cNvPr id="19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处理人际关系</a:t>
            </a:r>
            <a:endParaRPr lang="en-US" sz="3000" b="0" strike="noStrike" spc="-1">
              <a:solidFill>
                <a:srgbClr val="000000"/>
              </a:solidFill>
              <a:latin typeface="Arial"/>
            </a:endParaRPr>
          </a:p>
        </p:txBody>
      </p:sp>
      <p:sp>
        <p:nvSpPr>
          <p:cNvPr id="19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高效完成任务</a:t>
            </a:r>
            <a:endParaRPr lang="en-US" sz="2200" b="0" strike="noStrike" spc="-1">
              <a:solidFill>
                <a:srgbClr val="000000"/>
              </a:solidFill>
              <a:latin typeface="Arial"/>
            </a:endParaRPr>
          </a:p>
        </p:txBody>
      </p:sp>
      <p:sp>
        <p:nvSpPr>
          <p:cNvPr id="20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集中注意力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避免拖延行为</a:t>
            </a:r>
            <a:endParaRPr lang="en-US" sz="1500" b="0" strike="noStrike" spc="-1">
              <a:solidFill>
                <a:srgbClr val="000000"/>
              </a:solidFill>
              <a:latin typeface="Arial"/>
            </a:endParaRPr>
          </a:p>
        </p:txBody>
      </p:sp>
      <p:sp>
        <p:nvSpPr>
          <p:cNvPr id="2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准时到岗</a:t>
            </a:r>
            <a:endParaRPr lang="en-US" sz="2200" b="0" strike="noStrike" spc="-1">
              <a:solidFill>
                <a:srgbClr val="000000"/>
              </a:solidFill>
              <a:latin typeface="Arial"/>
            </a:endParaRPr>
          </a:p>
        </p:txBody>
      </p:sp>
      <p:sp>
        <p:nvSpPr>
          <p:cNvPr id="20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遵守工作时间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尊重他人时间</a:t>
            </a:r>
            <a:endParaRPr lang="en-US" sz="1500" b="0" strike="noStrike" spc="-1">
              <a:solidFill>
                <a:srgbClr val="000000"/>
              </a:solidFill>
              <a:latin typeface="Arial"/>
            </a:endParaRPr>
          </a:p>
        </p:txBody>
      </p:sp>
      <p:sp>
        <p:nvSpPr>
          <p:cNvPr id="2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展现责任感</a:t>
            </a:r>
            <a:endParaRPr lang="en-US" sz="2200" b="0" strike="noStrike" spc="-1">
              <a:solidFill>
                <a:srgbClr val="000000"/>
              </a:solidFill>
              <a:latin typeface="Arial"/>
            </a:endParaRPr>
          </a:p>
        </p:txBody>
      </p:sp>
      <p:sp>
        <p:nvSpPr>
          <p:cNvPr id="20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主动承担责任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积极解决问题</a:t>
            </a:r>
            <a:endParaRPr lang="en-US" sz="1500" b="0" strike="noStrike" spc="-1">
              <a:solidFill>
                <a:srgbClr val="000000"/>
              </a:solidFill>
              <a:latin typeface="Arial"/>
            </a:endParaRPr>
          </a:p>
        </p:txBody>
      </p:sp>
      <p:sp>
        <p:nvSpPr>
          <p:cNvPr id="20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时间管理与效率</a:t>
            </a:r>
            <a:endParaRPr lang="en-US" sz="3600" b="0" strike="noStrike" spc="-1">
              <a:solidFill>
                <a:schemeClr val="dk1"/>
              </a:solidFill>
              <a:latin typeface="Arial"/>
            </a:endParaRPr>
          </a:p>
        </p:txBody>
      </p:sp>
      <p:sp>
        <p:nvSpPr>
          <p:cNvPr id="2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合理规划时间</a:t>
            </a:r>
            <a:endParaRPr lang="en-US" sz="2200" b="0" strike="noStrike" spc="-1">
              <a:solidFill>
                <a:srgbClr val="000000"/>
              </a:solidFill>
              <a:latin typeface="Arial"/>
            </a:endParaRPr>
          </a:p>
        </p:txBody>
      </p:sp>
      <p:sp>
        <p:nvSpPr>
          <p:cNvPr id="21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设定工作计划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优先处理重要任务</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https://d.book118.com/837024114012006055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企业礼仪助您在职场无往不利</vt:lpstr>
      <vt:lpstr>目录</vt:lpstr>
      <vt:lpstr>第1章 企业礼仪的重要性</vt:lpstr>
      <vt:lpstr> </vt:lpstr>
      <vt:lpstr>企业礼仪的作用</vt:lpstr>
      <vt:lpstr>企业礼仪的范围</vt:lpstr>
      <vt:lpstr>企业礼仪的标准</vt:lpstr>
      <vt:lpstr>企业礼仪标准的重要性</vt:lpstr>
      <vt:lpstr>第2章 企业礼仪的具体内容</vt:lpstr>
      <vt:lpstr> </vt:lpstr>
      <vt:lpstr>商务礼仪</vt:lpstr>
      <vt:lpstr>电子邮件礼仪</vt:lpstr>
      <vt:lpstr>礼仪礼节注意事项</vt:lpstr>
      <vt:lpstr>总结</vt:lpstr>
      <vt:lpstr>第3章 建立良好职场关系的礼仪</vt:lpstr>
      <vt:lpstr> </vt:lpstr>
      <vt:lpstr>与上司沟通的礼仪</vt:lpstr>
      <vt:lpstr>与客户交往的礼仪</vt:lpstr>
      <vt:lpstr>团队协作的礼仪</vt:lpstr>
      <vt:lpstr>第4章 企业礼仪的个人修养</vt:lpstr>
      <vt:lpstr>修养与情商</vt:lpstr>
      <vt:lpstr>时间管理与效率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2024-09-29T14:56:35.204</cp:lastPrinted>
  <dcterms:created xsi:type="dcterms:W3CDTF">2024-09-29T06:56:35Z</dcterms:created>
  <dcterms:modified xsi:type="dcterms:W3CDTF">2024-09-29T06:56:37Z</dcterms:modified>
</cp:coreProperties>
</file>