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OHFUT+MS-UIGothic"/>
      <p:regular r:id="rId18"/>
    </p:embeddedFont>
    <p:embeddedFont>
      <p:font typeface="HBVHNB+HNOFOW+ArialMT"/>
      <p:regular r:id="rId19"/>
    </p:embeddedFont>
    <p:embeddedFont>
      <p:font typeface="QWWQHN+PRDATS+MicrosoftYaHei-Bold"/>
      <p:regular r:id="rId20"/>
    </p:embeddedFont>
    <p:embeddedFont>
      <p:font typeface="RKKRIJ+ITMMPA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C40DE-5490-4941-A4B9-38B49F589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AAE07-EADD-49B0-9392-28C89071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A21A3-2E3F-4A09-9644-8E4AF9272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FE6E8-FD12-4087-9574-C301F3F47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9146C-9D16-443C-B1D4-E3F0CC407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62BB6-0F09-4CF2-B560-EC4DBF48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7AF304-B235-4A3F-9546-EF62CDE27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9CC29-4179-47CC-A63B-122763DB4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E2FC2-8011-47AB-84C0-175B55825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69776-C173-4487-B91B-04DCDB809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FF144-FDC4-40D0-B36A-F242A1C6B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241401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67075" y="275895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4950">
                <a:solidFill>
                  <a:srgbClr val="603200"/>
                </a:solidFill>
                <a:latin typeface="LOHFUT+MS-UIGothic"/>
                <a:cs typeface="LOHFUT+MS-UIGothic"/>
              </a:rPr>
              <a:t>干部的心理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调</a:t>
            </a:r>
            <a:r>
              <a:rPr sz="4950">
                <a:solidFill>
                  <a:srgbClr val="603200"/>
                </a:solidFill>
                <a:latin typeface="LOHFUT+MS-UIGothic"/>
                <a:cs typeface="LOHFUT+MS-UIGothic"/>
              </a:rPr>
              <a:t>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872930"/>
            <a:ext cx="4439861" cy="13434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HBVHNB+HNOFOW+ArialMT"/>
                <a:cs typeface="HBVHNB+HNOFOW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干部心理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适的重要性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HBVHNB+HNOFOW+ArialMT"/>
                <a:cs typeface="HBVHNB+HNOFOW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干部常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的心理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992435"/>
            <a:ext cx="5140902" cy="19034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HBVHNB+HNOFOW+ArialMT"/>
                <a:cs typeface="HBVHNB+HNOFOW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干部心理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适的方法与技巧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HBVHNB+HNOFOW+ArialMT"/>
                <a:cs typeface="HBVHNB+HNOFOW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干部心理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适的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践案例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HBVHNB+HNOFOW+ArialMT"/>
                <a:cs typeface="HBVHNB+HNOFOW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干部心理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603200"/>
                </a:solidFill>
                <a:latin typeface="LOHFUT+MS-UIGothic"/>
                <a:cs typeface="LOHFUT+MS-UIGothic"/>
              </a:rPr>
              <a:t>适的未来展望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QWWQHN+PRDATS+MicrosoftYaHei-Bold"/>
                <a:cs typeface="QWWQHN+PRDAT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9539" y="2809216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4500">
                <a:solidFill>
                  <a:srgbClr val="603200"/>
                </a:solidFill>
                <a:latin typeface="LOHFUT+MS-UIGothic"/>
                <a:cs typeface="LOHFUT+MS-UIGothic"/>
              </a:rPr>
              <a:t>干部心理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调</a:t>
            </a:r>
            <a:r>
              <a:rPr sz="4500">
                <a:solidFill>
                  <a:srgbClr val="603200"/>
                </a:solidFill>
                <a:latin typeface="LOHFUT+MS-UIGothic"/>
                <a:cs typeface="LOHFUT+MS-UIGothic"/>
              </a:rPr>
              <a:t>适的重要性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干部的角色与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WWQHN+PRDATS+MicrosoftYaHei-Bold"/>
                <a:cs typeface="QWWQHN+PRDAT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WWQHN+PRDATS+MicrosoftYaHei-Bold"/>
                <a:cs typeface="QWWQHN+PRDAT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WWQHN+PRDATS+MicrosoftYaHei-Bold"/>
                <a:cs typeface="QWWQHN+PRDAT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LOHFUT+MS-UIGothic"/>
                <a:cs typeface="LOHFUT+MS-UIGothic"/>
              </a:rPr>
              <a:t>角色定位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LOHFUT+MS-UIGothic"/>
                <a:cs typeface="LOHFUT+MS-UIGothic"/>
              </a:rPr>
              <a:t>工作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9A6930"/>
                </a:solidFill>
                <a:latin typeface="LOHFUT+MS-UIGothic"/>
                <a:cs typeface="LOHFUT+MS-UIGothic"/>
              </a:rPr>
              <a:t>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LOHFUT+MS-UIGothic"/>
                <a:cs typeface="LOHFUT+MS-UIGothic"/>
              </a:rPr>
              <a:t>社会期望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干部在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中扮演着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决策者、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者和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的角色，需要承担更多的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任和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干部面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的工作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包括工作任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繁重、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时间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迫、高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准要求等，可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致心理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担加重。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干部作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公众人物，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受到社会的高度关注和期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望，容易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生心理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力和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情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心理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适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对领导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工作的影响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LOHFUT+MS-UIGothic"/>
                <a:cs typeface="LOHFUT+MS-UIGothic"/>
              </a:rPr>
              <a:t>提高工作效率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LOHFUT+MS-UIGothic"/>
                <a:cs typeface="LOHFUT+MS-UIGothic"/>
              </a:rPr>
              <a:t>促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进团队</a:t>
            </a:r>
            <a:r>
              <a:rPr sz="2300" spc="25">
                <a:solidFill>
                  <a:srgbClr val="9A6930"/>
                </a:solidFill>
                <a:latin typeface="LOHFUT+MS-UIGothic"/>
                <a:cs typeface="LOHFUT+MS-UIGothic"/>
              </a:rPr>
              <a:t>和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LOHFUT+MS-UIGothic"/>
                <a:cs typeface="LOHFUT+MS-UIGothic"/>
              </a:rPr>
              <a:t>降低</a:t>
            </a:r>
            <a:r>
              <a:rPr sz="2300" spc="23">
                <a:solidFill>
                  <a:srgbClr val="9A6930"/>
                </a:solidFill>
                <a:latin typeface="SimSun"/>
                <a:cs typeface="SimSun"/>
              </a:rPr>
              <a:t>职业</a:t>
            </a:r>
            <a:r>
              <a:rPr sz="2300" spc="25">
                <a:solidFill>
                  <a:srgbClr val="9A6930"/>
                </a:solidFill>
                <a:latin typeface="LOHFUT+MS-UIGothic"/>
                <a:cs typeface="LOHFUT+MS-UIGothic"/>
              </a:rPr>
              <a:t>倦怠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心理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适，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干部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可以更好地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工作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力，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提高工作效率和决策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良好的心理状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有助于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干部更好地与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沟通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作，促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进团队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与凝聚力。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心理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适有助于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干部的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倦怠感，增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工作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足感和成就感。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提高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效能的心理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适方法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2000" spc="25">
                <a:solidFill>
                  <a:srgbClr val="FFFFFF"/>
                </a:solidFill>
                <a:latin typeface="LOHFUT+MS-UIGothic"/>
                <a:cs typeface="LOHFUT+MS-UIGothic"/>
              </a:rPr>
              <a:t>知重构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2000" spc="25">
                <a:solidFill>
                  <a:srgbClr val="FFFFFF"/>
                </a:solidFill>
                <a:latin typeface="LOHFUT+MS-UIGothic"/>
                <a:cs typeface="LOHFUT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LOHFUT+MS-UIGothic"/>
                <a:cs typeface="LOHFUT+MS-UIGothic"/>
              </a:rPr>
              <a:t>情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绪调节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OHFUT+MS-UIGothic"/>
                <a:cs typeface="LOHFUT+MS-UIGothic"/>
              </a:rPr>
              <a:t>沟通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2000">
                <a:solidFill>
                  <a:srgbClr val="FFFFFF"/>
                </a:solidFill>
                <a:latin typeface="LOHFUT+MS-UIGothic"/>
                <a:cs typeface="LOHFUT+MS-UIGothic"/>
              </a:rPr>
              <a:t>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学会控制和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保持情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绪稳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定，避免情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动对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面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5959" y="483970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49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过调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整思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方式，改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变对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工作和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力的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知，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以更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极的心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制定合理的工作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划，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有效分配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，减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力和提高工作效率。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建立良好的沟通机制，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强团队协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作能力，共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力和挑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QWWQHN+PRDATS+MicrosoftYaHei-Bold"/>
                <a:cs typeface="QWWQHN+PRDAT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55289" y="280921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4500">
                <a:solidFill>
                  <a:srgbClr val="603200"/>
                </a:solidFill>
                <a:latin typeface="LOHFUT+MS-UIGothic"/>
                <a:cs typeface="LOHFUT+MS-UIGothic"/>
              </a:rPr>
              <a:t>干部常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见</a:t>
            </a:r>
            <a:r>
              <a:rPr sz="4500">
                <a:solidFill>
                  <a:srgbClr val="603200"/>
                </a:solidFill>
                <a:latin typeface="LOHFUT+MS-UIGothic"/>
                <a:cs typeface="LOHFUT+MS-UIGothic"/>
              </a:rPr>
              <a:t>的心理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工作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力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A6930"/>
                </a:solidFill>
                <a:latin typeface="LOHFUT+MS-UIGothic"/>
                <a:cs typeface="LOHFUT+MS-UIGothic"/>
              </a:rPr>
              <a:t>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工作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力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大可能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致焦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、抑郁、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失眠等症状，影响工作效率和身心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健康。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由于工作繁重、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任重大，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8615" y="309472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干部常常面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工作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力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大的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LOHFUT+MS-UIGothic"/>
                <a:cs typeface="LOHFUT+MS-UIGothic"/>
              </a:rPr>
              <a:t>解决方案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学会合理安排工作，提高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管理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102991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能力；适当放松自己，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行适当的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娱乐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人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际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关系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紧张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WWQHN+PRDATS+MicrosoftYaHei-Bold"/>
                <a:cs typeface="QWWQHN+PRDATS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WWQHN+PRDATS+MicrosoftYaHei-Bold"/>
                <a:cs typeface="QWWQHN+PRDATS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WWQHN+PRDATS+MicrosoftYaHei-Bold"/>
                <a:cs typeface="QWWQHN+PRDATS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干部在工作中需要与各种人打交道，容易出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关系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9A6930"/>
                </a:solidFill>
                <a:latin typeface="LOHFUT+MS-UIGothic"/>
                <a:cs typeface="LOHFUT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关系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可能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致沟通障碍、信任危机、工作配合度下降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423328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等后果。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LOHFUT+MS-UIGothic"/>
                <a:cs typeface="LOHFUT+MS-UIGothic"/>
              </a:rPr>
              <a:t>解决方案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564878"/>
            <a:ext cx="565829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提高沟通技巧，学会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听和表达；建立良好的人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关系，增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凝聚力。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自我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知不足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OHFUT+MS-UIGothic"/>
                <a:cs typeface="LOHFUT+MS-UIGothic"/>
              </a:rPr>
              <a:t>解决方案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行自我反思和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估，明确个人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和不足；制定合理的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职业规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划，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个人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展目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部分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干部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自己的能力和定位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不清，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致工作中出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迷茫和困惑。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FDFD"/>
                </a:solidFill>
                <a:latin typeface="LOHFUT+MS-UIGothic"/>
                <a:cs typeface="LOHFUT+MS-UIGothic"/>
              </a:rPr>
              <a:t>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自我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知不足可能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致工作方向不明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确、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职业规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划模糊、个人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展受限等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LOHFUT+MS-UIGothic"/>
                <a:cs typeface="LOHFU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情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管理不当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60605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干部在面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工作中的各种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力和挑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战时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，容易出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229335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和失控的情况。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1055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LOHFUT+MS-UIGothic"/>
                <a:cs typeface="LOHFUT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3669403"/>
            <a:ext cx="59869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管理不当可能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决策失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围紧张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、个人形象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475595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LOHFUT+MS-UIGothic"/>
                <a:cs typeface="LOHFUT+MS-UIGothic"/>
              </a:rPr>
              <a:t>解决方案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47384" y="5319768"/>
            <a:ext cx="587737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学会控制情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，保持冷静和理性；掌握情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绪调节</a:t>
            </a: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技巧，提高情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747384" y="55940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HFUT+MS-UIGothic"/>
                <a:cs typeface="LOHFUT+MS-UIGothic"/>
              </a:rPr>
              <a:t>管理能力。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倦怠与工作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情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丧</a:t>
            </a:r>
            <a:r>
              <a:rPr sz="3000">
                <a:solidFill>
                  <a:srgbClr val="9A6930"/>
                </a:solidFill>
                <a:latin typeface="LOHFUT+MS-UIGothic"/>
                <a:cs typeface="LOHFUT+MS-UIGothic"/>
              </a:rPr>
              <a:t>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期从事高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度、高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力的工作可能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致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倦怠，失去工作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A6930"/>
                </a:solidFill>
                <a:latin typeface="LOHFUT+MS-UIGothic"/>
                <a:cs typeface="LOHFU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倦怠与工作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情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丧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失表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工作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力下降、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缺乏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新精神、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工作失去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趣等。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LOHFUT+MS-UIGothic"/>
                <a:cs typeface="LOHFUT+MS-UIGothic"/>
              </a:rPr>
              <a:t>解决方案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17441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整工作状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求工作与生活的平衡；培养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极心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，激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工作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情和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633301"/>
                </a:solidFill>
                <a:latin typeface="LOHFUT+MS-UIGothic"/>
                <a:cs typeface="LOHFUT+MS-UIGothic"/>
              </a:rPr>
              <a:t>新精神。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QWWQHN+PRDATS+MicrosoftYaHei-Bold"/>
                <a:cs typeface="QWWQHN+PRDAT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9539" y="2809216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4500">
                <a:solidFill>
                  <a:srgbClr val="603200"/>
                </a:solidFill>
                <a:latin typeface="LOHFUT+MS-UIGothic"/>
                <a:cs typeface="LOHFUT+MS-UIGothic"/>
              </a:rPr>
              <a:t>干部心理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调</a:t>
            </a:r>
            <a:r>
              <a:rPr sz="4500">
                <a:solidFill>
                  <a:srgbClr val="603200"/>
                </a:solidFill>
                <a:latin typeface="LOHFUT+MS-UIGothic"/>
                <a:cs typeface="LOHFUT+MS-UIGothic"/>
              </a:rPr>
              <a:t>适的方法与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27039" y="3632176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LOHFUT+MS-UIGothic"/>
                <a:cs typeface="LOHFUT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https://d.book118.com/837024140131006041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LOHFUT+MS-UIGothic</vt:lpstr>
      <vt:lpstr>HBVHNB+HNOFOW+ArialMT</vt:lpstr>
      <vt:lpstr>Times New Roman</vt:lpstr>
      <vt:lpstr>QWWQHN+PRDATS+MicrosoftYaHei-Bold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2024-09-14T15:04:59.650</cp:lastPrinted>
  <dcterms:created xsi:type="dcterms:W3CDTF">2024-09-14T07:04:59Z</dcterms:created>
  <dcterms:modified xsi:type="dcterms:W3CDTF">2024-09-14T07:05:00Z</dcterms:modified>
</cp:coreProperties>
</file>