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31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1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F28BA-7C7B-4ACF-A7F2-5BC44668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0105F-1FE2-4D16-BF74-A8C6F5AC5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57C5E-5EB6-4CDA-9A07-54C34D51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85987-2CBA-49E3-9F7E-88FD95110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989FD-2CAD-4C07-9A57-62942BE7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21358-1C5B-42B7-A7C7-137600F14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B22038-A744-4B32-B5A9-739064365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EC520-3378-40F2-A0ED-C7BC6CF1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96E09-C85B-4CF2-9E30-9D6B1C130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495EF-4E75-4D0B-A1C0-F57D0EFD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93FB5-9777-4D30-A4A2-0C07F047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Ellipse 36-2083&amp;10099"/>
          <p:cNvSpPr/>
          <p:nvPr userDrawn="1">
            <p:custDataLst>
              <p:tags r:id="rId1"/>
            </p:custDataLst>
          </p:nvPr>
        </p:nvSpPr>
        <p:spPr>
          <a:xfrm>
            <a:off x="0" y="2377440"/>
            <a:ext cx="5193792" cy="4480560"/>
          </a:xfrm>
          <a:custGeom>
            <a:rect l="l" t="t" r="r" b="b"/>
            <a:pathLst>
              <a:path w="5193792" h="4480560">
                <a:moveTo>
                  <a:pt x="4828032" y="4480560"/>
                </a:moveTo>
                <a:lnTo>
                  <a:pt x="0" y="4480560"/>
                </a:lnTo>
                <a:lnTo>
                  <a:pt x="0" y="896112"/>
                </a:lnTo>
                <a:cubicBezTo>
                  <a:pt x="548640" y="338328"/>
                  <a:pt x="1307592" y="0"/>
                  <a:pt x="2148840" y="0"/>
                </a:cubicBezTo>
                <a:cubicBezTo>
                  <a:pt x="3831336" y="0"/>
                  <a:pt x="5193792" y="1362456"/>
                  <a:pt x="5193792" y="3044952"/>
                </a:cubicBezTo>
                <a:cubicBezTo>
                  <a:pt x="5193792" y="3566160"/>
                  <a:pt x="5065776" y="4050792"/>
                  <a:pt x="4828032" y="4480560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37 (Stroke)_#color-2083&amp;10102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2505456" cy="3108960"/>
          </a:xfrm>
          <a:custGeom>
            <a:rect l="l" t="t" r="r" b="b"/>
            <a:pathLst>
              <a:path w="2505456" h="3108960">
                <a:moveTo>
                  <a:pt x="0" y="2505456"/>
                </a:moveTo>
                <a:cubicBezTo>
                  <a:pt x="100584" y="2523744"/>
                  <a:pt x="201168" y="2532888"/>
                  <a:pt x="301752" y="2532888"/>
                </a:cubicBezTo>
                <a:cubicBezTo>
                  <a:pt x="1207008" y="2532888"/>
                  <a:pt x="1938528" y="1801368"/>
                  <a:pt x="1938528" y="905256"/>
                </a:cubicBezTo>
                <a:cubicBezTo>
                  <a:pt x="1938528" y="566928"/>
                  <a:pt x="1837944" y="256032"/>
                  <a:pt x="1664208" y="0"/>
                </a:cubicBezTo>
                <a:lnTo>
                  <a:pt x="2313432" y="0"/>
                </a:lnTo>
                <a:cubicBezTo>
                  <a:pt x="2441448" y="274320"/>
                  <a:pt x="2505456" y="576072"/>
                  <a:pt x="2505456" y="905256"/>
                </a:cubicBezTo>
                <a:cubicBezTo>
                  <a:pt x="2505456" y="2121408"/>
                  <a:pt x="1517904" y="3108960"/>
                  <a:pt x="301752" y="3108960"/>
                </a:cubicBezTo>
                <a:cubicBezTo>
                  <a:pt x="201168" y="3108960"/>
                  <a:pt x="100584" y="3099816"/>
                  <a:pt x="0" y="3081528"/>
                </a:cubicBezTo>
                <a:lnTo>
                  <a:pt x="0" y="250545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38_#color-2082&amp;9905"/>
          <p:cNvSpPr/>
          <p:nvPr userDrawn="1">
            <p:custDataLst>
              <p:tags r:id="rId3"/>
            </p:custDataLst>
          </p:nvPr>
        </p:nvSpPr>
        <p:spPr>
          <a:xfrm>
            <a:off x="9464040" y="4379976"/>
            <a:ext cx="1609344" cy="1609344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Ellipse 39-2082&amp;9906"/>
          <p:cNvSpPr/>
          <p:nvPr userDrawn="1">
            <p:custDataLst>
              <p:tags r:id="rId4"/>
            </p:custDataLst>
          </p:nvPr>
        </p:nvSpPr>
        <p:spPr>
          <a:xfrm>
            <a:off x="11338560" y="3617849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1870709" y="1862454"/>
            <a:ext cx="9467850" cy="2628901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70709" y="4790127"/>
            <a:ext cx="7492365" cy="117760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Ellipse 36-2082&amp;9912"/>
          <p:cNvSpPr/>
          <p:nvPr userDrawn="1">
            <p:custDataLst>
              <p:tags r:id="rId4"/>
            </p:custDataLst>
          </p:nvPr>
        </p:nvSpPr>
        <p:spPr>
          <a:xfrm>
            <a:off x="6976872" y="1005840"/>
            <a:ext cx="4343400" cy="4343400"/>
          </a:xfrm>
          <a:prstGeom prst="ellipse">
            <a:avLst/>
          </a:pr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Ellipse 37 (Stroke)_#color-2083&amp;10105"/>
          <p:cNvSpPr/>
          <p:nvPr userDrawn="1">
            <p:custDataLst>
              <p:tags r:id="rId5"/>
            </p:custDataLst>
          </p:nvPr>
        </p:nvSpPr>
        <p:spPr>
          <a:xfrm>
            <a:off x="7159752" y="0"/>
            <a:ext cx="3977640" cy="2258568"/>
          </a:xfrm>
          <a:custGeom>
            <a:rect l="l" t="t" r="r" b="b"/>
            <a:pathLst>
              <a:path w="3977640" h="2258568">
                <a:moveTo>
                  <a:pt x="594360" y="0"/>
                </a:moveTo>
                <a:cubicBezTo>
                  <a:pt x="576072" y="82296"/>
                  <a:pt x="576072" y="173736"/>
                  <a:pt x="576072" y="265176"/>
                </a:cubicBezTo>
                <a:cubicBezTo>
                  <a:pt x="576072" y="1051560"/>
                  <a:pt x="1207008" y="1682496"/>
                  <a:pt x="1984248" y="1682496"/>
                </a:cubicBezTo>
                <a:cubicBezTo>
                  <a:pt x="2770632" y="1682496"/>
                  <a:pt x="3401568" y="1051560"/>
                  <a:pt x="3401568" y="265176"/>
                </a:cubicBezTo>
                <a:cubicBezTo>
                  <a:pt x="3401568" y="173736"/>
                  <a:pt x="3392424" y="82296"/>
                  <a:pt x="3374136" y="0"/>
                </a:cubicBezTo>
                <a:lnTo>
                  <a:pt x="3959352" y="0"/>
                </a:lnTo>
                <a:cubicBezTo>
                  <a:pt x="3968496" y="91440"/>
                  <a:pt x="3977640" y="173736"/>
                  <a:pt x="3977640" y="265176"/>
                </a:cubicBezTo>
                <a:cubicBezTo>
                  <a:pt x="3977640" y="1362456"/>
                  <a:pt x="3081528" y="2258568"/>
                  <a:pt x="1984248" y="2258568"/>
                </a:cubicBezTo>
                <a:cubicBezTo>
                  <a:pt x="886968" y="2258568"/>
                  <a:pt x="0" y="1362456"/>
                  <a:pt x="0" y="265176"/>
                </a:cubicBezTo>
                <a:cubicBezTo>
                  <a:pt x="0" y="173736"/>
                  <a:pt x="9144" y="91440"/>
                  <a:pt x="18288" y="0"/>
                </a:cubicBezTo>
                <a:lnTo>
                  <a:pt x="59436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图形 6"/>
          <p:cNvSpPr/>
          <p:nvPr userDrawn="1">
            <p:custDataLst>
              <p:tags r:id="rId6"/>
            </p:custDataLst>
          </p:nvPr>
        </p:nvSpPr>
        <p:spPr>
          <a:xfrm>
            <a:off x="8343265" y="3605530"/>
            <a:ext cx="1610360" cy="24257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tx1"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43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Ellipse 36_#color-2083&amp;10108"/>
          <p:cNvSpPr/>
          <p:nvPr userDrawn="1">
            <p:custDataLst>
              <p:tags r:id="rId1"/>
            </p:custDataLst>
          </p:nvPr>
        </p:nvSpPr>
        <p:spPr>
          <a:xfrm>
            <a:off x="0" y="566928"/>
            <a:ext cx="5422392" cy="6291072"/>
          </a:xfrm>
          <a:custGeom>
            <a:rect l="l" t="t" r="r" b="b"/>
            <a:pathLst>
              <a:path w="5422392" h="6291072">
                <a:moveTo>
                  <a:pt x="4425696" y="6291072"/>
                </a:moveTo>
                <a:lnTo>
                  <a:pt x="0" y="6291072"/>
                </a:lnTo>
                <a:lnTo>
                  <a:pt x="0" y="393192"/>
                </a:lnTo>
                <a:cubicBezTo>
                  <a:pt x="502920" y="137160"/>
                  <a:pt x="1069848" y="0"/>
                  <a:pt x="1673352" y="0"/>
                </a:cubicBezTo>
                <a:cubicBezTo>
                  <a:pt x="3739896" y="0"/>
                  <a:pt x="5422392" y="1673352"/>
                  <a:pt x="5422392" y="3749040"/>
                </a:cubicBezTo>
                <a:cubicBezTo>
                  <a:pt x="5422392" y="4727448"/>
                  <a:pt x="5047488" y="5614416"/>
                  <a:pt x="4425696" y="6291072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Ellipse 38_#color_#strokes-2083&amp;10111"/>
          <p:cNvSpPr/>
          <p:nvPr userDrawn="1">
            <p:custDataLst>
              <p:tags r:id="rId2"/>
            </p:custDataLst>
          </p:nvPr>
        </p:nvSpPr>
        <p:spPr>
          <a:xfrm>
            <a:off x="11314176" y="1463040"/>
            <a:ext cx="877824" cy="1399032"/>
          </a:xfrm>
          <a:custGeom>
            <a:rect l="l" t="t" r="r" b="b"/>
            <a:pathLst>
              <a:path w="877824" h="1399032">
                <a:moveTo>
                  <a:pt x="877824" y="18288"/>
                </a:moveTo>
                <a:lnTo>
                  <a:pt x="877824" y="1371600"/>
                </a:lnTo>
                <a:cubicBezTo>
                  <a:pt x="822960" y="1389888"/>
                  <a:pt x="758952" y="1399032"/>
                  <a:pt x="694944" y="1399032"/>
                </a:cubicBezTo>
                <a:cubicBezTo>
                  <a:pt x="310896" y="1399032"/>
                  <a:pt x="0" y="1088136"/>
                  <a:pt x="0" y="694944"/>
                </a:cubicBezTo>
                <a:cubicBezTo>
                  <a:pt x="0" y="310896"/>
                  <a:pt x="310896" y="0"/>
                  <a:pt x="694944" y="0"/>
                </a:cubicBezTo>
                <a:cubicBezTo>
                  <a:pt x="758952" y="0"/>
                  <a:pt x="822960" y="9144"/>
                  <a:pt x="877824" y="18288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Ellipse 39_#color_#strokes-2082&amp;9935"/>
          <p:cNvSpPr/>
          <p:nvPr userDrawn="1">
            <p:custDataLst>
              <p:tags r:id="rId3"/>
            </p:custDataLst>
          </p:nvPr>
        </p:nvSpPr>
        <p:spPr>
          <a:xfrm>
            <a:off x="10131552" y="301752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104418" y="1621409"/>
            <a:ext cx="5230368" cy="2789863"/>
          </a:xfrm>
        </p:spPr>
        <p:txBody>
          <a:bodyPr wrap="square" anchor="ctr" anchorCtr="0">
            <a:normAutofit/>
          </a:bodyPr>
          <a:lstStyle>
            <a:lvl1pPr algn="l">
              <a:defRPr sz="48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130518" y="665438"/>
            <a:ext cx="4402908" cy="4700971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153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Ellipse 36-2083&amp;10120"/>
          <p:cNvSpPr/>
          <p:nvPr userDrawn="1">
            <p:custDataLst>
              <p:tags r:id="rId1"/>
            </p:custDataLst>
          </p:nvPr>
        </p:nvSpPr>
        <p:spPr>
          <a:xfrm>
            <a:off x="0" y="2679192"/>
            <a:ext cx="5056632" cy="4178808"/>
          </a:xfrm>
          <a:custGeom>
            <a:rect l="l" t="t" r="r" b="b"/>
            <a:pathLst>
              <a:path w="5056632" h="4178808">
                <a:moveTo>
                  <a:pt x="4837176" y="4178808"/>
                </a:moveTo>
                <a:lnTo>
                  <a:pt x="0" y="4178808"/>
                </a:lnTo>
                <a:lnTo>
                  <a:pt x="0" y="758952"/>
                </a:lnTo>
                <a:cubicBezTo>
                  <a:pt x="539496" y="283464"/>
                  <a:pt x="1243584" y="0"/>
                  <a:pt x="2011680" y="0"/>
                </a:cubicBezTo>
                <a:cubicBezTo>
                  <a:pt x="3694176" y="0"/>
                  <a:pt x="5056632" y="1362456"/>
                  <a:pt x="5056632" y="3044952"/>
                </a:cubicBezTo>
                <a:cubicBezTo>
                  <a:pt x="5056632" y="3447288"/>
                  <a:pt x="4974336" y="3831336"/>
                  <a:pt x="4837176" y="4178808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38_#color_#strokes-2082&amp;9949"/>
          <p:cNvSpPr/>
          <p:nvPr userDrawn="1">
            <p:custDataLst>
              <p:tags r:id="rId2"/>
            </p:custDataLst>
          </p:nvPr>
        </p:nvSpPr>
        <p:spPr>
          <a:xfrm>
            <a:off x="9537192" y="1152144"/>
            <a:ext cx="1298448" cy="1298448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37 (Stroke)_#color-2083&amp;10123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2368296" cy="3410712"/>
          </a:xfrm>
          <a:custGeom>
            <a:rect l="l" t="t" r="r" b="b"/>
            <a:pathLst>
              <a:path w="2368296" h="3410712">
                <a:moveTo>
                  <a:pt x="0" y="2834640"/>
                </a:moveTo>
                <a:cubicBezTo>
                  <a:pt x="54864" y="2834640"/>
                  <a:pt x="109728" y="2834640"/>
                  <a:pt x="164592" y="2834640"/>
                </a:cubicBezTo>
                <a:cubicBezTo>
                  <a:pt x="1069848" y="2834640"/>
                  <a:pt x="1801368" y="2112264"/>
                  <a:pt x="1801368" y="1207008"/>
                </a:cubicBezTo>
                <a:cubicBezTo>
                  <a:pt x="1801368" y="731520"/>
                  <a:pt x="1591056" y="301752"/>
                  <a:pt x="1261872" y="0"/>
                </a:cubicBezTo>
                <a:lnTo>
                  <a:pt x="2011680" y="0"/>
                </a:lnTo>
                <a:cubicBezTo>
                  <a:pt x="2240280" y="347472"/>
                  <a:pt x="2368296" y="758952"/>
                  <a:pt x="2368296" y="1207008"/>
                </a:cubicBezTo>
                <a:cubicBezTo>
                  <a:pt x="2368296" y="2423160"/>
                  <a:pt x="1380744" y="3410712"/>
                  <a:pt x="164592" y="3410712"/>
                </a:cubicBezTo>
                <a:cubicBezTo>
                  <a:pt x="109728" y="3410712"/>
                  <a:pt x="54864" y="3410712"/>
                  <a:pt x="0" y="3401568"/>
                </a:cubicBezTo>
                <a:lnTo>
                  <a:pt x="0" y="283464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Ellipse 40_#color_#strokes-2082&amp;9950"/>
          <p:cNvSpPr/>
          <p:nvPr userDrawn="1">
            <p:custDataLst>
              <p:tags r:id="rId4"/>
            </p:custDataLst>
          </p:nvPr>
        </p:nvSpPr>
        <p:spPr>
          <a:xfrm>
            <a:off x="10899648" y="3429000"/>
            <a:ext cx="530352" cy="530352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841500" y="555752"/>
            <a:ext cx="10096500" cy="3249648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41500" y="4217290"/>
            <a:ext cx="10096500" cy="1931921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7 (Stroke)_#color-2083&amp;10114"/>
          <p:cNvSpPr/>
          <p:nvPr userDrawn="1">
            <p:custDataLst>
              <p:tags r:id="rId12"/>
            </p:custDataLst>
          </p:nvPr>
        </p:nvSpPr>
        <p:spPr>
          <a:xfrm>
            <a:off x="10497312" y="0"/>
            <a:ext cx="1691640" cy="1591056"/>
          </a:xfrm>
          <a:custGeom>
            <a:rect l="l" t="t" r="r" b="b"/>
            <a:pathLst>
              <a:path w="1691639" h="1591056">
                <a:moveTo>
                  <a:pt x="402336" y="0"/>
                </a:moveTo>
                <a:cubicBezTo>
                  <a:pt x="374904" y="82296"/>
                  <a:pt x="365760" y="164592"/>
                  <a:pt x="365760" y="246888"/>
                </a:cubicBezTo>
                <a:cubicBezTo>
                  <a:pt x="365760" y="786384"/>
                  <a:pt x="804672" y="1225296"/>
                  <a:pt x="1344168" y="1225296"/>
                </a:cubicBezTo>
                <a:cubicBezTo>
                  <a:pt x="1472184" y="1225296"/>
                  <a:pt x="1591056" y="1207008"/>
                  <a:pt x="1691640" y="1161288"/>
                </a:cubicBezTo>
                <a:lnTo>
                  <a:pt x="1691640" y="1545336"/>
                </a:lnTo>
                <a:cubicBezTo>
                  <a:pt x="1581912" y="1581912"/>
                  <a:pt x="1463040" y="1591056"/>
                  <a:pt x="1344168" y="1591056"/>
                </a:cubicBezTo>
                <a:cubicBezTo>
                  <a:pt x="603504" y="1591056"/>
                  <a:pt x="0" y="987552"/>
                  <a:pt x="0" y="246888"/>
                </a:cubicBezTo>
                <a:cubicBezTo>
                  <a:pt x="0" y="164592"/>
                  <a:pt x="9144" y="82296"/>
                  <a:pt x="18288" y="0"/>
                </a:cubicBezTo>
                <a:lnTo>
                  <a:pt x="402336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Ellipse 36-2083&amp;10117"/>
          <p:cNvSpPr/>
          <p:nvPr userDrawn="1">
            <p:custDataLst>
              <p:tags r:id="rId13"/>
            </p:custDataLst>
          </p:nvPr>
        </p:nvSpPr>
        <p:spPr>
          <a:xfrm>
            <a:off x="905256" y="5687568"/>
            <a:ext cx="2715768" cy="1170432"/>
          </a:xfrm>
          <a:custGeom>
            <a:rect l="l" t="t" r="r" b="b"/>
            <a:pathLst>
              <a:path w="2715768" h="1170432">
                <a:moveTo>
                  <a:pt x="2715768" y="1170432"/>
                </a:moveTo>
                <a:lnTo>
                  <a:pt x="0" y="1170432"/>
                </a:lnTo>
                <a:cubicBezTo>
                  <a:pt x="100584" y="502920"/>
                  <a:pt x="667512" y="0"/>
                  <a:pt x="1353312" y="0"/>
                </a:cubicBezTo>
                <a:cubicBezTo>
                  <a:pt x="2048256" y="0"/>
                  <a:pt x="2615184" y="502920"/>
                  <a:pt x="2715768" y="1170432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309" r:id="rId2"/>
    <p:sldLayoutId id="2147506310" r:id="rId3"/>
    <p:sldLayoutId id="2147506311" r:id="rId4"/>
    <p:sldLayoutId id="2147506312" r:id="rId5"/>
    <p:sldLayoutId id="2147506313" r:id="rId6"/>
    <p:sldLayoutId id="2147506314" r:id="rId7"/>
    <p:sldLayoutId id="2147506315" r:id="rId8"/>
    <p:sldLayoutId id="2147506316" r:id="rId9"/>
    <p:sldLayoutId id="2147506317" r:id="rId10"/>
    <p:sldLayoutId id="21475063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64103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870709" y="2114549"/>
            <a:ext cx="9467850" cy="2628901"/>
          </a:xfrm>
        </p:spPr>
        <p:txBody>
          <a:bodyPr wrap="square">
            <a:normAutofit/>
          </a:bodyPr>
          <a:lstStyle/>
          <a:p>
            <a:r>
              <a:rPr lang="zh-CN" altLang="en-US"/>
              <a:t>第七章为新中国而奋斗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870709" y="5042222"/>
            <a:ext cx="7492365" cy="117760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626049" y="1020238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2531627" y="112455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1626049" y="3526447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2531627" y="363076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新中国的政治建设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1626049" y="1855641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2531627" y="195995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新中国的奋斗历程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626049" y="2691044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2531627" y="279535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新中国的经济建设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1626049" y="4361850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2531627" y="4466164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新中国的文化建设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1626049" y="5197252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2531627" y="5301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新中国的社会建设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新中国的奋斗历程</a:t>
            </a:r>
            <a:endParaRPr lang="zh-CN" altLang="en-US"/>
          </a:p>
        </p:txBody>
      </p:sp>
      <p:sp>
        <p:nvSpPr>
          <p:cNvPr id="10489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建国初期的奋斗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改革开放的探索</a:t>
            </a:r>
            <a:endParaRPr lang="zh-CN" altLang="en-US"/>
          </a:p>
        </p:txBody>
      </p:sp>
      <p:sp>
        <p:nvSpPr>
          <p:cNvPr id="10490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城市改革：国有企业改革，增强企业活力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开放：设立经济特区，引进外资和技术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1978年十一届三中全会召开，决定实行改革开放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农村改革：家庭联产承包责任制，提高农民生产积极性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进入新时代的奋斗目标</a:t>
            </a:r>
            <a:endParaRPr lang="zh-CN" altLang="en-US"/>
          </a:p>
        </p:txBody>
      </p:sp>
      <p:sp>
        <p:nvSpPr>
          <p:cNvPr id="104912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实现中华民族伟大复兴的中国梦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建设富强民主文明和谐美丽的社会主义现代化强国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推动构建人类命运共同体，为世界和平与发展作出更大贡献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加强党的领导和党的建设，确保党始终成为中国特色社会主义事业的坚强领导核心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奋斗历程中的重要事件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新中国的经济建设</a:t>
            </a:r>
            <a:endParaRPr lang="zh-CN" altLang="en-US"/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经济体制的改革</a:t>
            </a:r>
            <a:endParaRPr lang="zh-CN" altLang="en-US"/>
          </a:p>
        </p:txBody>
      </p:sp>
      <p:sp>
        <p:nvSpPr>
          <p:cNvPr id="10493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计划经济向市场经济转变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国有企业改革：建立现代企业制度，提高企业竞争力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价格改革：逐步放开价格管制，发挥市场在资源配置中的决定性作用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金融体制改革：建立现代金融体系，提高金融服务实体经济的能力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经济发展的成就</a:t>
            </a:r>
            <a:endParaRPr lang="zh-CN" altLang="en-US"/>
          </a:p>
        </p:txBody>
      </p:sp>
      <p:sp>
        <p:nvSpPr>
          <p:cNvPr id="104936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工业生产：钢铁、煤炭、电力等主要工业产品产量大幅增长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农业发展：粮食产量不断提高，农村经济得到发展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基础设施建设：铁路、公路、桥梁等基础设施不断完善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科技进步：原子弹、氢弹、卫星等重大科技成果取得突破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面临的挑战与机遇</a:t>
            </a:r>
            <a:endParaRPr lang="zh-CN" altLang="en-US"/>
          </a:p>
        </p:txBody>
      </p:sp>
      <p:sp>
        <p:nvSpPr>
          <p:cNvPr id="10494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应对策略：制定五年计划、引进外资、发展科技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挑战：战争破坏、经济落后、物资匮乏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机遇：苏联援助、土地改革、工业化建设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成果：国民经济恢复、工业体系初步建立、人民生活水平提高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未来经济发展的方向</a:t>
            </a:r>
            <a:endParaRPr lang="zh-CN" altLang="en-US"/>
          </a:p>
        </p:txBody>
      </p:sp>
      <p:sp>
        <p:nvSpPr>
          <p:cNvPr id="10495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创新驱动：加强科技创新，推动产业升级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开放合作：加强国际合作，推动经济全球化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共享发展：关注社会公平，实现共同富裕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绿色发展：注重环境保护，发展绿色经济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新中国的政治建设</a:t>
            </a:r>
            <a:endParaRPr lang="zh-CN" altLang="en-US"/>
          </a:p>
        </p:txBody>
      </p:sp>
      <p:sp>
        <p:nvSpPr>
          <p:cNvPr id="10495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政治体制的改革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民主法治的进步</a:t>
            </a:r>
            <a:endParaRPr lang="zh-CN" altLang="en-US"/>
          </a:p>
        </p:txBody>
      </p:sp>
      <p:sp>
        <p:nvSpPr>
          <p:cNvPr id="10496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1949年，新中国颁布了《中国人民政治协商会议共同纲领》，确立了新中国的政治制度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1954年，新中国颁布了《中华人民共和国宪法》，确立了社会主义法治国家的基本原则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1978年，新中国实行改革开放政策，推动了民主法治建设的进程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1997年，香港回归中国，实行“一国两制”，展示了新中国民主法治的包容性和开放性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国家治理体系现代化</a:t>
            </a:r>
            <a:endParaRPr lang="zh-CN" altLang="en-US"/>
          </a:p>
        </p:txBody>
      </p:sp>
      <p:sp>
        <p:nvSpPr>
          <p:cNvPr id="10497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国家治理体系的内涵：包括政治、经济、文化、社会、生态文明等多个方面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国家治理体系的目标：实现国家治理的现代化、科学化、民主化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国家治理体系的特点：强调党的领导、人民当家作主、依法治国的有机统一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国家治理体系的意义：为国家的发展提供有力保障，促进社会稳定和繁荣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https://d.book118.com/837064103154006036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  <p:tag name="KSO_WM_UNIT_VALUE" val="6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SLIDE_ID" val="custom202331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2_1"/>
  <p:tag name="KSO_WM_UNIT_INDEX" val="1_2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3_1"/>
  <p:tag name="KSO_WM_UNIT_INDEX" val="1_3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5_1"/>
  <p:tag name="KSO_WM_UNIT_INDEX" val="1_5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i*1_6_1"/>
  <p:tag name="KSO_WM_UNIT_INDEX" val="1_6_1"/>
  <p:tag name="KSO_WM_UNIT_LAYERLEVEL" val="1_1_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9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FFC000"/>
      </a:accent1>
      <a:accent2>
        <a:srgbClr val="FF7A00"/>
      </a:accent2>
      <a:accent3>
        <a:srgbClr val="FF9900"/>
      </a:accent3>
      <a:accent4>
        <a:srgbClr val="75BD42"/>
      </a:accent4>
      <a:accent5>
        <a:srgbClr val="30C0B4"/>
      </a:accent5>
      <a:accent6>
        <a:srgbClr val="E54C5E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Office Theme</vt:lpstr>
      <vt:lpstr>第七章为新中国而奋斗</vt:lpstr>
      <vt:lpstr>目录</vt:lpstr>
      <vt:lpstr>添加章节标题</vt:lpstr>
      <vt:lpstr>新中国的奋斗历程</vt:lpstr>
      <vt:lpstr>建国初期的奋斗</vt:lpstr>
      <vt:lpstr>改革开放的探索</vt:lpstr>
      <vt:lpstr>进入新时代的奋斗目标</vt:lpstr>
      <vt:lpstr>奋斗历程中的重要事件</vt:lpstr>
      <vt:lpstr>新中国的经济建设</vt:lpstr>
      <vt:lpstr>经济体制的改革</vt:lpstr>
      <vt:lpstr>经济发展的成就</vt:lpstr>
      <vt:lpstr>面临的挑战与机遇</vt:lpstr>
      <vt:lpstr>未来经济发展的方向</vt:lpstr>
      <vt:lpstr>新中国的政治建设</vt:lpstr>
      <vt:lpstr>政治体制的改革</vt:lpstr>
      <vt:lpstr>民主法治的进步</vt:lpstr>
      <vt:lpstr>国家治理体系现代化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2024-09-11T22:58:45.441</cp:lastPrinted>
  <dcterms:created xsi:type="dcterms:W3CDTF">2024-09-11T14:58:45Z</dcterms:created>
  <dcterms:modified xsi:type="dcterms:W3CDTF">2024-09-11T14:58:47Z</dcterms:modified>
</cp:coreProperties>
</file>