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50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93.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8" name="幻灯片图像占位符 1"/>
          <p:cNvSpPr>
            <a:spLocks noGrp="1" noRot="1" noChangeAspect="1"/>
          </p:cNvSpPr>
          <p:nvPr>
            <p:ph type="sldImg" idx="2"/>
          </p:nvPr>
        </p:nvSpPr>
        <p:spPr/>
      </p:sp>
      <p:sp>
        <p:nvSpPr>
          <p:cNvPr id="104867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image" Target="../media/image4.png" /><Relationship Id="rId13" Type="http://schemas.openxmlformats.org/officeDocument/2006/relationships/tags" Target="../tags/tag9.xml" /><Relationship Id="rId14" Type="http://schemas.openxmlformats.org/officeDocument/2006/relationships/image" Target="../media/image5.png"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tags" Target="../tags/tag2.xml" /><Relationship Id="rId20"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2.png" /><Relationship Id="rId7" Type="http://schemas.openxmlformats.org/officeDocument/2006/relationships/tags" Target="../tags/tag5.xml" /><Relationship Id="rId8" Type="http://schemas.openxmlformats.org/officeDocument/2006/relationships/image" Target="../media/image3.png"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image" Target="../media/image6.pn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image" Target="../media/image6.png"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image" Target="../media/image4.png" /><Relationship Id="rId13" Type="http://schemas.openxmlformats.org/officeDocument/2006/relationships/tags" Target="../tags/tag37.xml" /><Relationship Id="rId14" Type="http://schemas.openxmlformats.org/officeDocument/2006/relationships/image" Target="../media/image5.png" /><Relationship Id="rId15" Type="http://schemas.openxmlformats.org/officeDocument/2006/relationships/tags" Target="../tags/tag38.xml" /><Relationship Id="rId16" Type="http://schemas.openxmlformats.org/officeDocument/2006/relationships/tags" Target="../tags/tag39.xml" /><Relationship Id="rId17" Type="http://schemas.openxmlformats.org/officeDocument/2006/relationships/tags" Target="../tags/tag40.xml" /><Relationship Id="rId18" Type="http://schemas.openxmlformats.org/officeDocument/2006/relationships/tags" Target="../tags/tag41.xml" /><Relationship Id="rId19"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image" Target="../media/image1.png"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image" Target="../media/image2.png" /><Relationship Id="rId7" Type="http://schemas.openxmlformats.org/officeDocument/2006/relationships/tags" Target="../tags/tag33.xml" /><Relationship Id="rId8" Type="http://schemas.openxmlformats.org/officeDocument/2006/relationships/image" Target="../media/image3.png" /><Relationship Id="rId9" Type="http://schemas.openxmlformats.org/officeDocument/2006/relationships/tags" Target="../tags/tag3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8.xml" /><Relationship Id="rId11" Type="http://schemas.openxmlformats.org/officeDocument/2006/relationships/tags" Target="../tags/tag59.xml" /><Relationship Id="rId12"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image" Target="../media/image6.png"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image" Target="../media/image6.png"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image" Target="../media/image6.png"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image" Target="../media/image4.png" /><Relationship Id="rId12" Type="http://schemas.openxmlformats.org/officeDocument/2006/relationships/tags" Target="../tags/tag91.xml" /><Relationship Id="rId13" Type="http://schemas.openxmlformats.org/officeDocument/2006/relationships/image" Target="../media/image5.png"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image" Target="../media/image1.png"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2.png" /><Relationship Id="rId7" Type="http://schemas.openxmlformats.org/officeDocument/2006/relationships/tags" Target="../tags/tag88.xml" /><Relationship Id="rId8" Type="http://schemas.openxmlformats.org/officeDocument/2006/relationships/image" Target="../media/image3.png" /><Relationship Id="rId9" Type="http://schemas.openxmlformats.org/officeDocument/2006/relationships/tags" Target="../tags/tag8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104815-4FF3-463C-B626-3AFD58512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10044-1F0F-445A-A33E-A2D42B875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D74433-ACC4-4F0A-83FB-FCDDE5214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F24BF1-96B4-4B4D-8903-38B2E49467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4B8E14-2FF5-4E0D-BF30-EF19BDF871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8A8477-4185-453C-9D28-91CC8C333E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AAE8C4-E536-4AF5-B0CC-18471D29C1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A8FA51-1952-441B-B044-9FE7470C91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D795D2-D5CE-434E-B65A-08429C17C5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B76A81-2C73-40CB-AD16-B02E50B5CE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962E33-2DC2-4593-99A1-929FA86EC8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8" name="矩形 15"/>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0" name="矩形 14"/>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5" name="图片 12"/>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57"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59" name="图片 11"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61"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672" name="标题 9"/>
          <p:cNvSpPr txBox="1">
            <a:spLocks noGrp="1"/>
          </p:cNvSpPr>
          <p:nvPr>
            <p:ph type="title" idx="5" hasCustomPrompt="1"/>
            <p:custDataLst>
              <p:tags r:id="rId10"/>
            </p:custDataLst>
          </p:nvPr>
        </p:nvSpPr>
        <p:spPr>
          <a:xfrm>
            <a:off x="2757805" y="1013460"/>
            <a:ext cx="6718935" cy="281876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sp>
        <p:nvSpPr>
          <p:cNvPr id="1048674" name="文本占位符 8"/>
          <p:cNvSpPr txBox="1">
            <a:spLocks noGrp="1"/>
          </p:cNvSpPr>
          <p:nvPr>
            <p:ph type="body" idx="4" hasCustomPrompt="1"/>
            <p:custDataLst>
              <p:tags r:id="rId11"/>
            </p:custDataLst>
          </p:nvPr>
        </p:nvSpPr>
        <p:spPr>
          <a:xfrm>
            <a:off x="2757170" y="4084955"/>
            <a:ext cx="6719570" cy="352425"/>
          </a:xfrm>
          <a:prstGeom prst="rect">
            <a:avLst/>
          </a:prstGeom>
          <a:noFill/>
        </p:spPr>
        <p:txBody>
          <a:bodyPr wrap="square" rtlCol="0" anchor="t">
            <a:spAutoFit/>
          </a:bodyPr>
          <a:lstStyle>
            <a:lvl1pPr marL="0" marR="0" algn="ctr" defTabSz="914400" rtl="0" eaLnBrk="1" fontAlgn="auto" latinLnBrk="0" hangingPunct="1">
              <a:lnSpc>
                <a:spcPct val="100000"/>
              </a:lnSpc>
              <a:buClrTx/>
              <a:buSzTx/>
              <a:buFontTx/>
              <a:buNone/>
              <a:defRPr kumimoji="0" sz="1600" b="1" i="0" u="none" strike="noStrike" kern="1200" cap="none" spc="0" normalizeH="0" baseline="0" noProof="1">
                <a:solidFill>
                  <a:schemeClr val="accent2">
                    <a:alpha val="45000"/>
                  </a:schemeClr>
                </a:solidFill>
                <a:latin typeface="+mj-ea"/>
                <a:ea typeface="+mj-ea"/>
                <a:cs typeface="微软雅黑" panose="020b0503020204020204" charset="-122"/>
              </a:defRPr>
            </a:lvl1pPr>
          </a:lstStyle>
          <a:p>
            <a:pPr lvl="0" algn="ctr"/>
            <a:r>
              <a:rPr>
                <a:sym typeface="+mn-ea"/>
              </a:rPr>
              <a:t>单击此处编辑母版副标题样式</a:t>
            </a:r>
            <a:endParaRPr>
              <a:sym typeface="+mn-ea"/>
            </a:endParaRPr>
          </a:p>
        </p:txBody>
      </p:sp>
      <p:pic>
        <p:nvPicPr>
          <p:cNvPr id="2097163"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65" name="图片 7"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676" name="文本占位符 6"/>
          <p:cNvSpPr>
            <a:spLocks noGrp="1"/>
          </p:cNvSpPr>
          <p:nvPr>
            <p:ph type="body" idx="1" hasCustomPrompt="1"/>
            <p:custDataLst>
              <p:tags r:id="rId16"/>
            </p:custDataLst>
          </p:nvPr>
        </p:nvSpPr>
        <p:spPr>
          <a:xfrm>
            <a:off x="4746625" y="528447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j-ea"/>
                <a:ea typeface="+mj-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78" name="日期占位符 3"/>
          <p:cNvSpPr>
            <a:spLocks noGrp="1"/>
          </p:cNvSpPr>
          <p:nvPr>
            <p:ph type="dt" sz="half" idx="10"/>
            <p:custDataLst>
              <p:tags r:id="rId1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0" name="页脚占位符 4"/>
          <p:cNvSpPr>
            <a:spLocks noGrp="1"/>
          </p:cNvSpPr>
          <p:nvPr>
            <p:ph type="ftr" sz="quarter" idx="11"/>
            <p:custDataLst>
              <p:tags r:id="rId18"/>
            </p:custDataLst>
          </p:nvPr>
        </p:nvSpPr>
        <p:spPr>
          <a:xfrm>
            <a:off x="4038600" y="6356350"/>
            <a:ext cx="4114800" cy="365125"/>
          </a:xfrm>
        </p:spPr>
        <p:txBody>
          <a:bodyPr/>
          <a:lstStyle/>
          <a:p>
            <a:endParaRPr lang="zh-CN" altLang="en-US"/>
          </a:p>
        </p:txBody>
      </p:sp>
      <p:sp>
        <p:nvSpPr>
          <p:cNvPr id="1048682" name="灯片编号占位符 5"/>
          <p:cNvSpPr>
            <a:spLocks noGrp="1"/>
          </p:cNvSpPr>
          <p:nvPr>
            <p:ph type="sldNum" sz="quarter" idx="12"/>
            <p:custDataLst>
              <p:tags r:id="rId1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4" name="矩形 8"/>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6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86" name="标题"/>
          <p:cNvSpPr txBox="1">
            <a:spLocks noGrp="1"/>
          </p:cNvSpPr>
          <p:nvPr>
            <p:ph type="title" idx="2"/>
            <p:custDataLst>
              <p:tags r:id="rId4"/>
            </p:custDataLst>
          </p:nvPr>
        </p:nvSpPr>
        <p:spPr>
          <a:xfrm>
            <a:off x="608330" y="608330"/>
            <a:ext cx="10968990" cy="705485"/>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defRPr>
            </a:lvl1pPr>
          </a:lstStyle>
          <a:p>
            <a:pPr lvl="0" algn="ctr"/>
            <a:r>
              <a:rPr>
                <a:sym typeface="+mn-ea"/>
              </a:rPr>
              <a:t>单击此处编辑母版标题样式</a:t>
            </a:r>
            <a:endParaRPr>
              <a:sym typeface="+mn-ea"/>
            </a:endParaRPr>
          </a:p>
        </p:txBody>
      </p:sp>
      <p:sp>
        <p:nvSpPr>
          <p:cNvPr id="1048688" name="正文"/>
          <p:cNvSpPr txBox="1">
            <a:spLocks noGrp="1"/>
          </p:cNvSpPr>
          <p:nvPr>
            <p:ph idx="1" hasCustomPrompt="1"/>
            <p:custDataLst>
              <p:tags r:id="rId5"/>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j-ea"/>
                <a:ea typeface="+mj-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p:txBody>
      </p:sp>
      <p:sp>
        <p:nvSpPr>
          <p:cNvPr id="1048690"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2"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6" name="矩形 6"/>
          <p:cNvSpPr/>
          <p:nvPr>
            <p:custDataLst>
              <p:tags r:id="rId1"/>
            </p:custDataLst>
          </p:nvPr>
        </p:nvSpPr>
        <p:spPr>
          <a:xfrm>
            <a:off x="0" y="6370955"/>
            <a:ext cx="12192000" cy="48641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98" name="标题 5" descr="7b0a20202020227461726765744d6f64756c65223a20226b6f6e6c696e65666f6e7473220a7d0a"/>
          <p:cNvSpPr txBox="1">
            <a:spLocks noGrp="1"/>
          </p:cNvSpPr>
          <p:nvPr>
            <p:ph type="title" idx="3" hasCustomPrompt="1"/>
            <p:custDataLst>
              <p:tags r:id="rId2"/>
            </p:custDataLst>
          </p:nvPr>
        </p:nvSpPr>
        <p:spPr>
          <a:xfrm>
            <a:off x="685800" y="271780"/>
            <a:ext cx="5461000" cy="1396365"/>
          </a:xfrm>
          <a:prstGeom prst="rect">
            <a:avLst/>
          </a:prstGeom>
          <a:noFill/>
        </p:spPr>
        <p:txBody>
          <a:bodyPr wrap="square" rtlCol="0" anchor="b" anchorCtr="0">
            <a:no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accent1">
                    <a:lumMod val="75000"/>
                  </a:schemeClr>
                </a:solidFill>
                <a:effectLst/>
                <a:latin typeface="+mj-ea"/>
                <a:ea typeface="+mj-ea"/>
                <a:cs typeface="微软雅黑" panose="020b0503020204020204" charset="-122"/>
              </a:defRPr>
            </a:lvl1pPr>
          </a:lstStyle>
          <a:p>
            <a:pPr lvl="0" algn="l">
              <a:buClrTx/>
              <a:buSzTx/>
              <a:buFontTx/>
            </a:pPr>
            <a:r>
              <a:rPr>
                <a:sym typeface="+mn-ea"/>
              </a:rPr>
              <a:t>单击编辑标题</a:t>
            </a:r>
            <a:endParaRPr>
              <a:sym typeface="+mn-ea"/>
            </a:endParaRPr>
          </a:p>
        </p:txBody>
      </p:sp>
      <p:pic>
        <p:nvPicPr>
          <p:cNvPr id="2097169" name="图片 60" descr="不同颜色的花  描述已自动生成"/>
          <p:cNvPicPr>
            <a:picLocks noChangeAspect="1"/>
          </p:cNvPicPr>
          <p:nvPr>
            <p:custDataLst>
              <p:tags r:id="rId4"/>
            </p:custDataLst>
          </p:nvPr>
        </p:nvPicPr>
        <p:blipFill>
          <a:blip r:embed="rId3"/>
          <a:srcRect t="48205" r="36442"/>
          <a:stretch>
            <a:fillRect/>
          </a:stretch>
        </p:blipFill>
        <p:spPr>
          <a:xfrm rot="1631206">
            <a:off x="8910320" y="-527685"/>
            <a:ext cx="3985260" cy="2016125"/>
          </a:xfrm>
          <a:custGeom>
            <a:gdLst>
              <a:gd name="connsiteX0" fmla="*/ 1 w 4133035"/>
              <a:gd name="connsiteY0" fmla="*/ 1571167 h 2091230"/>
              <a:gd name="connsiteX1" fmla="*/ 3058899 w 4133035"/>
              <a:gd name="connsiteY1" fmla="*/ 0 h 2091230"/>
              <a:gd name="connsiteX2" fmla="*/ 4133035 w 4133035"/>
              <a:gd name="connsiteY2" fmla="*/ 2091230 h 2091230"/>
              <a:gd name="connsiteX3" fmla="*/ 0 w 4133035"/>
              <a:gd name="connsiteY3" fmla="*/ 2091230 h 2091230"/>
            </a:gdLst>
            <a:cxnLst>
              <a:cxn ang="0">
                <a:pos x="connsiteX0" y="connsiteY0"/>
              </a:cxn>
              <a:cxn ang="0">
                <a:pos x="connsiteX1" y="connsiteY1"/>
              </a:cxn>
              <a:cxn ang="0">
                <a:pos x="connsiteX2" y="connsiteY2"/>
              </a:cxn>
              <a:cxn ang="0">
                <a:pos x="connsiteX3" y="connsiteY3"/>
              </a:cxn>
            </a:cxnLst>
            <a:rect l="l" t="t" r="r" b="b"/>
            <a:pathLst>
              <a:path w="4133034" h="2091230">
                <a:moveTo>
                  <a:pt x="1" y="1571167"/>
                </a:moveTo>
                <a:lnTo>
                  <a:pt x="3058899" y="0"/>
                </a:lnTo>
                <a:lnTo>
                  <a:pt x="4133035" y="2091230"/>
                </a:lnTo>
                <a:lnTo>
                  <a:pt x="0" y="2091230"/>
                </a:lnTo>
                <a:close/>
              </a:path>
            </a:pathLst>
          </a:custGeom>
        </p:spPr>
      </p:pic>
      <p:pic>
        <p:nvPicPr>
          <p:cNvPr id="2097171" name="图片 33" descr="不同颜色的花  描述已自动生成"/>
          <p:cNvPicPr>
            <a:picLocks noChangeAspect="1"/>
          </p:cNvPicPr>
          <p:nvPr>
            <p:custDataLst>
              <p:tags r:id="rId5"/>
            </p:custDataLst>
          </p:nvPr>
        </p:nvPicPr>
        <p:blipFill>
          <a:blip r:embed="rId3"/>
          <a:srcRect l="45169" r="1742" b="65250"/>
          <a:stretch>
            <a:fillRect/>
          </a:stretch>
        </p:blipFill>
        <p:spPr>
          <a:xfrm rot="1631206">
            <a:off x="-715010" y="5714365"/>
            <a:ext cx="4537710" cy="1844675"/>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00" name="日期占位符 2"/>
          <p:cNvSpPr>
            <a:spLocks noGrp="1"/>
          </p:cNvSpPr>
          <p:nvPr>
            <p:ph type="dt" sz="half" idx="10"/>
            <p:custDataLst>
              <p:tags r:id="rId6"/>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02"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04" name="灯片编号占位符 4"/>
          <p:cNvSpPr>
            <a:spLocks noGrp="1"/>
          </p:cNvSpPr>
          <p:nvPr>
            <p:ph type="sldNum" sz="quarter" idx="12"/>
            <p:custDataLst>
              <p:tags r:id="rId8"/>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06"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08"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73"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75"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77" name="图片 10"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79"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10" name="标题 9"/>
          <p:cNvSpPr txBox="1">
            <a:spLocks noGrp="1"/>
          </p:cNvSpPr>
          <p:nvPr>
            <p:ph type="title" idx="4" hasCustomPrompt="1"/>
            <p:custDataLst>
              <p:tags r:id="rId10"/>
            </p:custDataLst>
          </p:nvPr>
        </p:nvSpPr>
        <p:spPr>
          <a:xfrm>
            <a:off x="3739515" y="3666490"/>
            <a:ext cx="4823460" cy="2073910"/>
          </a:xfrm>
          <a:prstGeom prst="rect">
            <a:avLst/>
          </a:prstGeom>
          <a:noFill/>
        </p:spPr>
        <p:txBody>
          <a:bodyPr wrap="square">
            <a:normAutofit/>
          </a:bodyPr>
          <a:lstStyle>
            <a:lvl1pPr marL="0" marR="0" algn="ctr" defTabSz="914400" rtl="0" eaLnBrk="1" fontAlgn="ctr" latinLnBrk="0" hangingPunct="1">
              <a:lnSpc>
                <a:spcPct val="100000"/>
              </a:lnSpc>
              <a:buClrTx/>
              <a:buSzTx/>
              <a:buFontTx/>
              <a:buNone/>
              <a:defRPr kumimoji="0" lang="zh-CN" altLang="en-US" sz="5400" b="1" i="0" u="none" strike="noStrike" kern="1200" cap="none" spc="0" normalizeH="0" baseline="0" noProof="1">
                <a:solidFill>
                  <a:schemeClr val="accent1">
                    <a:lumMod val="75000"/>
                  </a:schemeClr>
                </a:solidFill>
                <a:latin typeface="+mj-ea"/>
                <a:ea typeface="+mj-ea"/>
                <a:cs typeface="微软雅黑" panose="020b0503020204020204" charset="-122"/>
                <a:sym typeface="+mn-ea"/>
              </a:defRPr>
            </a:lvl1pPr>
          </a:lstStyle>
          <a:p>
            <a:pPr lvl="0" algn="ctr" fontAlgn="ctr">
              <a:lnSpc>
                <a:spcPct val="100000"/>
              </a:lnSpc>
            </a:pPr>
            <a:r>
              <a:rPr>
                <a:sym typeface="+mn-ea"/>
              </a:rPr>
              <a:t>单击编辑标题</a:t>
            </a:r>
            <a:endParaRPr>
              <a:sym typeface="+mn-ea"/>
            </a:endParaRPr>
          </a:p>
        </p:txBody>
      </p:sp>
      <p:sp>
        <p:nvSpPr>
          <p:cNvPr id="1048712" name="文本占位符 8"/>
          <p:cNvSpPr txBox="1">
            <a:spLocks noGrp="1"/>
          </p:cNvSpPr>
          <p:nvPr>
            <p:ph type="body" idx="3" hasCustomPrompt="1"/>
            <p:custDataLst>
              <p:tags r:id="rId11"/>
            </p:custDataLst>
          </p:nvPr>
        </p:nvSpPr>
        <p:spPr>
          <a:xfrm>
            <a:off x="3740785" y="1182370"/>
            <a:ext cx="4820920" cy="2487930"/>
          </a:xfrm>
          <a:prstGeom prst="rect">
            <a:avLst/>
          </a:prstGeom>
          <a:noFill/>
        </p:spPr>
        <p:txBody>
          <a:bodyPr wrap="square" rtlCol="0" anchor="b" anchorCtr="0">
            <a:normAutofit/>
          </a:bodyPr>
          <a:lstStyle>
            <a:lvl1pPr marL="0" marR="0" lvl="0" algn="ctr" defTabSz="914400" rtl="0" eaLnBrk="1" fontAlgn="auto" latinLnBrk="0" hangingPunct="1">
              <a:lnSpc>
                <a:spcPct val="100000"/>
              </a:lnSpc>
              <a:buClrTx/>
              <a:buSzTx/>
              <a:buFontTx/>
              <a:buNone/>
              <a:defRPr kumimoji="0" lang="en-US" altLang="zh-CN" sz="10000" b="1" i="0" u="none" strike="noStrike" kern="1200" cap="none" spc="0" normalizeH="0" baseline="0" noProof="1">
                <a:solidFill>
                  <a:schemeClr val="accent1">
                    <a:alpha val="70000"/>
                  </a:schemeClr>
                </a:solidFill>
                <a:latin typeface="+mj-ea"/>
                <a:ea typeface="+mj-ea"/>
                <a:cs typeface="仿宋" panose="02010609060101010101" charset="-122"/>
                <a:sym typeface="+mn-ea"/>
              </a:defRPr>
            </a:lvl1pPr>
          </a:lstStyle>
          <a:p>
            <a:pPr lvl="0" algn="ctr">
              <a:buClrTx/>
              <a:buSzTx/>
              <a:buFontTx/>
            </a:pPr>
            <a:r>
              <a:rPr>
                <a:sym typeface="+mn-ea"/>
              </a:rPr>
              <a:t>节编号</a:t>
            </a:r>
            <a:endParaRPr>
              <a:sym typeface="+mn-ea"/>
            </a:endParaRPr>
          </a:p>
        </p:txBody>
      </p:sp>
      <p:pic>
        <p:nvPicPr>
          <p:cNvPr id="2097181"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83" name="图片 6"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714"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20" name="矩形 10"/>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22" name="正文"/>
          <p:cNvSpPr txBox="1">
            <a:spLocks noGrp="1"/>
          </p:cNvSpPr>
          <p:nvPr>
            <p:ph idx="3" hasCustomPrompt="1"/>
            <p:custDataLst>
              <p:tags r:id="rId4"/>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4" name="正文"/>
          <p:cNvSpPr txBox="1">
            <a:spLocks noGrp="1"/>
          </p:cNvSpPr>
          <p:nvPr>
            <p:ph idx="2" hasCustomPrompt="1"/>
            <p:custDataLst>
              <p:tags r:id="rId5"/>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defRPr>
            </a:lvl1pPr>
          </a:lstStyle>
          <a:p>
            <a:pPr lvl="0" algn="ctr"/>
            <a:r>
              <a:rPr>
                <a:sym typeface="+mn-ea"/>
              </a:rPr>
              <a:t>单击此处编辑母版标题样式</a:t>
            </a:r>
            <a:endParaRPr>
              <a:sym typeface="+mn-ea"/>
            </a:endParaRPr>
          </a:p>
        </p:txBody>
      </p:sp>
      <p:sp>
        <p:nvSpPr>
          <p:cNvPr id="1048728"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30"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32"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34" name="矩形 14"/>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36"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38" name="正文"/>
          <p:cNvSpPr txBox="1">
            <a:spLocks noGrp="1"/>
          </p:cNvSpPr>
          <p:nvPr>
            <p:ph idx="4"/>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0" name="标题"/>
          <p:cNvSpPr txBox="1">
            <a:spLocks noGrp="1"/>
          </p:cNvSpPr>
          <p:nvPr>
            <p:ph type="title" idx="3"/>
            <p:custDataLst>
              <p:tags r:id="rId6"/>
            </p:custDataLst>
          </p:nvPr>
        </p:nvSpPr>
        <p:spPr>
          <a:xfrm>
            <a:off x="62352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2" name="正文"/>
          <p:cNvSpPr txBox="1">
            <a:spLocks noGrp="1"/>
          </p:cNvSpPr>
          <p:nvPr>
            <p:ph idx="2"/>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4" name="标题"/>
          <p:cNvSpPr txBox="1">
            <a:spLocks noGrp="1"/>
          </p:cNvSpPr>
          <p:nvPr>
            <p:ph type="title" idx="1"/>
            <p:custDataLst>
              <p:tags r:id="rId8"/>
            </p:custDataLst>
          </p:nvPr>
        </p:nvSpPr>
        <p:spPr>
          <a:xfrm>
            <a:off x="6084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6"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50"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52" name="矩形 6"/>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9"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54"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56"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8"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60"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1" name="图片 72" descr="不同颜色的花  描述已自动生成"/>
          <p:cNvPicPr>
            <a:picLocks noChangeAspect="1"/>
          </p:cNvPicPr>
          <p:nvPr>
            <p:custDataLst>
              <p:tags r:id="rId2"/>
            </p:custDataLst>
          </p:nvPr>
        </p:nvPicPr>
        <p:blipFill>
          <a:blip r:embed="rId1"/>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62" name="矩形 7"/>
          <p:cNvSpPr/>
          <p:nvPr>
            <p:custDataLst>
              <p:tags r:id="rId3"/>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64" name="日期占位符 1"/>
          <p:cNvSpPr>
            <a:spLocks noGrp="1"/>
          </p:cNvSpPr>
          <p:nvPr>
            <p:ph type="dt" sz="half" idx="10"/>
            <p:custDataLst>
              <p:tags r:id="rId4"/>
            </p:custDataLst>
          </p:nvPr>
        </p:nvSpPr>
        <p:spPr/>
        <p:txBody>
          <a:bodyPr/>
          <a:lstStyle/>
          <a:p>
            <a:fld id="{AC1B7B3F-A56B-4310-A966-BD55D80449F1}" type="datetimeFigureOut">
              <a:rPr lang="zh-CN" altLang="en-US" smtClean="0"/>
              <a:t/>
            </a:fld>
            <a:endParaRPr lang="zh-CN" altLang="en-US"/>
          </a:p>
        </p:txBody>
      </p:sp>
      <p:sp>
        <p:nvSpPr>
          <p:cNvPr id="1048766" name="页脚占位符 2"/>
          <p:cNvSpPr>
            <a:spLocks noGrp="1"/>
          </p:cNvSpPr>
          <p:nvPr>
            <p:ph type="ftr" sz="quarter" idx="11"/>
            <p:custDataLst>
              <p:tags r:id="rId5"/>
            </p:custDataLst>
          </p:nvPr>
        </p:nvSpPr>
        <p:spPr/>
        <p:txBody>
          <a:bodyPr/>
          <a:lstStyle/>
          <a:p>
            <a:endParaRPr lang="zh-CN" altLang="en-US"/>
          </a:p>
        </p:txBody>
      </p:sp>
      <p:sp>
        <p:nvSpPr>
          <p:cNvPr id="1048768" name="灯片编号占位符 3"/>
          <p:cNvSpPr>
            <a:spLocks noGrp="1"/>
          </p:cNvSpPr>
          <p:nvPr>
            <p:ph type="sldNum" sz="quarter" idx="12"/>
            <p:custDataLst>
              <p:tags r:id="rId6"/>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7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3"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7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日期占位符 3"/>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8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82"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84" name="副标题"/>
          <p:cNvSpPr txBox="1">
            <a:spLocks noGrp="1"/>
          </p:cNvSpPr>
          <p:nvPr>
            <p:ph type="body" idx="1" hasCustomPrompt="1"/>
            <p:custDataLst>
              <p:tags r:id="rId5"/>
            </p:custDataLst>
          </p:nvPr>
        </p:nvSpPr>
        <p:spPr>
          <a:xfrm>
            <a:off x="608400" y="1324800"/>
            <a:ext cx="109692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仿宋" panose="02010609060101010101" charset="-122"/>
              </a:defRPr>
            </a:lvl1pPr>
          </a:lstStyle>
          <a:p>
            <a:pPr lvl="0" algn="l"/>
            <a:r>
              <a:rPr>
                <a:sym typeface="+mn-ea"/>
              </a:rPr>
              <a:t>单击此处编辑母版副标题样式</a:t>
            </a:r>
            <a:endParaRPr>
              <a:sym typeface="+mn-ea"/>
            </a:endParaRPr>
          </a:p>
        </p:txBody>
      </p:sp>
      <p:sp>
        <p:nvSpPr>
          <p:cNvPr id="1048786"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792"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94"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7"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99"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201" name="图片 9"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203"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96" name="标题 8"/>
          <p:cNvSpPr txBox="1">
            <a:spLocks noGrp="1"/>
          </p:cNvSpPr>
          <p:nvPr>
            <p:ph type="title" idx="4" hasCustomPrompt="1"/>
            <p:custDataLst>
              <p:tags r:id="rId10"/>
            </p:custDataLst>
          </p:nvPr>
        </p:nvSpPr>
        <p:spPr>
          <a:xfrm>
            <a:off x="2757805" y="1012190"/>
            <a:ext cx="6718935" cy="250507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pic>
        <p:nvPicPr>
          <p:cNvPr id="2097205" name="VCG41N473513072" descr="图片包含 游戏机, 动物, 花, 珊瑚  描述已自动生成"/>
          <p:cNvPicPr>
            <a:picLocks noChangeAspect="1"/>
          </p:cNvPicPr>
          <p:nvPr>
            <p:custDataLst>
              <p:tags r:id="rId12"/>
            </p:custDataLst>
          </p:nvPr>
        </p:nvPicPr>
        <p:blipFill>
          <a:blip r:embed="rId11"/>
          <a:stretch>
            <a:fillRect/>
          </a:stretch>
        </p:blipFill>
        <p:spPr>
          <a:xfrm rot="5400000">
            <a:off x="598805" y="5396865"/>
            <a:ext cx="1442085" cy="1479550"/>
          </a:xfrm>
          <a:prstGeom prst="rect">
            <a:avLst/>
          </a:prstGeom>
        </p:spPr>
      </p:pic>
      <p:pic>
        <p:nvPicPr>
          <p:cNvPr id="2097207" name="图片 7" descr="图片包含 昆虫, 动物, 游戏机  描述已自动生成"/>
          <p:cNvPicPr>
            <a:picLocks noChangeAspect="1"/>
          </p:cNvPicPr>
          <p:nvPr>
            <p:custDataLst>
              <p:tags r:id="rId14"/>
            </p:custDataLst>
          </p:nvPr>
        </p:nvPicPr>
        <p:blipFill>
          <a:blip r:embed="rId13"/>
          <a:stretch>
            <a:fillRect/>
          </a:stretch>
        </p:blipFill>
        <p:spPr>
          <a:xfrm>
            <a:off x="9945370" y="3087370"/>
            <a:ext cx="1533525" cy="1501775"/>
          </a:xfrm>
          <a:prstGeom prst="rect">
            <a:avLst/>
          </a:prstGeom>
        </p:spPr>
      </p:pic>
      <p:sp>
        <p:nvSpPr>
          <p:cNvPr id="1048798" name="文本占位符 6"/>
          <p:cNvSpPr>
            <a:spLocks noGrp="1"/>
          </p:cNvSpPr>
          <p:nvPr>
            <p:ph type="body" idx="1" hasCustomPrompt="1"/>
            <p:custDataLst>
              <p:tags r:id="rId15"/>
            </p:custDataLst>
          </p:nvPr>
        </p:nvSpPr>
        <p:spPr>
          <a:xfrm>
            <a:off x="4746625" y="435991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00"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02"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image" Target="../media/image6.png"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slideLayout" Target="../slideLayouts/slideLayout13.xml" /><Relationship Id="rId20" Type="http://schemas.openxmlformats.org/officeDocument/2006/relationships/tags" Target="../tags/tag10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6"/>
          <p:cNvSpPr/>
          <p:nvPr>
            <p:custDataLst>
              <p:tags r:id="rId12"/>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3" name="图片 72" descr="不同颜色的花  描述已自动生成"/>
          <p:cNvPicPr>
            <a:picLocks noChangeAspect="1"/>
          </p:cNvPicPr>
          <p:nvPr>
            <p:custDataLst>
              <p:tags r:id="rId14"/>
            </p:custDataLst>
          </p:nvPr>
        </p:nvPicPr>
        <p:blipFill>
          <a:blip r:embed="rId13"/>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56"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8"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2" name="标题占位符 1"/>
          <p:cNvSpPr>
            <a:spLocks noGrp="1"/>
          </p:cNvSpPr>
          <p:nvPr>
            <p:ph type="title"/>
            <p:custDataLst>
              <p:tags r:id="rId18"/>
            </p:custDataLst>
          </p:nvPr>
        </p:nvSpPr>
        <p:spPr>
          <a:xfrm>
            <a:off x="838200" y="365125"/>
            <a:ext cx="10515600" cy="773393"/>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文本占位符 7"/>
          <p:cNvSpPr>
            <a:spLocks noGrp="1"/>
          </p:cNvSpPr>
          <p:nvPr>
            <p:ph type="body" idx="1"/>
            <p:custDataLst>
              <p:tags r:id="rId19"/>
            </p:custDataLst>
          </p:nvPr>
        </p:nvSpPr>
        <p:spPr>
          <a:xfrm>
            <a:off x="838200" y="1297268"/>
            <a:ext cx="10515600" cy="4879695"/>
          </a:xfrm>
          <a:prstGeom prst="rect">
            <a:avLst/>
          </a:prstGeom>
          <a:ln>
            <a:noFill/>
            <a:prstDash val="sysDash"/>
          </a:ln>
        </p:spPr>
        <p:txBody>
          <a:bodyPr vert="horz" lIns="90000" tIns="46800" rIns="90000" bIns="46800" rtlCol="0">
            <a:normAutofit/>
          </a:bodyPr>
          <a:lstStyle/>
          <a:p>
            <a:pPr marR="0" lvl="0" fontAlgn="auto">
              <a:lnSpc>
                <a:spcPct val="130000"/>
              </a:lnSpc>
              <a:spcBef>
                <a:spcPct val="0"/>
              </a:spcBef>
              <a:spcAft>
                <a:spcPts val="1000"/>
              </a:spcAft>
              <a:buClrTx/>
              <a:buSzTx/>
              <a:buChar char="●"/>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6" name="KSO_TEMPLATE" hidden="1"/>
          <p:cNvSpPr/>
          <p:nvPr userDrawn="1">
            <p:custDataLst>
              <p:tags r:id="rId20"/>
            </p:custDataLst>
          </p:nvPr>
        </p:nvSpPr>
        <p:spPr>
          <a:xfrm flipH="1">
            <a:off x="0" y="0"/>
            <a:ext cx="0" cy="0"/>
          </a:xfrm>
          <a:prstGeom prst="rect">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5493" r:id="rId2"/>
    <p:sldLayoutId id="2147485494" r:id="rId3"/>
    <p:sldLayoutId id="2147485495" r:id="rId4"/>
    <p:sldLayoutId id="2147485496" r:id="rId5"/>
    <p:sldLayoutId id="2147485497" r:id="rId6"/>
    <p:sldLayoutId id="2147485498" r:id="rId7"/>
    <p:sldLayoutId id="2147485499" r:id="rId8"/>
    <p:sldLayoutId id="2147485500" r:id="rId9"/>
    <p:sldLayoutId id="2147485501" r:id="rId10"/>
    <p:sldLayoutId id="2147485502"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lumMod val="75000"/>
            </a:schemeClr>
          </a:solidFill>
          <a:latin typeface="+mj-ea"/>
          <a:ea typeface="+mj-ea"/>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dk1">
              <a:lumMod val="75000"/>
              <a:lumOff val="25000"/>
            </a:schemeClr>
          </a:solidFill>
          <a:latin typeface="+mj-ea"/>
          <a:ea typeface="+mj-ea"/>
          <a:cs typeface="微软雅黑" panose="020b0503020204020204"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tags" Target="../tags/tag188.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0201616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5"/>
            <p:custDataLst>
              <p:tags r:id="rId3"/>
            </p:custDataLst>
          </p:nvPr>
        </p:nvSpPr>
        <p:spPr/>
        <p:txBody>
          <a:bodyPr/>
          <a:lstStyle/>
          <a:p>
            <a:r>
              <a:rPr lang="zh-CN" altLang="en-US"/>
              <a:t>初中教育中的学习习惯与方法的培养</a:t>
            </a:r>
            <a:endParaRPr lang="zh-CN" altLang="en-US"/>
          </a:p>
        </p:txBody>
      </p:sp>
      <p:sp>
        <p:nvSpPr>
          <p:cNvPr id="1048650" name="文本占位符 6"/>
          <p:cNvSpPr>
            <a:spLocks noGrp="1"/>
          </p:cNvSpPr>
          <p:nvPr>
            <p:ph type="body" idx="4"/>
            <p:custDataLst>
              <p:tags r:id="rId4"/>
            </p:custDataLst>
          </p:nvPr>
        </p:nvSpPr>
        <p:spPr>
          <a:xfrm>
            <a:off x="2757170" y="4084955"/>
            <a:ext cx="6719570" cy="352425"/>
          </a:xfrm>
        </p:spPr>
        <p:txBody>
          <a:bodyPr/>
          <a:lstStyle/>
          <a:p>
            <a:r>
              <a:rPr lang="zh-CN" altLang="en-US"/>
              <a:t>xxx,a click to unlimited possibilities</a:t>
            </a:r>
            <a:endParaRPr lang="zh-CN" altLang="en-US"/>
          </a:p>
        </p:txBody>
      </p:sp>
      <p:sp>
        <p:nvSpPr>
          <p:cNvPr id="1048652" name="文本占位符 8"/>
          <p:cNvSpPr>
            <a:spLocks noGrp="1"/>
          </p:cNvSpPr>
          <p:nvPr>
            <p:ph type="body" idx="1"/>
            <p:custDataLst>
              <p:tags r:id="rId5"/>
            </p:custDataLst>
          </p:nvPr>
        </p:nvSpPr>
        <p:spPr/>
        <p:txBody>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1"/>
          <p:cNvSpPr>
            <a:spLocks noGrp="1"/>
          </p:cNvSpPr>
          <p:nvPr>
            <p:ph type="title" idx="3"/>
            <p:custDataLst>
              <p:tags r:id="rId2"/>
            </p:custDataLst>
          </p:nvPr>
        </p:nvSpPr>
        <p:spPr/>
        <p:txBody>
          <a:bodyPr/>
          <a:lstStyle/>
          <a:p>
            <a:r>
              <a:rPr lang="zh-CN" altLang="en-US"/>
              <a:t>目录</a:t>
            </a:r>
            <a:endParaRPr lang="zh-CN" altLang="en-US"/>
          </a:p>
        </p:txBody>
      </p:sp>
      <p:sp>
        <p:nvSpPr>
          <p:cNvPr id="1048824" name="圆角矩形 11"/>
          <p:cNvSpPr/>
          <p:nvPr>
            <p:custDataLst>
              <p:tags r:id="rId3"/>
            </p:custDataLst>
          </p:nvPr>
        </p:nvSpPr>
        <p:spPr>
          <a:xfrm>
            <a:off x="1069975"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26" name="对角圆角矩形 14"/>
          <p:cNvSpPr/>
          <p:nvPr>
            <p:custDataLst>
              <p:tags r:id="rId4"/>
            </p:custDataLst>
          </p:nvPr>
        </p:nvSpPr>
        <p:spPr>
          <a:xfrm flipH="1">
            <a:off x="842645"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01</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28" name="TextBox 8"/>
          <p:cNvSpPr txBox="1"/>
          <p:nvPr>
            <p:custDataLst>
              <p:tags r:id="rId5"/>
            </p:custDataLst>
          </p:nvPr>
        </p:nvSpPr>
        <p:spPr>
          <a:xfrm>
            <a:off x="1967230" y="2252980"/>
            <a:ext cx="406781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学习习惯与方法的定义</a:t>
            </a:r>
            <a:endParaRPr lang="zh-CN" altLang="en-US" sz="2000" b="1">
              <a:solidFill>
                <a:schemeClr val="accent1"/>
              </a:solidFill>
              <a:latin typeface="+mj-ea"/>
              <a:ea typeface="+mj-ea"/>
              <a:cs typeface="微软雅黑" panose="020b0503020204020204" charset="-122"/>
              <a:sym typeface="+mn-ea"/>
            </a:endParaRPr>
          </a:p>
        </p:txBody>
      </p:sp>
      <p:sp>
        <p:nvSpPr>
          <p:cNvPr id="1048830" name="圆角矩形 16"/>
          <p:cNvSpPr/>
          <p:nvPr>
            <p:custDataLst>
              <p:tags r:id="rId6"/>
            </p:custDataLst>
          </p:nvPr>
        </p:nvSpPr>
        <p:spPr>
          <a:xfrm>
            <a:off x="6868160"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2" name="对角圆角矩形 18"/>
          <p:cNvSpPr/>
          <p:nvPr>
            <p:custDataLst>
              <p:tags r:id="rId7"/>
            </p:custDataLst>
          </p:nvPr>
        </p:nvSpPr>
        <p:spPr>
          <a:xfrm flipH="1">
            <a:off x="6640830"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02</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34" name="TextBox 8"/>
          <p:cNvSpPr txBox="1"/>
          <p:nvPr>
            <p:custDataLst>
              <p:tags r:id="rId8"/>
            </p:custDataLst>
          </p:nvPr>
        </p:nvSpPr>
        <p:spPr>
          <a:xfrm>
            <a:off x="7765415" y="225298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初中阶段学习习惯与方法的特点</a:t>
            </a:r>
            <a:endParaRPr lang="zh-CN" altLang="en-US" sz="2000" b="1">
              <a:solidFill>
                <a:schemeClr val="accent1"/>
              </a:solidFill>
              <a:latin typeface="+mj-ea"/>
              <a:ea typeface="+mj-ea"/>
              <a:cs typeface="微软雅黑" panose="020b0503020204020204" charset="-122"/>
              <a:sym typeface="+mn-ea"/>
            </a:endParaRPr>
          </a:p>
        </p:txBody>
      </p:sp>
      <p:sp>
        <p:nvSpPr>
          <p:cNvPr id="1048836" name="圆角矩形 22"/>
          <p:cNvSpPr/>
          <p:nvPr>
            <p:custDataLst>
              <p:tags r:id="rId9"/>
            </p:custDataLst>
          </p:nvPr>
        </p:nvSpPr>
        <p:spPr>
          <a:xfrm>
            <a:off x="1069975"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8" name="对角圆角矩形 24"/>
          <p:cNvSpPr/>
          <p:nvPr>
            <p:custDataLst>
              <p:tags r:id="rId10"/>
            </p:custDataLst>
          </p:nvPr>
        </p:nvSpPr>
        <p:spPr>
          <a:xfrm flipH="1">
            <a:off x="842645"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03</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40" name="TextBox 8"/>
          <p:cNvSpPr txBox="1"/>
          <p:nvPr>
            <p:custDataLst>
              <p:tags r:id="rId11"/>
            </p:custDataLst>
          </p:nvPr>
        </p:nvSpPr>
        <p:spPr>
          <a:xfrm>
            <a:off x="1967230" y="350012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如何培养良好的学习习惯与方法</a:t>
            </a:r>
            <a:endParaRPr lang="zh-CN" altLang="en-US" sz="2000" b="1">
              <a:solidFill>
                <a:schemeClr val="accent1"/>
              </a:solidFill>
              <a:latin typeface="+mj-ea"/>
              <a:ea typeface="+mj-ea"/>
              <a:cs typeface="微软雅黑" panose="020b0503020204020204" charset="-122"/>
              <a:sym typeface="+mn-ea"/>
            </a:endParaRPr>
          </a:p>
        </p:txBody>
      </p:sp>
      <p:sp>
        <p:nvSpPr>
          <p:cNvPr id="1048842" name="圆角矩形 26"/>
          <p:cNvSpPr/>
          <p:nvPr>
            <p:custDataLst>
              <p:tags r:id="rId12"/>
            </p:custDataLst>
          </p:nvPr>
        </p:nvSpPr>
        <p:spPr>
          <a:xfrm>
            <a:off x="6868795"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44" name="对角圆角矩形 27"/>
          <p:cNvSpPr/>
          <p:nvPr>
            <p:custDataLst>
              <p:tags r:id="rId13"/>
            </p:custDataLst>
          </p:nvPr>
        </p:nvSpPr>
        <p:spPr>
          <a:xfrm flipH="1">
            <a:off x="6641465"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04</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46" name="TextBox 8"/>
          <p:cNvSpPr txBox="1"/>
          <p:nvPr>
            <p:custDataLst>
              <p:tags r:id="rId14"/>
            </p:custDataLst>
          </p:nvPr>
        </p:nvSpPr>
        <p:spPr>
          <a:xfrm>
            <a:off x="7766050" y="3500120"/>
            <a:ext cx="4068445" cy="706755"/>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培养良好学习习惯与方法的实践建议</a:t>
            </a:r>
            <a:endParaRPr lang="zh-CN" altLang="en-US" sz="2000" b="1">
              <a:solidFill>
                <a:schemeClr val="accent1"/>
              </a:solidFill>
              <a:latin typeface="+mj-ea"/>
              <a:ea typeface="+mj-ea"/>
              <a:cs typeface="微软雅黑" panose="020b0503020204020204" charset="-122"/>
              <a:sym typeface="+mn-ea"/>
            </a:endParaRPr>
          </a:p>
        </p:txBody>
      </p:sp>
      <p:sp>
        <p:nvSpPr>
          <p:cNvPr id="1048848" name="圆角矩形 79"/>
          <p:cNvSpPr/>
          <p:nvPr>
            <p:custDataLst>
              <p:tags r:id="rId15"/>
            </p:custDataLst>
          </p:nvPr>
        </p:nvSpPr>
        <p:spPr>
          <a:xfrm>
            <a:off x="3969385" y="456057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50" name="对角圆角矩形 80"/>
          <p:cNvSpPr/>
          <p:nvPr>
            <p:custDataLst>
              <p:tags r:id="rId16"/>
            </p:custDataLst>
          </p:nvPr>
        </p:nvSpPr>
        <p:spPr>
          <a:xfrm flipH="1">
            <a:off x="3742055" y="455168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b="1">
                <a:solidFill>
                  <a:schemeClr val="lt1">
                    <a:lumMod val="100000"/>
                  </a:schemeClr>
                </a:solidFill>
                <a:latin typeface="+mj-ea"/>
                <a:ea typeface="+mj-ea"/>
                <a:cs typeface="微软雅黑" panose="020b0503020204020204" charset="-122"/>
                <a:sym typeface="+mn-ea"/>
              </a:rPr>
              <a:t>05</a:t>
            </a:r>
            <a:endParaRPr lang="en-US" altLang="zh-CN" b="1">
              <a:solidFill>
                <a:schemeClr val="lt1">
                  <a:lumMod val="100000"/>
                </a:schemeClr>
              </a:solidFill>
              <a:latin typeface="+mj-ea"/>
              <a:ea typeface="+mj-ea"/>
              <a:cs typeface="微软雅黑" panose="020b0503020204020204" charset="-122"/>
              <a:sym typeface="+mn-ea"/>
            </a:endParaRPr>
          </a:p>
        </p:txBody>
      </p:sp>
      <p:sp>
        <p:nvSpPr>
          <p:cNvPr id="1048852" name="TextBox 8"/>
          <p:cNvSpPr txBox="1"/>
          <p:nvPr>
            <p:custDataLst>
              <p:tags r:id="rId17"/>
            </p:custDataLst>
          </p:nvPr>
        </p:nvSpPr>
        <p:spPr>
          <a:xfrm>
            <a:off x="4866640" y="474853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案例分析与实践经验分享</a:t>
            </a:r>
            <a:endParaRPr lang="zh-CN" altLang="en-US" sz="2000" b="1">
              <a:solidFill>
                <a:schemeClr val="accent1"/>
              </a:solidFill>
              <a:latin typeface="+mj-ea"/>
              <a:ea typeface="+mj-ea"/>
              <a:cs typeface="微软雅黑" panose="020b0503020204020204" charset="-122"/>
              <a:sym typeface="+mn-ea"/>
            </a:endParaRPr>
          </a:p>
        </p:txBody>
      </p: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88" name="标题 3"/>
          <p:cNvSpPr>
            <a:spLocks noGrp="1"/>
          </p:cNvSpPr>
          <p:nvPr>
            <p:ph type="title" idx="4"/>
            <p:custDataLst>
              <p:tags r:id="rId2"/>
            </p:custDataLst>
          </p:nvPr>
        </p:nvSpPr>
        <p:spPr/>
        <p:txBody>
          <a:bodyPr/>
          <a:lstStyle/>
          <a:p>
            <a:r>
              <a:rPr lang="zh-CN" altLang="en-US"/>
              <a:t>学习习惯与方法的定义</a:t>
            </a:r>
            <a:endParaRPr lang="zh-CN" altLang="en-US"/>
          </a:p>
        </p:txBody>
      </p:sp>
      <p:sp>
        <p:nvSpPr>
          <p:cNvPr id="1048890" name="文本占位符 8"/>
          <p:cNvSpPr>
            <a:spLocks noGrp="1"/>
          </p:cNvSpPr>
          <p:nvPr>
            <p:ph type="body" idx="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34" name="标题 1"/>
          <p:cNvSpPr>
            <a:spLocks noGrp="1"/>
          </p:cNvSpPr>
          <p:nvPr>
            <p:ph type="title" idx="2"/>
          </p:nvPr>
        </p:nvSpPr>
        <p:spPr/>
        <p:txBody>
          <a:bodyPr/>
          <a:lstStyle/>
          <a:p>
            <a:r>
              <a:rPr lang="zh-CN" altLang="en-US"/>
              <a:t>什么是学习习惯与方法</a:t>
            </a:r>
            <a:endParaRPr lang="zh-CN" altLang="en-US"/>
          </a:p>
        </p:txBody>
      </p:sp>
      <p:sp>
        <p:nvSpPr>
          <p:cNvPr id="1048936" name="正文"/>
          <p:cNvSpPr txBox="1"/>
          <p:nvPr>
            <p:custDataLst>
              <p:tags r:id="rId2"/>
            </p:custDataLst>
          </p:nvPr>
        </p:nvSpPr>
        <p:spPr>
          <a:xfrm>
            <a:off x="3520105" y="2008917"/>
            <a:ext cx="5145790" cy="628128"/>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学习习惯是指个体在长期学习过程中形成的一种自动化行为模式，包括学习态度、时间管理、方法选择等方面的习惯。</a:t>
            </a:r>
            <a:endParaRPr lang="zh-CN" altLang="en-US" sz="1200" spc="150">
              <a:solidFill>
                <a:schemeClr val="tx1">
                  <a:lumMod val="65000"/>
                  <a:lumOff val="35000"/>
                </a:schemeClr>
              </a:solidFill>
              <a:latin typeface="+mn-ea"/>
              <a:sym typeface="+mn-ea"/>
            </a:endParaRPr>
          </a:p>
        </p:txBody>
      </p:sp>
      <p:sp>
        <p:nvSpPr>
          <p:cNvPr id="1048938" name="标题"/>
          <p:cNvSpPr txBox="1"/>
          <p:nvPr>
            <p:custDataLst>
              <p:tags r:id="rId3"/>
            </p:custDataLst>
          </p:nvPr>
        </p:nvSpPr>
        <p:spPr>
          <a:xfrm>
            <a:off x="3520105" y="1490400"/>
            <a:ext cx="5145790" cy="51654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48940" name="正文"/>
          <p:cNvSpPr txBox="1"/>
          <p:nvPr>
            <p:custDataLst>
              <p:tags r:id="rId4"/>
            </p:custDataLst>
          </p:nvPr>
        </p:nvSpPr>
        <p:spPr>
          <a:xfrm>
            <a:off x="3520105" y="3213321"/>
            <a:ext cx="5145790" cy="628128"/>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学习方法是指个体在学习过程中所采用的方式、技巧、工具等，以提高学习效率和成绩的方法。</a:t>
            </a:r>
            <a:endParaRPr lang="zh-CN" altLang="en-US" sz="1200" spc="150">
              <a:solidFill>
                <a:schemeClr val="tx1">
                  <a:lumMod val="65000"/>
                  <a:lumOff val="35000"/>
                </a:schemeClr>
              </a:solidFill>
              <a:latin typeface="+mn-ea"/>
              <a:sym typeface="+mn-ea"/>
            </a:endParaRPr>
          </a:p>
        </p:txBody>
      </p:sp>
      <p:sp>
        <p:nvSpPr>
          <p:cNvPr id="1048942" name="标题"/>
          <p:cNvSpPr txBox="1"/>
          <p:nvPr>
            <p:custDataLst>
              <p:tags r:id="rId5"/>
            </p:custDataLst>
          </p:nvPr>
        </p:nvSpPr>
        <p:spPr>
          <a:xfrm>
            <a:off x="3520105" y="2694804"/>
            <a:ext cx="5145790" cy="51654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48944" name="正文"/>
          <p:cNvSpPr txBox="1"/>
          <p:nvPr>
            <p:custDataLst>
              <p:tags r:id="rId6"/>
            </p:custDataLst>
          </p:nvPr>
        </p:nvSpPr>
        <p:spPr>
          <a:xfrm>
            <a:off x="3520105" y="4417725"/>
            <a:ext cx="5145790" cy="628128"/>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良好的学习习惯与方法能够帮助学生更好地掌握知识、提高学习效果，对于初中阶段的学习尤为重要。</a:t>
            </a:r>
            <a:endParaRPr lang="zh-CN" altLang="en-US" sz="1200" spc="150">
              <a:solidFill>
                <a:schemeClr val="tx1">
                  <a:lumMod val="65000"/>
                  <a:lumOff val="35000"/>
                </a:schemeClr>
              </a:solidFill>
              <a:latin typeface="+mn-ea"/>
              <a:sym typeface="+mn-ea"/>
            </a:endParaRPr>
          </a:p>
        </p:txBody>
      </p:sp>
      <p:sp>
        <p:nvSpPr>
          <p:cNvPr id="1048946" name="标题"/>
          <p:cNvSpPr txBox="1"/>
          <p:nvPr>
            <p:custDataLst>
              <p:tags r:id="rId7"/>
            </p:custDataLst>
          </p:nvPr>
        </p:nvSpPr>
        <p:spPr>
          <a:xfrm>
            <a:off x="3520105" y="3899208"/>
            <a:ext cx="5145790" cy="51654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48948" name="正文"/>
          <p:cNvSpPr txBox="1"/>
          <p:nvPr>
            <p:custDataLst>
              <p:tags r:id="rId8"/>
            </p:custDataLst>
          </p:nvPr>
        </p:nvSpPr>
        <p:spPr>
          <a:xfrm>
            <a:off x="3520105" y="5622128"/>
            <a:ext cx="5145790" cy="628128"/>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培养良好的学习习惯与方法需要学生、教师和家长共同努力，从日常学习生活中做起，不断调整和改进。</a:t>
            </a:r>
            <a:endParaRPr lang="zh-CN" altLang="en-US" sz="1200" spc="150">
              <a:solidFill>
                <a:schemeClr val="tx1">
                  <a:lumMod val="65000"/>
                  <a:lumOff val="35000"/>
                </a:schemeClr>
              </a:solidFill>
              <a:latin typeface="+mn-ea"/>
              <a:sym typeface="+mn-ea"/>
            </a:endParaRPr>
          </a:p>
        </p:txBody>
      </p:sp>
      <p:sp>
        <p:nvSpPr>
          <p:cNvPr id="1048950" name="标题"/>
          <p:cNvSpPr txBox="1"/>
          <p:nvPr>
            <p:custDataLst>
              <p:tags r:id="rId9"/>
            </p:custDataLst>
          </p:nvPr>
        </p:nvSpPr>
        <p:spPr>
          <a:xfrm>
            <a:off x="3520105" y="5103611"/>
            <a:ext cx="5145790" cy="51654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90" name="标题 1"/>
          <p:cNvSpPr>
            <a:spLocks noGrp="1"/>
          </p:cNvSpPr>
          <p:nvPr>
            <p:ph type="title" idx="2"/>
          </p:nvPr>
        </p:nvSpPr>
        <p:spPr/>
        <p:txBody>
          <a:bodyPr/>
          <a:lstStyle/>
          <a:p>
            <a:r>
              <a:rPr lang="zh-CN" altLang="en-US"/>
              <a:t>良好学习习惯与方法的重要性</a:t>
            </a:r>
            <a:endParaRPr lang="zh-CN" altLang="en-US"/>
          </a:p>
        </p:txBody>
      </p:sp>
      <p:sp>
        <p:nvSpPr>
          <p:cNvPr id="1048992"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8994"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48996"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提高学习效率：良好的学习习惯和方法有助于学生在学习中更加高效地掌握知识，减少无效的学习时间。</a:t>
            </a:r>
            <a:endParaRPr lang="zh-CN" altLang="en-US" sz="2000" spc="200">
              <a:solidFill>
                <a:schemeClr val="tx1">
                  <a:lumMod val="85000"/>
                  <a:lumOff val="15000"/>
                </a:schemeClr>
              </a:solidFill>
              <a:latin typeface="+mn-ea"/>
              <a:sym typeface="+mn-ea"/>
            </a:endParaRPr>
          </a:p>
        </p:txBody>
      </p:sp>
      <p:sp>
        <p:nvSpPr>
          <p:cNvPr id="1048998"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00"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02"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增强学习动力：良好的学习习惯和方法能够激发学生的学习兴趣，使他们更加主动地参与到学习中去。</a:t>
            </a:r>
            <a:endParaRPr lang="zh-CN" altLang="en-US" sz="2000" spc="200">
              <a:solidFill>
                <a:schemeClr val="tx1">
                  <a:lumMod val="85000"/>
                  <a:lumOff val="15000"/>
                </a:schemeClr>
              </a:solidFill>
              <a:latin typeface="+mn-ea"/>
              <a:sym typeface="+mn-ea"/>
            </a:endParaRPr>
          </a:p>
        </p:txBody>
      </p:sp>
      <p:sp>
        <p:nvSpPr>
          <p:cNvPr id="104900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06"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08"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培养自主学习能力：良好的学习习惯和方法有助于学生培养自主学习的能力，为未来的学习和工作打下坚实的基础。</a:t>
            </a:r>
            <a:endParaRPr lang="zh-CN" altLang="en-US" sz="2000" spc="200">
              <a:solidFill>
                <a:schemeClr val="tx1">
                  <a:lumMod val="85000"/>
                  <a:lumOff val="15000"/>
                </a:schemeClr>
              </a:solidFill>
              <a:latin typeface="+mn-ea"/>
              <a:sym typeface="+mn-ea"/>
            </a:endParaRPr>
          </a:p>
        </p:txBody>
      </p:sp>
      <p:sp>
        <p:nvSpPr>
          <p:cNvPr id="1049010"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12"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14"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提高学习成绩：良好的学习习惯和方法能够帮助学生更好地应对考试和各种学习任务，取得更好的成绩。</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54" name="标题 3"/>
          <p:cNvSpPr>
            <a:spLocks noGrp="1"/>
          </p:cNvSpPr>
          <p:nvPr>
            <p:ph type="title" idx="4"/>
            <p:custDataLst>
              <p:tags r:id="rId2"/>
            </p:custDataLst>
          </p:nvPr>
        </p:nvSpPr>
        <p:spPr/>
        <p:txBody>
          <a:bodyPr>
            <a:normAutofit fontScale="95556"/>
          </a:bodyPr>
          <a:lstStyle/>
          <a:p>
            <a:r>
              <a:rPr lang="zh-CN" altLang="en-US"/>
              <a:t>初中阶段学习习惯与方法的特点</a:t>
            </a:r>
            <a:endParaRPr lang="zh-CN" altLang="en-US"/>
          </a:p>
        </p:txBody>
      </p:sp>
      <p:sp>
        <p:nvSpPr>
          <p:cNvPr id="1049056" name="文本占位符 8"/>
          <p:cNvSpPr>
            <a:spLocks noGrp="1"/>
          </p:cNvSpPr>
          <p:nvPr>
            <p:ph type="body" idx="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00" name="标题 1"/>
          <p:cNvSpPr>
            <a:spLocks noGrp="1"/>
          </p:cNvSpPr>
          <p:nvPr>
            <p:ph type="title" idx="2"/>
          </p:nvPr>
        </p:nvSpPr>
        <p:spPr/>
        <p:txBody>
          <a:bodyPr/>
          <a:lstStyle/>
          <a:p>
            <a:r>
              <a:rPr lang="zh-CN" altLang="en-US"/>
              <a:t>初中阶段学生的心理特点</a:t>
            </a:r>
            <a:endParaRPr lang="zh-CN" altLang="en-US"/>
          </a:p>
        </p:txBody>
      </p:sp>
      <p:sp>
        <p:nvSpPr>
          <p:cNvPr id="104910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情绪波动较大：容易受到外界影响，情绪不稳定</a:t>
            </a:r>
            <a:endParaRPr lang="zh-CN" altLang="en-US" sz="1400" spc="150">
              <a:solidFill>
                <a:schemeClr val="tx1"/>
              </a:solidFill>
              <a:effectLst/>
              <a:latin typeface="+mn-ea"/>
              <a:sym typeface="+mn-ea"/>
            </a:endParaRPr>
          </a:p>
        </p:txBody>
      </p:sp>
      <p:sp>
        <p:nvSpPr>
          <p:cNvPr id="104911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自我意识增强：开始关注自己的内心世界，独立思考问题</a:t>
            </a:r>
            <a:endParaRPr lang="zh-CN" altLang="en-US" sz="1400" spc="150">
              <a:solidFill>
                <a:schemeClr val="tx1"/>
              </a:solidFill>
              <a:effectLst/>
              <a:latin typeface="+mn-ea"/>
              <a:sym typeface="+mn-ea"/>
            </a:endParaRPr>
          </a:p>
        </p:txBody>
      </p:sp>
      <p:sp>
        <p:nvSpPr>
          <p:cNvPr id="104911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好奇心和探索欲望强烈：对新鲜事物充满好奇，渴望探索世界</a:t>
            </a:r>
            <a:endParaRPr lang="zh-CN" altLang="en-US" sz="1400" spc="150">
              <a:solidFill>
                <a:schemeClr val="tx1"/>
              </a:solidFill>
              <a:effectLst/>
              <a:latin typeface="+mn-ea"/>
              <a:sym typeface="+mn-ea"/>
            </a:endParaRPr>
          </a:p>
        </p:txBody>
      </p:sp>
      <p:sp>
        <p:nvSpPr>
          <p:cNvPr id="104911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学习压力逐渐增大：面临中考等考试压力，学习负担加重</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56" name="标题 1"/>
          <p:cNvSpPr>
            <a:spLocks noGrp="1"/>
          </p:cNvSpPr>
          <p:nvPr>
            <p:ph type="title" idx="2"/>
          </p:nvPr>
        </p:nvSpPr>
        <p:spPr/>
        <p:txBody>
          <a:bodyPr/>
          <a:lstStyle/>
          <a:p>
            <a:r>
              <a:rPr lang="zh-CN" altLang="en-US"/>
              <a:t>初中阶段学习习惯与方法的要求</a:t>
            </a:r>
            <a:endParaRPr lang="zh-CN" altLang="en-US"/>
          </a:p>
        </p:txBody>
      </p:sp>
      <p:sp>
        <p:nvSpPr>
          <p:cNvPr id="104915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6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主动学习：养成自主学习的习惯，摆脱依赖心理</a:t>
            </a:r>
            <a:endParaRPr lang="zh-CN" altLang="en-US" sz="2000" spc="150">
              <a:solidFill>
                <a:schemeClr val="tx1">
                  <a:lumMod val="75000"/>
                  <a:lumOff val="25000"/>
                </a:schemeClr>
              </a:solidFill>
              <a:latin typeface="+mn-ea"/>
              <a:sym typeface="+mn-ea"/>
            </a:endParaRPr>
          </a:p>
        </p:txBody>
      </p:sp>
      <p:sp>
        <p:nvSpPr>
          <p:cNvPr id="104916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6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6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时间管理：合理安排学习时间，提高学习效率</a:t>
            </a:r>
            <a:endParaRPr lang="zh-CN" altLang="en-US" sz="2000" spc="150">
              <a:solidFill>
                <a:schemeClr val="tx1">
                  <a:lumMod val="75000"/>
                  <a:lumOff val="25000"/>
                </a:schemeClr>
              </a:solidFill>
              <a:latin typeface="+mn-ea"/>
              <a:sym typeface="+mn-ea"/>
            </a:endParaRPr>
          </a:p>
        </p:txBody>
      </p:sp>
      <p:sp>
        <p:nvSpPr>
          <p:cNvPr id="104916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7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7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笔记整理：学会整理笔记，巩固所学知识</a:t>
            </a:r>
            <a:endParaRPr lang="zh-CN" altLang="en-US" sz="2000" spc="150">
              <a:solidFill>
                <a:schemeClr val="tx1">
                  <a:lumMod val="75000"/>
                  <a:lumOff val="25000"/>
                </a:schemeClr>
              </a:solidFill>
              <a:latin typeface="+mn-ea"/>
              <a:sym typeface="+mn-ea"/>
            </a:endParaRPr>
          </a:p>
        </p:txBody>
      </p:sp>
      <p:sp>
        <p:nvSpPr>
          <p:cNvPr id="104917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7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7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提问与思考：善于提问，培养独立思考能力</a:t>
            </a:r>
            <a:endParaRPr lang="zh-CN" altLang="en-US" sz="2000" spc="150">
              <a:solidFill>
                <a:schemeClr val="tx1">
                  <a:lumMod val="75000"/>
                  <a:lumOff val="25000"/>
                </a:schemeClr>
              </a:solidFill>
              <a:latin typeface="+mn-ea"/>
              <a:sym typeface="+mn-ea"/>
            </a:endParaRPr>
          </a:p>
        </p:txBody>
      </p:sp>
      <p:sp>
        <p:nvSpPr>
          <p:cNvPr id="104918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20" name="标题 3"/>
          <p:cNvSpPr>
            <a:spLocks noGrp="1"/>
          </p:cNvSpPr>
          <p:nvPr>
            <p:ph type="title" idx="4"/>
            <p:custDataLst>
              <p:tags r:id="rId2"/>
            </p:custDataLst>
          </p:nvPr>
        </p:nvSpPr>
        <p:spPr/>
        <p:txBody>
          <a:bodyPr>
            <a:normAutofit fontScale="95556"/>
          </a:bodyPr>
          <a:lstStyle/>
          <a:p>
            <a:r>
              <a:rPr lang="zh-CN" altLang="en-US"/>
              <a:t>如何培养良好的学习习惯与方法</a:t>
            </a:r>
            <a:endParaRPr lang="zh-CN" altLang="en-US"/>
          </a:p>
        </p:txBody>
      </p:sp>
      <p:sp>
        <p:nvSpPr>
          <p:cNvPr id="1049222" name="文本占位符 8"/>
          <p:cNvSpPr>
            <a:spLocks noGrp="1"/>
          </p:cNvSpPr>
          <p:nvPr>
            <p:ph type="body" idx="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66" name="标题 1"/>
          <p:cNvSpPr>
            <a:spLocks noGrp="1"/>
          </p:cNvSpPr>
          <p:nvPr>
            <p:ph type="title" idx="2"/>
          </p:nvPr>
        </p:nvSpPr>
        <p:spPr/>
        <p:txBody>
          <a:bodyPr/>
          <a:lstStyle/>
          <a:p>
            <a:r>
              <a:rPr lang="zh-CN" altLang="en-US"/>
              <a:t>制定学习计划与目标</a:t>
            </a:r>
            <a:endParaRPr lang="zh-CN" altLang="en-US"/>
          </a:p>
        </p:txBody>
      </p:sp>
      <p:sp>
        <p:nvSpPr>
          <p:cNvPr id="1049268"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270"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272"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4"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6"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及时调整学习计划，根据实际情况进行优化</a:t>
            </a:r>
            <a:endParaRPr lang="zh-CN" altLang="en-US" sz="1200" spc="150">
              <a:solidFill>
                <a:srgbClr val="FFFFFF"/>
              </a:solidFill>
              <a:latin typeface="+mn-ea"/>
              <a:sym typeface="+mn-ea"/>
            </a:endParaRPr>
          </a:p>
        </p:txBody>
      </p:sp>
      <p:sp>
        <p:nvSpPr>
          <p:cNvPr id="1049278"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0"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2"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坚持执行学习计划，避免拖延和浪费时间</a:t>
            </a:r>
            <a:endParaRPr lang="zh-CN" altLang="en-US" sz="1200" spc="150">
              <a:solidFill>
                <a:schemeClr val="tx1">
                  <a:lumMod val="65000"/>
                  <a:lumOff val="35000"/>
                </a:schemeClr>
              </a:solidFill>
              <a:latin typeface="+mn-ea"/>
              <a:sym typeface="+mn-ea"/>
            </a:endParaRPr>
          </a:p>
        </p:txBody>
      </p:sp>
      <p:sp>
        <p:nvSpPr>
          <p:cNvPr id="1049284"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6"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8"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设定具体的学习目标，分解为可实现的小目标</a:t>
            </a:r>
            <a:endParaRPr lang="zh-CN" altLang="en-US" sz="1200" spc="150">
              <a:solidFill>
                <a:srgbClr val="FFFFFF"/>
              </a:solidFill>
              <a:latin typeface="+mn-ea"/>
              <a:sym typeface="+mn-ea"/>
            </a:endParaRPr>
          </a:p>
        </p:txBody>
      </p:sp>
      <p:sp>
        <p:nvSpPr>
          <p:cNvPr id="1049290"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2"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4"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制定明确的学习计划，合理安排时间</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34" name="标题 1"/>
          <p:cNvSpPr>
            <a:spLocks noGrp="1"/>
          </p:cNvSpPr>
          <p:nvPr>
            <p:ph type="title" idx="2"/>
          </p:nvPr>
        </p:nvSpPr>
        <p:spPr/>
        <p:txBody>
          <a:bodyPr/>
          <a:lstStyle/>
          <a:p>
            <a:r>
              <a:rPr lang="zh-CN" altLang="en-US"/>
              <a:t>提高学习效率的方法</a:t>
            </a:r>
            <a:endParaRPr lang="zh-CN" altLang="en-US"/>
          </a:p>
        </p:txBody>
      </p:sp>
      <p:sp>
        <p:nvSpPr>
          <p:cNvPr id="104933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制定学习计划，合理安排时间</a:t>
            </a:r>
            <a:endParaRPr lang="zh-CN" altLang="en-US" sz="1200" spc="150">
              <a:solidFill>
                <a:schemeClr val="tx1">
                  <a:lumMod val="65000"/>
                  <a:lumOff val="35000"/>
                </a:schemeClr>
              </a:solidFill>
              <a:latin typeface="+mn-ea"/>
              <a:sym typeface="+mn-ea"/>
            </a:endParaRPr>
          </a:p>
        </p:txBody>
      </p:sp>
      <p:sp>
        <p:nvSpPr>
          <p:cNvPr id="104933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养成课前预习、课后复习的习惯</a:t>
            </a:r>
            <a:endParaRPr lang="zh-CN" altLang="en-US" sz="1200" spc="150">
              <a:solidFill>
                <a:schemeClr val="tx1">
                  <a:lumMod val="65000"/>
                  <a:lumOff val="35000"/>
                </a:schemeClr>
              </a:solidFill>
              <a:latin typeface="+mn-ea"/>
              <a:sym typeface="+mn-ea"/>
            </a:endParaRPr>
          </a:p>
        </p:txBody>
      </p:sp>
      <p:sp>
        <p:nvSpPr>
          <p:cNvPr id="104934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多做练习，巩固知识点</a:t>
            </a:r>
            <a:endParaRPr lang="zh-CN" altLang="en-US" sz="1200" spc="150">
              <a:solidFill>
                <a:schemeClr val="tx1">
                  <a:lumMod val="65000"/>
                  <a:lumOff val="35000"/>
                </a:schemeClr>
              </a:solidFill>
              <a:latin typeface="+mn-ea"/>
              <a:sym typeface="+mn-ea"/>
            </a:endParaRPr>
          </a:p>
        </p:txBody>
      </p:sp>
      <p:sp>
        <p:nvSpPr>
          <p:cNvPr id="104934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善于总结，找出适合自己的学习方法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https://d.book118.com/837102016163006025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2*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8*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9*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30915_1*f*1"/>
  <p:tag name="KSO_WM_UNIT_INDEX" val="1"/>
  <p:tag name="KSO_WM_UNIT_LAYERLEVEL" val="1"/>
  <p:tag name="KSO_WM_UNIT_NOCLEAR" val="0"/>
  <p:tag name="KSO_WM_UNIT_PRESET_TEXT" val="汇报人：WPS"/>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0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1_1"/>
  <p:tag name="KSO_WM_UNIT_INDEX" val="1_1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1_2"/>
  <p:tag name="KSO_WM_UNIT_INDEX" val="1_1_2"/>
  <p:tag name="KSO_WM_UNIT_LAYERLEVEL" val="1_1_1"/>
  <p:tag name="KSO_WM_UNIT_PRESET_TEXT" val="01"/>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1_1"/>
  <p:tag name="KSO_WM_UNIT_INDEX" val="1_1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2_1"/>
  <p:tag name="KSO_WM_UNIT_INDEX" val="1_2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2_2"/>
  <p:tag name="KSO_WM_UNIT_INDEX" val="1_2_2"/>
  <p:tag name="KSO_WM_UNIT_LAYERLEVEL" val="1_1_1"/>
  <p:tag name="KSO_WM_UNIT_PRESET_TEXT" val="02"/>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2_1"/>
  <p:tag name="KSO_WM_UNIT_INDEX" val="1_2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3_2"/>
  <p:tag name="KSO_WM_UNIT_INDEX" val="1_3_2"/>
  <p:tag name="KSO_WM_UNIT_LAYERLEVEL" val="1_1_1"/>
  <p:tag name="KSO_WM_UNIT_PRESET_TEXT" val="03"/>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3_1"/>
  <p:tag name="KSO_WM_UNIT_INDEX" val="1_3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4_2"/>
  <p:tag name="KSO_WM_UNIT_INDEX" val="1_4_2"/>
  <p:tag name="KSO_WM_UNIT_LAYERLEVEL" val="1_1_1"/>
  <p:tag name="KSO_WM_UNIT_PRESET_TEXT" val="04"/>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4_1"/>
  <p:tag name="KSO_WM_UNIT_INDEX" val="1_4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5_1"/>
  <p:tag name="KSO_WM_UNIT_INDEX" val="1_5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5_2"/>
  <p:tag name="KSO_WM_UNIT_INDEX" val="1_5_2"/>
  <p:tag name="KSO_WM_UNIT_LAYERLEVEL" val="1_1_1"/>
  <p:tag name="KSO_WM_UNIT_PRESET_TEXT" val="05"/>
  <p:tag name="KSO_WM_UNIT_SUBTYPE" val="d"/>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5_1"/>
  <p:tag name="KSO_WM_UNIT_INDEX" val="1_5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0915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12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1_1"/>
  <p:tag name="KSO_WM_UNIT_INDEX" val="1_1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1_1"/>
  <p:tag name="KSO_WM_UNIT_INDEX" val="1_1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2_1"/>
  <p:tag name="KSO_WM_UNIT_INDEX" val="1_2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2_1"/>
  <p:tag name="KSO_WM_UNIT_INDEX" val="1_2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3_1"/>
  <p:tag name="KSO_WM_UNIT_INDEX" val="1_3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3_1"/>
  <p:tag name="KSO_WM_UNIT_INDEX" val="1_3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4_1"/>
  <p:tag name="KSO_WM_UNIT_INDEX" val="1_4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4_1"/>
  <p:tag name="KSO_WM_UNIT_INDEX" val="1_4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9.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2"/>
  <p:tag name="KSO_WM_UNIT_TEXT_FILL_FORE_SCHEMECOLOR_INDEX" val="2"/>
  <p:tag name="KSO_WM_UNIT_TEXT_FILL_FORE_SCHEMECOLOR_INDEX_BRIGHTNESS" val="0"/>
  <p:tag name="KSO_WM_UNIT_TEXT_FILL_TYPE" val="1"/>
  <p:tag name="KSO_WM_UNIT_TYPE" val="e"/>
  <p:tag name="KSO_WM_UNIT_VALUE" val="4"/>
</p:tagLst>
</file>

<file path=ppt/tags/tag151.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3"/>
  <p:tag name="KSO_WM_UNIT_TEXT_FILL_FORE_SCHEMECOLOR_INDEX" val="2"/>
  <p:tag name="KSO_WM_UNIT_TEXT_FILL_FORE_SCHEMECOLOR_INDEX_BRIGHTNESS" val="0"/>
  <p:tag name="KSO_WM_UNIT_TEXT_FILL_TYPE" val="1"/>
  <p:tag name="KSO_WM_UNIT_TYPE" val="e"/>
  <p:tag name="KSO_WM_UNIT_VALUE" val="4"/>
</p:tagLst>
</file>

<file path=ppt/tags/tag174.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0">
      <a:dk1>
        <a:srgbClr val="000000"/>
      </a:dk1>
      <a:lt1>
        <a:srgbClr val="FFFFFF"/>
      </a:lt1>
      <a:dk2>
        <a:srgbClr val="233D31"/>
      </a:dk2>
      <a:lt2>
        <a:srgbClr val="FFFCF2"/>
      </a:lt2>
      <a:accent1>
        <a:srgbClr val="305242"/>
      </a:accent1>
      <a:accent2>
        <a:srgbClr val="526435"/>
      </a:accent2>
      <a:accent3>
        <a:srgbClr val="747628"/>
      </a:accent3>
      <a:accent4>
        <a:srgbClr val="97881A"/>
      </a:accent4>
      <a:accent5>
        <a:srgbClr val="B99A0D"/>
      </a:accent5>
      <a:accent6>
        <a:srgbClr val="DBAC00"/>
      </a:accent6>
      <a:hlink>
        <a:srgbClr val="0563C1"/>
      </a:hlink>
      <a:folHlink>
        <a:srgbClr val="954F72"/>
      </a:folHlink>
    </a:clrScheme>
    <a:fontScheme name="稻壳儿-常规宋体05">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prstDash val="solid"/>
        </a:ln>
      </a:spPr>
      <a:bodyPr anchor="ctr" rtlCol="0" wrap="square">
        <a:noAutofit/>
      </a:bodyP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微软雅黑</vt:lpstr>
      <vt:lpstr>Wingdings</vt:lpstr>
      <vt:lpstr>仿宋</vt:lpstr>
      <vt:lpstr>Calibri Light</vt:lpstr>
      <vt:lpstr>Office Theme</vt:lpstr>
      <vt:lpstr>初中教育中的学习习惯与方法的培养</vt:lpstr>
      <vt:lpstr>目录</vt:lpstr>
      <vt:lpstr>学习习惯与方法的定义</vt:lpstr>
      <vt:lpstr>什么是学习习惯与方法</vt:lpstr>
      <vt:lpstr>良好学习习惯与方法的重要性</vt:lpstr>
      <vt:lpstr>初中阶段学习习惯与方法的特点</vt:lpstr>
      <vt:lpstr>初中阶段学生的心理特点</vt:lpstr>
      <vt:lpstr>初中阶段学习习惯与方法的要求</vt:lpstr>
      <vt:lpstr>如何培养良好的学习习惯与方法</vt:lpstr>
      <vt:lpstr>制定学习计划与目标</vt:lpstr>
      <vt:lpstr>提高学习效率的方法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2024-08-30T17:40:31.581</cp:lastPrinted>
  <dcterms:created xsi:type="dcterms:W3CDTF">2024-08-30T09:40:31Z</dcterms:created>
  <dcterms:modified xsi:type="dcterms:W3CDTF">2024-08-30T09:40:33Z</dcterms:modified>
</cp:coreProperties>
</file>