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embeddedFontLst>
    <p:embeddedFont>
      <p:font typeface="OMQWSO+MS-UIGothic"/>
      <p:regular r:id="rId17"/>
    </p:embeddedFont>
    <p:embeddedFont>
      <p:font typeface="EQMAWO+FTVICJ+ArialMT"/>
      <p:regular r:id="rId18"/>
    </p:embeddedFont>
    <p:embeddedFont>
      <p:font typeface="VVUHVA+SKGVBK+MicrosoftYaHei-Bold"/>
      <p:regular r:id="rId19"/>
    </p:embeddedFont>
    <p:embeddedFont>
      <p:font typeface="OTKAOK+IHNRVR+MicrosoftYaHei"/>
      <p:regular r:id="rId20"/>
    </p:embeddedFont>
  </p:embeddedFontLst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font" Target="fonts/font1.fntdata" /><Relationship Id="rId18" Type="http://schemas.openxmlformats.org/officeDocument/2006/relationships/font" Target="fonts/font2.fntdata" /><Relationship Id="rId19" Type="http://schemas.openxmlformats.org/officeDocument/2006/relationships/font" Target="fonts/font3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4.fntdata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604267-0BF8-4AE3-A724-0BD8EEF6E0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AD752F-14B1-4522-8E75-63410101E3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0FA1BD-BE09-422A-B45E-6785A395A0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93E218-141E-4D70-B557-C7B115C8E5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25801FA-AACB-467A-8E52-B220470775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52A1D2D-FC68-4E85-8D31-71A417CCAA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051B7A1-852E-4C1B-9DD1-41E8420318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714CF3-823B-4988-95B4-AE80C8AFE3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B34668-15B3-4C2E-ACF4-C9AE38B36E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BEF611-FA67-40EA-A4A8-283A10434B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C0D596-027C-4FC0-8299-0F150FD784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7103126112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03884" y="2841509"/>
            <a:ext cx="7229475" cy="1571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00608A"/>
                </a:solidFill>
                <a:latin typeface="OMQWSO+MS-UIGothic"/>
                <a:cs typeface="OMQWSO+MS-UIGothic"/>
              </a:rPr>
              <a:t>血气分析判</a:t>
            </a:r>
            <a:r>
              <a:rPr sz="4950">
                <a:solidFill>
                  <a:srgbClr val="00608A"/>
                </a:solidFill>
                <a:latin typeface="SimSun"/>
                <a:cs typeface="SimSun"/>
              </a:rPr>
              <a:t>读护</a:t>
            </a:r>
            <a:r>
              <a:rPr sz="4950">
                <a:solidFill>
                  <a:srgbClr val="00608A"/>
                </a:solidFill>
                <a:latin typeface="OMQWSO+MS-UIGothic"/>
                <a:cs typeface="OMQWSO+MS-UIGothic"/>
              </a:rPr>
              <a:t>理</a:t>
            </a:r>
            <a:r>
              <a:rPr sz="4950">
                <a:solidFill>
                  <a:srgbClr val="00608A"/>
                </a:solidFill>
                <a:latin typeface="SimSun"/>
                <a:cs typeface="SimSun"/>
              </a:rPr>
              <a:t>课</a:t>
            </a:r>
            <a:r>
              <a:rPr sz="4950">
                <a:solidFill>
                  <a:srgbClr val="00608A"/>
                </a:solidFill>
                <a:latin typeface="OMQWSO+MS-UIGothic"/>
                <a:cs typeface="OMQWSO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25269" y="2667190"/>
            <a:ext cx="3099807" cy="7837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608A"/>
                </a:solidFill>
                <a:latin typeface="EQMAWO+FTVICJ+ArialMT"/>
                <a:cs typeface="EQMAWO+FTVICJ+ArialMT"/>
              </a:rPr>
              <a:t>•</a:t>
            </a:r>
            <a:r>
              <a:rPr sz="2450" spc="128">
                <a:solidFill>
                  <a:srgbClr val="00608A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608A"/>
                </a:solidFill>
                <a:latin typeface="OMQWSO+MS-UIGothic"/>
                <a:cs typeface="OMQWSO+MS-UIGothic"/>
              </a:rPr>
              <a:t>血气分析基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础</a:t>
            </a:r>
            <a:r>
              <a:rPr sz="2400">
                <a:solidFill>
                  <a:srgbClr val="00608A"/>
                </a:solidFill>
                <a:latin typeface="OMQWSO+MS-UIGothic"/>
                <a:cs typeface="OMQWSO+MS-UIGothic"/>
              </a:rPr>
              <a:t>知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25269" y="3226625"/>
            <a:ext cx="3099807" cy="7837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608A"/>
                </a:solidFill>
                <a:latin typeface="EQMAWO+FTVICJ+ArialMT"/>
                <a:cs typeface="EQMAWO+FTVICJ+ArialMT"/>
              </a:rPr>
              <a:t>•</a:t>
            </a:r>
            <a:r>
              <a:rPr sz="2450" spc="128">
                <a:solidFill>
                  <a:srgbClr val="00608A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608A"/>
                </a:solidFill>
                <a:latin typeface="OMQWSO+MS-UIGothic"/>
                <a:cs typeface="OMQWSO+MS-UIGothic"/>
              </a:rPr>
              <a:t>血气分析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结</a:t>
            </a:r>
            <a:r>
              <a:rPr sz="2400">
                <a:solidFill>
                  <a:srgbClr val="00608A"/>
                </a:solidFill>
                <a:latin typeface="OMQWSO+MS-UIGothic"/>
                <a:cs typeface="OMQWSO+MS-UIGothic"/>
              </a:rPr>
              <a:t>果判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25269" y="3786060"/>
            <a:ext cx="4790381" cy="19035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608A"/>
                </a:solidFill>
                <a:latin typeface="EQMAWO+FTVICJ+ArialMT"/>
                <a:cs typeface="EQMAWO+FTVICJ+ArialMT"/>
              </a:rPr>
              <a:t>•</a:t>
            </a:r>
            <a:r>
              <a:rPr sz="2450" spc="128">
                <a:solidFill>
                  <a:srgbClr val="00608A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608A"/>
                </a:solidFill>
                <a:latin typeface="OMQWSO+MS-UIGothic"/>
                <a:cs typeface="OMQWSO+MS-UIGothic"/>
              </a:rPr>
              <a:t>常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见</a:t>
            </a:r>
            <a:r>
              <a:rPr sz="2400">
                <a:solidFill>
                  <a:srgbClr val="00608A"/>
                </a:solidFill>
                <a:latin typeface="OMQWSO+MS-UIGothic"/>
                <a:cs typeface="OMQWSO+MS-UIGothic"/>
              </a:rPr>
              <a:t>疾病血气分析特点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00608A"/>
                </a:solidFill>
                <a:latin typeface="EQMAWO+FTVICJ+ArialMT"/>
                <a:cs typeface="EQMAWO+FTVICJ+ArialMT"/>
              </a:rPr>
              <a:t>•</a:t>
            </a:r>
            <a:r>
              <a:rPr sz="2450" spc="128">
                <a:solidFill>
                  <a:srgbClr val="00608A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608A"/>
                </a:solidFill>
                <a:latin typeface="OMQWSO+MS-UIGothic"/>
                <a:cs typeface="OMQWSO+MS-UIGothic"/>
              </a:rPr>
              <a:t>血气分析在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临</a:t>
            </a:r>
            <a:r>
              <a:rPr sz="2400">
                <a:solidFill>
                  <a:srgbClr val="00608A"/>
                </a:solidFill>
                <a:latin typeface="OMQWSO+MS-UIGothic"/>
                <a:cs typeface="OMQWSO+MS-UIGothic"/>
              </a:rPr>
              <a:t>床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00608A"/>
                </a:solidFill>
                <a:latin typeface="OMQWSO+MS-UIGothic"/>
                <a:cs typeface="OMQWSO+MS-UIGothic"/>
              </a:rPr>
              <a:t>理中的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00608A"/>
                </a:solidFill>
                <a:latin typeface="OMQWSO+MS-UIGothic"/>
                <a:cs typeface="OMQWSO+MS-UIGothic"/>
              </a:rPr>
              <a:t>用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00608A"/>
                </a:solidFill>
                <a:latin typeface="EQMAWO+FTVICJ+ArialMT"/>
                <a:cs typeface="EQMAWO+FTVICJ+ArialMT"/>
              </a:rPr>
              <a:t>•</a:t>
            </a:r>
            <a:r>
              <a:rPr sz="2450" spc="128">
                <a:solidFill>
                  <a:srgbClr val="00608A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608A"/>
                </a:solidFill>
                <a:latin typeface="OMQWSO+MS-UIGothic"/>
                <a:cs typeface="OMQWSO+MS-UIGothic"/>
              </a:rPr>
              <a:t>血气分析判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读</a:t>
            </a:r>
            <a:r>
              <a:rPr sz="2400">
                <a:solidFill>
                  <a:srgbClr val="00608A"/>
                </a:solidFill>
                <a:latin typeface="OMQWSO+MS-UIGothic"/>
                <a:cs typeface="OMQWSO+MS-UIGothic"/>
              </a:rPr>
              <a:t>的注意事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56689" y="2828266"/>
            <a:ext cx="5429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00608A"/>
                </a:solidFill>
                <a:latin typeface="OMQWSO+MS-UIGothic"/>
                <a:cs typeface="OMQWSO+MS-UIGothic"/>
              </a:rPr>
              <a:t>血气分析基</a:t>
            </a:r>
            <a:r>
              <a:rPr sz="4500">
                <a:solidFill>
                  <a:srgbClr val="00608A"/>
                </a:solidFill>
                <a:latin typeface="SimSun"/>
                <a:cs typeface="SimSun"/>
              </a:rPr>
              <a:t>础</a:t>
            </a:r>
            <a:r>
              <a:rPr sz="4500">
                <a:solidFill>
                  <a:srgbClr val="00608A"/>
                </a:solidFill>
                <a:latin typeface="OMQWSO+MS-UIGothic"/>
                <a:cs typeface="OMQWSO+MS-UIGothic"/>
              </a:rPr>
              <a:t>知</a:t>
            </a:r>
            <a:r>
              <a:rPr sz="4500">
                <a:solidFill>
                  <a:srgbClr val="00608A"/>
                </a:solidFill>
                <a:latin typeface="SimSun"/>
                <a:cs typeface="SimSun"/>
              </a:rPr>
              <a:t>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08A"/>
                </a:solidFill>
                <a:latin typeface="OMQWSO+MS-UIGothic"/>
                <a:cs typeface="OMQWSO+MS-UIGothic"/>
              </a:rPr>
              <a:t>血气分析的定</a:t>
            </a:r>
            <a:r>
              <a:rPr sz="3000">
                <a:solidFill>
                  <a:srgbClr val="00608A"/>
                </a:solidFill>
                <a:latin typeface="SimSun"/>
                <a:cs typeface="SimSun"/>
              </a:rPr>
              <a:t> 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645773"/>
            <a:ext cx="3154679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血气分析是用于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评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估呼吸功能和酸碱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平衡状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的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实验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室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检查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，通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过测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定血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液中的气体和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解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等指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，了解患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者的呼吸功能和酸碱平衡状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1355" y="4293088"/>
            <a:ext cx="3154679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血气分析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于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诊</a:t>
            </a: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断和治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呼吸系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疾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病、酸碱平衡紊乱等疾病具有重要意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义</a:t>
            </a: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，是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临</a:t>
            </a: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床常用的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实验</a:t>
            </a: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室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检查</a:t>
            </a: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之一。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08A"/>
                </a:solidFill>
                <a:latin typeface="OMQWSO+MS-UIGothic"/>
                <a:cs typeface="OMQWSO+MS-UIGothic"/>
              </a:rPr>
              <a:t>血气分析的指</a:t>
            </a:r>
            <a:r>
              <a:rPr sz="3000">
                <a:solidFill>
                  <a:srgbClr val="00608A"/>
                </a:solidFill>
                <a:latin typeface="SimSun"/>
                <a:cs typeface="SimSun"/>
              </a:rPr>
              <a:t> 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90365" y="1529079"/>
            <a:ext cx="1547164" cy="5208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OMQWSO+MS-UIGothic"/>
                <a:cs typeface="OMQWSO+MS-UIGothic"/>
              </a:rPr>
              <a:t>氧分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压</a:t>
            </a:r>
            <a:r>
              <a:rPr sz="1600">
                <a:solidFill>
                  <a:srgbClr val="FFFFFF"/>
                </a:solidFill>
                <a:latin typeface="OMQWSO+MS-UIGothic"/>
                <a:cs typeface="OMQWSO+MS-UIGothic"/>
              </a:rPr>
              <a:t>（</a:t>
            </a:r>
            <a:r>
              <a:rPr sz="1600">
                <a:solidFill>
                  <a:srgbClr val="FFFFFF"/>
                </a:solidFill>
                <a:latin typeface="VVUHVA+SKGVBK+MicrosoftYaHei-Bold"/>
                <a:cs typeface="VVUHVA+SKGVBK+MicrosoftYaHei-Bold"/>
              </a:rPr>
              <a:t>PO2</a:t>
            </a:r>
            <a:r>
              <a:rPr sz="1600">
                <a:solidFill>
                  <a:srgbClr val="FFFFFF"/>
                </a:solidFill>
                <a:latin typeface="OMQWSO+MS-UIGothic"/>
                <a:cs typeface="OMQWSO+MS-UIGothic"/>
              </a:rPr>
              <a:t>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210550" y="1529079"/>
            <a:ext cx="2296159" cy="5208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OMQWSO+MS-UIGothic"/>
                <a:cs typeface="OMQWSO+MS-UIGothic"/>
              </a:rPr>
              <a:t>二氧化碳分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压</a:t>
            </a:r>
            <a:r>
              <a:rPr sz="1600">
                <a:solidFill>
                  <a:srgbClr val="FFFFFF"/>
                </a:solidFill>
                <a:latin typeface="OMQWSO+MS-UIGothic"/>
                <a:cs typeface="OMQWSO+MS-UIGothic"/>
              </a:rPr>
              <a:t>（</a:t>
            </a:r>
            <a:r>
              <a:rPr sz="1600">
                <a:solidFill>
                  <a:srgbClr val="FFFFFF"/>
                </a:solidFill>
                <a:latin typeface="VVUHVA+SKGVBK+MicrosoftYaHei-Bold"/>
                <a:cs typeface="VVUHVA+SKGVBK+MicrosoftYaHei-Bold"/>
              </a:rPr>
              <a:t>PCO2</a:t>
            </a:r>
            <a:r>
              <a:rPr sz="1600">
                <a:solidFill>
                  <a:srgbClr val="FFFFFF"/>
                </a:solidFill>
                <a:latin typeface="OMQWSO+MS-UIGothic"/>
                <a:cs typeface="OMQWSO+MS-UIGothic"/>
              </a:rPr>
              <a:t>）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178300" y="2257163"/>
            <a:ext cx="3431604" cy="76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OMQWSO+MS-UIGothic"/>
                <a:cs typeface="OMQWSO+MS-UIGothic"/>
              </a:rPr>
              <a:t>反映肺泡气体交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换</a:t>
            </a:r>
            <a:r>
              <a:rPr sz="1500">
                <a:solidFill>
                  <a:srgbClr val="FFFFFF"/>
                </a:solidFill>
                <a:latin typeface="OMQWSO+MS-UIGothic"/>
                <a:cs typeface="OMQWSO+MS-UIGothic"/>
              </a:rPr>
              <a:t>的功能，正常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值为</a:t>
            </a:r>
          </a:p>
          <a:p>
            <a:pPr marL="0" marR="0">
              <a:lnSpc>
                <a:spcPts val="1562"/>
              </a:lnSpc>
              <a:spcBef>
                <a:spcPts val="597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OTKAOK+IHNRVR+MicrosoftYaHei"/>
                <a:cs typeface="OTKAOK+IHNRVR+MicrosoftYaHei"/>
              </a:rPr>
              <a:t>80-100mmHg</a:t>
            </a:r>
            <a:r>
              <a:rPr sz="1500">
                <a:solidFill>
                  <a:srgbClr val="FFFFFF"/>
                </a:solidFill>
                <a:latin typeface="OMQWSO+MS-UIGothic"/>
                <a:cs typeface="OMQWSO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98484" y="2257163"/>
            <a:ext cx="3431604" cy="76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OMQWSO+MS-UIGothic"/>
                <a:cs typeface="OMQWSO+MS-UIGothic"/>
              </a:rPr>
              <a:t>反映肺通气和酸碱平衡状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FFFFFF"/>
                </a:solidFill>
                <a:latin typeface="OMQWSO+MS-UIGothic"/>
                <a:cs typeface="OMQWSO+MS-UIGothic"/>
              </a:rPr>
              <a:t>，正常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值</a:t>
            </a:r>
          </a:p>
          <a:p>
            <a:pPr marL="0" marR="0">
              <a:lnSpc>
                <a:spcPts val="1562"/>
              </a:lnSpc>
              <a:spcBef>
                <a:spcPts val="597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FFF"/>
                </a:solidFill>
                <a:latin typeface="OTKAOK+IHNRVR+MicrosoftYaHei"/>
                <a:cs typeface="OTKAOK+IHNRVR+MicrosoftYaHei"/>
              </a:rPr>
              <a:t>35-45mmHg</a:t>
            </a:r>
            <a:r>
              <a:rPr sz="1500">
                <a:solidFill>
                  <a:srgbClr val="FFFFFF"/>
                </a:solidFill>
                <a:latin typeface="OMQWSO+MS-UIGothic"/>
                <a:cs typeface="OMQWSO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190365" y="4123689"/>
            <a:ext cx="2011070" cy="5208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OMQWSO+MS-UIGothic"/>
                <a:cs typeface="OMQWSO+MS-UIGothic"/>
              </a:rPr>
              <a:t>碳酸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氢盐</a:t>
            </a:r>
            <a:r>
              <a:rPr sz="1600">
                <a:solidFill>
                  <a:srgbClr val="FFFFFF"/>
                </a:solidFill>
                <a:latin typeface="OMQWSO+MS-UIGothic"/>
                <a:cs typeface="OMQWSO+MS-UIGothic"/>
              </a:rPr>
              <a:t>（</a:t>
            </a:r>
            <a:r>
              <a:rPr sz="1600">
                <a:solidFill>
                  <a:srgbClr val="FFFFFF"/>
                </a:solidFill>
                <a:latin typeface="VVUHVA+SKGVBK+MicrosoftYaHei-Bold"/>
                <a:cs typeface="VVUHVA+SKGVBK+MicrosoftYaHei-Bold"/>
              </a:rPr>
              <a:t>HCO3-</a:t>
            </a:r>
            <a:r>
              <a:rPr sz="1600">
                <a:solidFill>
                  <a:srgbClr val="FFFFFF"/>
                </a:solidFill>
                <a:latin typeface="OMQWSO+MS-UIGothic"/>
                <a:cs typeface="OMQWSO+MS-UIGothic"/>
              </a:rPr>
              <a:t>）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210550" y="4123689"/>
            <a:ext cx="1837334" cy="5208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OMQWSO+MS-UIGothic"/>
                <a:cs typeface="OMQWSO+MS-UIGothic"/>
              </a:rPr>
              <a:t>阴离子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间</a:t>
            </a:r>
            <a:r>
              <a:rPr sz="1600">
                <a:solidFill>
                  <a:srgbClr val="FFFFFF"/>
                </a:solidFill>
                <a:latin typeface="OMQWSO+MS-UIGothic"/>
                <a:cs typeface="OMQWSO+MS-UIGothic"/>
              </a:rPr>
              <a:t>隙（</a:t>
            </a:r>
            <a:r>
              <a:rPr sz="1600">
                <a:solidFill>
                  <a:srgbClr val="FFFFFF"/>
                </a:solidFill>
                <a:latin typeface="VVUHVA+SKGVBK+MicrosoftYaHei-Bold"/>
                <a:cs typeface="VVUHVA+SKGVBK+MicrosoftYaHei-Bold"/>
              </a:rPr>
              <a:t>AG</a:t>
            </a:r>
            <a:r>
              <a:rPr sz="1600">
                <a:solidFill>
                  <a:srgbClr val="FFFFFF"/>
                </a:solidFill>
                <a:latin typeface="OMQWSO+MS-UIGothic"/>
                <a:cs typeface="OMQWSO+MS-UIGothic"/>
              </a:rPr>
              <a:t>）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178300" y="4851138"/>
            <a:ext cx="3126116" cy="76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OMQWSO+MS-UIGothic"/>
                <a:cs typeface="OMQWSO+MS-UIGothic"/>
              </a:rPr>
              <a:t>反映酸碱平衡状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FFFFFF"/>
                </a:solidFill>
                <a:latin typeface="OMQWSO+MS-UIGothic"/>
                <a:cs typeface="OMQWSO+MS-UIGothic"/>
              </a:rPr>
              <a:t>，正常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值为</a:t>
            </a:r>
            <a:r>
              <a:rPr sz="1500">
                <a:solidFill>
                  <a:srgbClr val="FFFFFF"/>
                </a:solidFill>
                <a:latin typeface="OTKAOK+IHNRVR+MicrosoftYaHei"/>
                <a:cs typeface="OTKAOK+IHNRVR+MicrosoftYaHei"/>
              </a:rPr>
              <a:t>22-</a:t>
            </a:r>
          </a:p>
          <a:p>
            <a:pPr marL="0" marR="0">
              <a:lnSpc>
                <a:spcPts val="1562"/>
              </a:lnSpc>
              <a:spcBef>
                <a:spcPts val="547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OTKAOK+IHNRVR+MicrosoftYaHei"/>
                <a:cs typeface="OTKAOK+IHNRVR+MicrosoftYaHei"/>
              </a:rPr>
              <a:t>27mmol/L</a:t>
            </a:r>
            <a:r>
              <a:rPr sz="1500">
                <a:solidFill>
                  <a:srgbClr val="FFFFFF"/>
                </a:solidFill>
                <a:latin typeface="OMQWSO+MS-UIGothic"/>
                <a:cs typeface="OMQWSO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198484" y="4854313"/>
            <a:ext cx="3431604" cy="76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OMQWSO+MS-UIGothic"/>
                <a:cs typeface="OMQWSO+MS-UIGothic"/>
              </a:rPr>
              <a:t>反映未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测</a:t>
            </a:r>
            <a:r>
              <a:rPr sz="1500">
                <a:solidFill>
                  <a:srgbClr val="FFFFFF"/>
                </a:solidFill>
                <a:latin typeface="OMQWSO+MS-UIGothic"/>
                <a:cs typeface="OMQWSO+MS-UIGothic"/>
              </a:rPr>
              <a:t>定的阳离子和阴离子，正常</a:t>
            </a:r>
          </a:p>
          <a:p>
            <a:pPr marL="0" marR="0">
              <a:lnSpc>
                <a:spcPts val="1562"/>
              </a:lnSpc>
              <a:spcBef>
                <a:spcPts val="597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值为</a:t>
            </a:r>
            <a:r>
              <a:rPr sz="1500">
                <a:solidFill>
                  <a:srgbClr val="FFFFFF"/>
                </a:solidFill>
                <a:latin typeface="OTKAOK+IHNRVR+MicrosoftYaHei"/>
                <a:cs typeface="OTKAOK+IHNRVR+MicrosoftYaHei"/>
              </a:rPr>
              <a:t>8-16mmol/L</a:t>
            </a:r>
            <a:r>
              <a:rPr sz="1500">
                <a:solidFill>
                  <a:srgbClr val="FFFFFF"/>
                </a:solidFill>
                <a:latin typeface="OMQWSO+MS-UIGothic"/>
                <a:cs typeface="OMQWSO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08A"/>
                </a:solidFill>
                <a:latin typeface="OMQWSO+MS-UIGothic"/>
                <a:cs typeface="OMQWSO+MS-UIGothic"/>
              </a:rPr>
              <a:t>血气分析的</a:t>
            </a:r>
            <a:r>
              <a:rPr sz="3000">
                <a:solidFill>
                  <a:srgbClr val="00608A"/>
                </a:solidFill>
                <a:latin typeface="SimSun"/>
                <a:cs typeface="SimSun"/>
              </a:rPr>
              <a:t>标</a:t>
            </a:r>
            <a:r>
              <a:rPr sz="3000">
                <a:solidFill>
                  <a:srgbClr val="00608A"/>
                </a:solidFill>
                <a:latin typeface="OMQWSO+MS-UIGothic"/>
                <a:cs typeface="OMQWSO+MS-UIGothic"/>
              </a:rPr>
              <a:t>本采集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608A"/>
                </a:solidFill>
                <a:latin typeface="OMQWSO+MS-UIGothic"/>
                <a:cs typeface="OMQWSO+MS-UIGothic"/>
              </a:rPr>
              <a:t>采集方法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154679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通常通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过动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脉穿刺或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脉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管留取血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液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本，也可采集静脉血液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本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血气分析。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OMQWSO+MS-UIGothic"/>
                <a:cs typeface="OMQWSO+MS-UIGothic"/>
              </a:rPr>
              <a:t>注意事</a:t>
            </a:r>
            <a:r>
              <a:rPr sz="1550">
                <a:solidFill>
                  <a:srgbClr val="FFFFFF"/>
                </a:solidFill>
                <a:latin typeface="SimSun"/>
                <a:cs typeface="SimSun"/>
              </a:rPr>
              <a:t> 项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088444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采集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本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时应</a:t>
            </a: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确保无菌操作，避免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污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染；采集后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立即送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检</a:t>
            </a: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，以免影响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检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查结</a:t>
            </a: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果的准确性；采血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时应</a:t>
            </a: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根据患者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的具体情况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选择</a:t>
            </a: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合适的采血部位。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56689" y="2828266"/>
            <a:ext cx="5429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00608A"/>
                </a:solidFill>
                <a:latin typeface="OMQWSO+MS-UIGothic"/>
                <a:cs typeface="OMQWSO+MS-UIGothic"/>
              </a:rPr>
              <a:t>血气分析</a:t>
            </a:r>
            <a:r>
              <a:rPr sz="4500">
                <a:solidFill>
                  <a:srgbClr val="00608A"/>
                </a:solidFill>
                <a:latin typeface="SimSun"/>
                <a:cs typeface="SimSun"/>
              </a:rPr>
              <a:t>结</a:t>
            </a:r>
            <a:r>
              <a:rPr sz="4500">
                <a:solidFill>
                  <a:srgbClr val="00608A"/>
                </a:solidFill>
                <a:latin typeface="OMQWSO+MS-UIGothic"/>
                <a:cs typeface="OMQWSO+MS-UIGothic"/>
              </a:rPr>
              <a:t>果判</a:t>
            </a:r>
            <a:r>
              <a:rPr sz="4500">
                <a:solidFill>
                  <a:srgbClr val="00608A"/>
                </a:solidFill>
                <a:latin typeface="SimSun"/>
                <a:cs typeface="SimSun"/>
              </a:rPr>
              <a:t>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281163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08A"/>
                </a:solidFill>
                <a:latin typeface="VVUHVA+SKGVBK+MicrosoftYaHei-Bold"/>
                <a:cs typeface="VVUHVA+SKGVBK+MicrosoftYaHei-Bold"/>
              </a:rPr>
              <a:t>pH</a:t>
            </a:r>
            <a:r>
              <a:rPr sz="3000">
                <a:solidFill>
                  <a:srgbClr val="00608A"/>
                </a:solidFill>
                <a:latin typeface="SimSun"/>
                <a:cs typeface="SimSun"/>
              </a:rPr>
              <a:t>值</a:t>
            </a:r>
            <a:r>
              <a:rPr sz="3000">
                <a:solidFill>
                  <a:srgbClr val="00608A"/>
                </a:solidFill>
                <a:latin typeface="OMQWSO+MS-UIGothic"/>
                <a:cs typeface="OMQWSO+MS-UIGothic"/>
              </a:rPr>
              <a:t>判</a:t>
            </a:r>
            <a:r>
              <a:rPr sz="3000">
                <a:solidFill>
                  <a:srgbClr val="00608A"/>
                </a:solidFill>
                <a:latin typeface="SimSun"/>
                <a:cs typeface="SimSun"/>
              </a:rPr>
              <a:t>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2354433"/>
            <a:ext cx="162877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反映酸碱平衡状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态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4338173"/>
            <a:ext cx="6652477" cy="7481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OTKAOK+IHNRVR+MicrosoftYaHei"/>
                <a:cs typeface="OTKAOK+IHNRVR+MicrosoftYaHei"/>
              </a:rPr>
              <a:t>pH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值</a:t>
            </a: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是血气分析中最重要的指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之一，用于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评</a:t>
            </a: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估体液的酸碱平衡状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。正常范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围</a:t>
            </a: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通常在</a:t>
            </a:r>
            <a:r>
              <a:rPr sz="1350">
                <a:solidFill>
                  <a:srgbClr val="FFFFFF"/>
                </a:solidFill>
                <a:latin typeface="OTKAOK+IHNRVR+MicrosoftYaHei"/>
                <a:cs typeface="OTKAOK+IHNRVR+MicrosoftYaHei"/>
              </a:rPr>
              <a:t>7.35-7.45</a:t>
            </a: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之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。</a:t>
            </a:r>
            <a:r>
              <a:rPr sz="1350">
                <a:solidFill>
                  <a:srgbClr val="FFFFFF"/>
                </a:solidFill>
                <a:latin typeface="OTKAOK+IHNRVR+MicrosoftYaHei"/>
                <a:cs typeface="OTKAOK+IHNRVR+MicrosoftYaHei"/>
              </a:rPr>
              <a:t>pH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值</a:t>
            </a: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低于</a:t>
            </a:r>
            <a:r>
              <a:rPr sz="1350">
                <a:solidFill>
                  <a:srgbClr val="FFFFFF"/>
                </a:solidFill>
                <a:latin typeface="OTKAOK+IHNRVR+MicrosoftYaHei"/>
                <a:cs typeface="OTKAOK+IHNRVR+MicrosoftYaHei"/>
              </a:rPr>
              <a:t>7.35</a:t>
            </a: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表示酸中毒，高于</a:t>
            </a:r>
            <a:r>
              <a:rPr sz="1350">
                <a:solidFill>
                  <a:srgbClr val="FFFFFF"/>
                </a:solidFill>
                <a:latin typeface="OTKAOK+IHNRVR+MicrosoftYaHei"/>
                <a:cs typeface="OTKAOK+IHNRVR+MicrosoftYaHei"/>
              </a:rPr>
              <a:t>7.45</a:t>
            </a: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表示碱中毒。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387345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08A"/>
                </a:solidFill>
                <a:latin typeface="VVUHVA+SKGVBK+MicrosoftYaHei-Bold"/>
                <a:cs typeface="VVUHVA+SKGVBK+MicrosoftYaHei-Bold"/>
              </a:rPr>
              <a:t>PCO2</a:t>
            </a:r>
            <a:r>
              <a:rPr sz="3000">
                <a:solidFill>
                  <a:srgbClr val="00608A"/>
                </a:solidFill>
                <a:latin typeface="OMQWSO+MS-UIGothic"/>
                <a:cs typeface="OMQWSO+MS-UIGothic"/>
              </a:rPr>
              <a:t>判</a:t>
            </a:r>
            <a:r>
              <a:rPr sz="3000">
                <a:solidFill>
                  <a:srgbClr val="00608A"/>
                </a:solidFill>
                <a:latin typeface="SimSun"/>
                <a:cs typeface="SimSun"/>
              </a:rPr>
              <a:t>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28114" y="2001373"/>
            <a:ext cx="128587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OMQWSO+MS-UIGothic"/>
                <a:cs typeface="OMQWSO+MS-UIGothic"/>
              </a:rPr>
              <a:t>反映通气功能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42389" y="4585823"/>
            <a:ext cx="10466833" cy="7481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608A"/>
                </a:solidFill>
                <a:latin typeface="OTKAOK+IHNRVR+MicrosoftYaHei"/>
                <a:cs typeface="OTKAOK+IHNRVR+MicrosoftYaHei"/>
              </a:rPr>
              <a:t>PCO2</a:t>
            </a:r>
            <a:r>
              <a:rPr sz="1350">
                <a:solidFill>
                  <a:srgbClr val="00608A"/>
                </a:solidFill>
                <a:latin typeface="OMQWSO+MS-UIGothic"/>
                <a:cs typeface="OMQWSO+MS-UIGothic"/>
              </a:rPr>
              <a:t>是二氧化碳分</a:t>
            </a:r>
            <a:r>
              <a:rPr sz="1350">
                <a:solidFill>
                  <a:srgbClr val="00608A"/>
                </a:solidFill>
                <a:latin typeface="SimSun"/>
                <a:cs typeface="SimSun"/>
              </a:rPr>
              <a:t>压</a:t>
            </a:r>
            <a:r>
              <a:rPr sz="1350">
                <a:solidFill>
                  <a:srgbClr val="00608A"/>
                </a:solidFill>
                <a:latin typeface="OMQWSO+MS-UIGothic"/>
                <a:cs typeface="OMQWSO+MS-UIGothic"/>
              </a:rPr>
              <a:t>的指</a:t>
            </a:r>
            <a:r>
              <a:rPr sz="1350">
                <a:solidFill>
                  <a:srgbClr val="00608A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00608A"/>
                </a:solidFill>
                <a:latin typeface="OMQWSO+MS-UIGothic"/>
                <a:cs typeface="OMQWSO+MS-UIGothic"/>
              </a:rPr>
              <a:t>，反映通气功能和肺泡通气量。正常范</a:t>
            </a:r>
            <a:r>
              <a:rPr sz="1350">
                <a:solidFill>
                  <a:srgbClr val="00608A"/>
                </a:solidFill>
                <a:latin typeface="SimSun"/>
                <a:cs typeface="SimSun"/>
              </a:rPr>
              <a:t>围</a:t>
            </a:r>
            <a:r>
              <a:rPr sz="1350">
                <a:solidFill>
                  <a:srgbClr val="00608A"/>
                </a:solidFill>
                <a:latin typeface="OMQWSO+MS-UIGothic"/>
                <a:cs typeface="OMQWSO+MS-UIGothic"/>
              </a:rPr>
              <a:t>通常在</a:t>
            </a:r>
            <a:r>
              <a:rPr sz="1350">
                <a:solidFill>
                  <a:srgbClr val="00608A"/>
                </a:solidFill>
                <a:latin typeface="OTKAOK+IHNRVR+MicrosoftYaHei"/>
                <a:cs typeface="OTKAOK+IHNRVR+MicrosoftYaHei"/>
              </a:rPr>
              <a:t>35-45mmHg</a:t>
            </a:r>
            <a:r>
              <a:rPr sz="1350">
                <a:solidFill>
                  <a:srgbClr val="00608A"/>
                </a:solidFill>
                <a:latin typeface="OMQWSO+MS-UIGothic"/>
                <a:cs typeface="OMQWSO+MS-UIGothic"/>
              </a:rPr>
              <a:t>。</a:t>
            </a:r>
            <a:r>
              <a:rPr sz="1350">
                <a:solidFill>
                  <a:srgbClr val="00608A"/>
                </a:solidFill>
                <a:latin typeface="OTKAOK+IHNRVR+MicrosoftYaHei"/>
                <a:cs typeface="OTKAOK+IHNRVR+MicrosoftYaHei"/>
              </a:rPr>
              <a:t>PCO2</a:t>
            </a:r>
            <a:r>
              <a:rPr sz="1350">
                <a:solidFill>
                  <a:srgbClr val="00608A"/>
                </a:solidFill>
                <a:latin typeface="OMQWSO+MS-UIGothic"/>
                <a:cs typeface="OMQWSO+MS-UIGothic"/>
              </a:rPr>
              <a:t>增高表示通气不足，可能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00608A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00608A"/>
                </a:solidFill>
                <a:latin typeface="OMQWSO+MS-UIGothic"/>
                <a:cs typeface="OMQWSO+MS-UIGothic"/>
              </a:rPr>
              <a:t>致酸中毒；</a:t>
            </a:r>
            <a:r>
              <a:rPr sz="1350">
                <a:solidFill>
                  <a:srgbClr val="00608A"/>
                </a:solidFill>
                <a:latin typeface="OTKAOK+IHNRVR+MicrosoftYaHei"/>
                <a:cs typeface="OTKAOK+IHNRVR+MicrosoftYaHei"/>
              </a:rPr>
              <a:t>PCO2</a:t>
            </a:r>
            <a:r>
              <a:rPr sz="1350">
                <a:solidFill>
                  <a:srgbClr val="00608A"/>
                </a:solidFill>
                <a:latin typeface="OMQWSO+MS-UIGothic"/>
                <a:cs typeface="OMQWSO+MS-UIGothic"/>
              </a:rPr>
              <a:t>降低表示通气</a:t>
            </a:r>
            <a:r>
              <a:rPr sz="1350">
                <a:solidFill>
                  <a:srgbClr val="00608A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608A"/>
                </a:solidFill>
                <a:latin typeface="OMQWSO+MS-UIGothic"/>
                <a:cs typeface="OMQWSO+MS-UIGothic"/>
              </a:rPr>
              <a:t>度，可能</a:t>
            </a:r>
            <a:r>
              <a:rPr sz="1350">
                <a:solidFill>
                  <a:srgbClr val="00608A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00608A"/>
                </a:solidFill>
                <a:latin typeface="OMQWSO+MS-UIGothic"/>
                <a:cs typeface="OMQWSO+MS-UIGothic"/>
              </a:rPr>
              <a:t>致碱中毒。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130660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08A"/>
                </a:solidFill>
                <a:latin typeface="VVUHVA+SKGVBK+MicrosoftYaHei-Bold"/>
                <a:cs typeface="VVUHVA+SKGVBK+MicrosoftYaHei-Bold"/>
              </a:rPr>
              <a:t>PO2</a:t>
            </a:r>
            <a:r>
              <a:rPr sz="3000">
                <a:solidFill>
                  <a:srgbClr val="00608A"/>
                </a:solidFill>
                <a:latin typeface="OMQWSO+MS-UIGothic"/>
                <a:cs typeface="OMQWSO+MS-UIGothic"/>
              </a:rPr>
              <a:t>判</a:t>
            </a:r>
            <a:r>
              <a:rPr sz="3000">
                <a:solidFill>
                  <a:srgbClr val="00608A"/>
                </a:solidFill>
                <a:latin typeface="SimSun"/>
                <a:cs typeface="SimSun"/>
              </a:rPr>
              <a:t>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84904" y="1995023"/>
            <a:ext cx="128587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反映氧合状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态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07464" y="4543278"/>
            <a:ext cx="8413218" cy="7481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OTKAOK+IHNRVR+MicrosoftYaHei"/>
                <a:cs typeface="OTKAOK+IHNRVR+MicrosoftYaHei"/>
              </a:rPr>
              <a:t>PO2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是血氧分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压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的指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，反映氧合状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和氧气供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情况。正常范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围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通常在</a:t>
            </a:r>
            <a:r>
              <a:rPr sz="1350">
                <a:solidFill>
                  <a:srgbClr val="0E0E07"/>
                </a:solidFill>
                <a:latin typeface="OTKAOK+IHNRVR+MicrosoftYaHei"/>
                <a:cs typeface="OTKAOK+IHNRVR+MicrosoftYaHei"/>
              </a:rPr>
              <a:t>80-100mmHg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。</a:t>
            </a:r>
            <a:r>
              <a:rPr sz="1350">
                <a:solidFill>
                  <a:srgbClr val="0E0E07"/>
                </a:solidFill>
                <a:latin typeface="OTKAOK+IHNRVR+MicrosoftYaHei"/>
                <a:cs typeface="OTKAOK+IHNRVR+MicrosoftYaHei"/>
              </a:rPr>
              <a:t>PO2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低于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OTKAOK+IHNRVR+MicrosoftYaHei"/>
                <a:cs typeface="OTKAOK+IHNRVR+MicrosoftYaHei"/>
              </a:rPr>
              <a:t>60mmHg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表示缺氧，</a:t>
            </a:r>
            <a:r>
              <a:rPr sz="1350">
                <a:solidFill>
                  <a:srgbClr val="0E0E07"/>
                </a:solidFill>
                <a:latin typeface="OTKAOK+IHNRVR+MicrosoftYaHei"/>
                <a:cs typeface="OTKAOK+IHNRVR+MicrosoftYaHei"/>
              </a:rPr>
              <a:t>PO2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高于</a:t>
            </a:r>
            <a:r>
              <a:rPr sz="1350">
                <a:solidFill>
                  <a:srgbClr val="0E0E07"/>
                </a:solidFill>
                <a:latin typeface="OTKAOK+IHNRVR+MicrosoftYaHei"/>
                <a:cs typeface="OTKAOK+IHNRVR+MicrosoftYaHei"/>
              </a:rPr>
              <a:t>100mmHg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表示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度氧合。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616026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08A"/>
                </a:solidFill>
                <a:latin typeface="VVUHVA+SKGVBK+MicrosoftYaHei-Bold"/>
                <a:cs typeface="VVUHVA+SKGVBK+MicrosoftYaHei-Bold"/>
              </a:rPr>
              <a:t>HCO3-</a:t>
            </a:r>
            <a:r>
              <a:rPr sz="3000">
                <a:solidFill>
                  <a:srgbClr val="00608A"/>
                </a:solidFill>
                <a:latin typeface="OMQWSO+MS-UIGothic"/>
                <a:cs typeface="OMQWSO+MS-UIGothic"/>
              </a:rPr>
              <a:t>判</a:t>
            </a:r>
            <a:r>
              <a:rPr sz="3000">
                <a:solidFill>
                  <a:srgbClr val="00608A"/>
                </a:solidFill>
                <a:latin typeface="SimSun"/>
                <a:cs typeface="SimSun"/>
              </a:rPr>
              <a:t>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29262"/>
            <a:ext cx="2168842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反映代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谢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性酸碱平衡状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态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3924788"/>
            <a:ext cx="5114609" cy="10567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OTKAOK+IHNRVR+MicrosoftYaHei"/>
                <a:cs typeface="OTKAOK+IHNRVR+MicrosoftYaHei"/>
              </a:rPr>
              <a:t>HCO3-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是血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浆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碳酸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氢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根离子的指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，反映代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谢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性酸碱平衡状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。正常范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围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通常在</a:t>
            </a:r>
            <a:r>
              <a:rPr sz="1350">
                <a:solidFill>
                  <a:srgbClr val="0E0E07"/>
                </a:solidFill>
                <a:latin typeface="OTKAOK+IHNRVR+MicrosoftYaHei"/>
                <a:cs typeface="OTKAOK+IHNRVR+MicrosoftYaHei"/>
              </a:rPr>
              <a:t>22-27mmol/L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。</a:t>
            </a:r>
            <a:r>
              <a:rPr sz="1350">
                <a:solidFill>
                  <a:srgbClr val="0E0E07"/>
                </a:solidFill>
                <a:latin typeface="OTKAOK+IHNRVR+MicrosoftYaHei"/>
                <a:cs typeface="OTKAOK+IHNRVR+MicrosoftYaHei"/>
              </a:rPr>
              <a:t>HCO3-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降低表示酸中</a:t>
            </a:r>
          </a:p>
          <a:p>
            <a:pPr marL="0" marR="0">
              <a:lnSpc>
                <a:spcPts val="1406"/>
              </a:lnSpc>
              <a:spcBef>
                <a:spcPts val="1073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毒，</a:t>
            </a:r>
            <a:r>
              <a:rPr sz="1350">
                <a:solidFill>
                  <a:srgbClr val="0E0E07"/>
                </a:solidFill>
                <a:latin typeface="OTKAOK+IHNRVR+MicrosoftYaHei"/>
                <a:cs typeface="OTKAOK+IHNRVR+MicrosoftYaHei"/>
              </a:rPr>
              <a:t>HCO3-</a:t>
            </a:r>
            <a:r>
              <a:rPr sz="1350">
                <a:solidFill>
                  <a:srgbClr val="0E0E07"/>
                </a:solidFill>
                <a:latin typeface="OMQWSO+MS-UIGothic"/>
                <a:cs typeface="OMQWSO+MS-UIGothic"/>
              </a:rPr>
              <a:t>增高表示碱中毒。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56689" y="2828266"/>
            <a:ext cx="6572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00608A"/>
                </a:solidFill>
                <a:latin typeface="OMQWSO+MS-UIGothic"/>
                <a:cs typeface="OMQWSO+MS-UIGothic"/>
              </a:rPr>
              <a:t>常</a:t>
            </a:r>
            <a:r>
              <a:rPr sz="4500">
                <a:solidFill>
                  <a:srgbClr val="00608A"/>
                </a:solidFill>
                <a:latin typeface="SimSun"/>
                <a:cs typeface="SimSun"/>
              </a:rPr>
              <a:t>见</a:t>
            </a:r>
            <a:r>
              <a:rPr sz="4500">
                <a:solidFill>
                  <a:srgbClr val="00608A"/>
                </a:solidFill>
                <a:latin typeface="OMQWSO+MS-UIGothic"/>
                <a:cs typeface="OMQWSO+MS-UIGothic"/>
              </a:rPr>
              <a:t>疾病血气分析特点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https://d.book118.com/837103126112006046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2">
      <vt:lpstr>Arial</vt:lpstr>
      <vt:lpstr>Calibri</vt:lpstr>
      <vt:lpstr>OMQWSO+MS-UIGothic</vt:lpstr>
      <vt:lpstr>SimSun</vt:lpstr>
      <vt:lpstr>EQMAWO+FTVICJ+ArialMT</vt:lpstr>
      <vt:lpstr>Times New Roman</vt:lpstr>
      <vt:lpstr>VVUHVA+SKGVBK+MicrosoftYaHei-Bold</vt:lpstr>
      <vt:lpstr>OTKAOK+IHNRVR+MicrosoftYaHei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2024-09-21T17:37:04.131</cp:lastPrinted>
  <dcterms:created xsi:type="dcterms:W3CDTF">2024-09-21T09:37:04Z</dcterms:created>
  <dcterms:modified xsi:type="dcterms:W3CDTF">2024-09-21T09:37:05Z</dcterms:modified>
</cp:coreProperties>
</file>