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tags" Target="tags/tag374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11C80-F272-4CF6-BB5B-67BA33974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5F34D-64A8-461D-BE3E-EB70DAB9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06F4C-B41E-4C2E-9925-8E18763C3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1716C-1DDD-4ADD-AB0D-E4A19BB0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E04B4-A62F-488C-83BA-E0DF8701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BD880-8512-4B3C-BFC0-8ED7A72A8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4C079-46B9-45B4-B77B-4DFCC4E1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83CDC-0C3D-4613-A4A1-48C2DA50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C192F-B34D-4057-AA8D-B7AC005B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8F15D-685C-42E4-8ED0-F79DF1D8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E40D6-93C3-4AF5-ADE1-D032AE94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image" Target="../media/image5.png" /><Relationship Id="rId7" Type="http://schemas.openxmlformats.org/officeDocument/2006/relationships/tags" Target="../tags/tag2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image" Target="../media/image5.png" /><Relationship Id="rId7" Type="http://schemas.openxmlformats.org/officeDocument/2006/relationships/tags" Target="../tags/tag2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5.png" /><Relationship Id="rId7" Type="http://schemas.openxmlformats.org/officeDocument/2006/relationships/tags" Target="../tags/tag3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image" Target="../media/image5.png" /><Relationship Id="rId7" Type="http://schemas.openxmlformats.org/officeDocument/2006/relationships/tags" Target="../tags/tag30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image" Target="../media/image5.png" /><Relationship Id="rId7" Type="http://schemas.openxmlformats.org/officeDocument/2006/relationships/tags" Target="../tags/tag3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image" Target="../media/image5.png" /><Relationship Id="rId7" Type="http://schemas.openxmlformats.org/officeDocument/2006/relationships/tags" Target="../tags/tag3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7.xml" /><Relationship Id="rId5" Type="http://schemas.openxmlformats.org/officeDocument/2006/relationships/tags" Target="../tags/tag318.xml" /><Relationship Id="rId6" Type="http://schemas.openxmlformats.org/officeDocument/2006/relationships/image" Target="../media/image5.png" /><Relationship Id="rId7" Type="http://schemas.openxmlformats.org/officeDocument/2006/relationships/tags" Target="../tags/tag3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5.png" /><Relationship Id="rId7" Type="http://schemas.openxmlformats.org/officeDocument/2006/relationships/tags" Target="../tags/tag3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image" Target="../media/image5.png" /><Relationship Id="rId7" Type="http://schemas.openxmlformats.org/officeDocument/2006/relationships/tags" Target="../tags/tag3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2.xml" /><Relationship Id="rId5" Type="http://schemas.openxmlformats.org/officeDocument/2006/relationships/tags" Target="../tags/tag333.xml" /><Relationship Id="rId6" Type="http://schemas.openxmlformats.org/officeDocument/2006/relationships/image" Target="../media/image5.png" /><Relationship Id="rId7" Type="http://schemas.openxmlformats.org/officeDocument/2006/relationships/tags" Target="../tags/tag3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image" Target="../media/image5.png" /><Relationship Id="rId7" Type="http://schemas.openxmlformats.org/officeDocument/2006/relationships/tags" Target="../tags/tag33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38.xml" /><Relationship Id="rId5" Type="http://schemas.openxmlformats.org/officeDocument/2006/relationships/tags" Target="../tags/tag339.xml" /><Relationship Id="rId6" Type="http://schemas.openxmlformats.org/officeDocument/2006/relationships/image" Target="../media/image5.png" /><Relationship Id="rId7" Type="http://schemas.openxmlformats.org/officeDocument/2006/relationships/tags" Target="../tags/tag3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Relationship Id="rId7" Type="http://schemas.openxmlformats.org/officeDocument/2006/relationships/tags" Target="../tags/tag34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5.png" /><Relationship Id="rId7" Type="http://schemas.openxmlformats.org/officeDocument/2006/relationships/tags" Target="../tags/tag34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5.png" /><Relationship Id="rId7" Type="http://schemas.openxmlformats.org/officeDocument/2006/relationships/tags" Target="../tags/tag35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image" Target="../media/image5.png" /><Relationship Id="rId7" Type="http://schemas.openxmlformats.org/officeDocument/2006/relationships/tags" Target="../tags/tag35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0.xml" /><Relationship Id="rId11" Type="http://schemas.openxmlformats.org/officeDocument/2006/relationships/tags" Target="../tags/tag361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image" Target="../media/image5.png" /><Relationship Id="rId7" Type="http://schemas.openxmlformats.org/officeDocument/2006/relationships/tags" Target="../tags/tag36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5.xml" /><Relationship Id="rId3" Type="http://schemas.openxmlformats.org/officeDocument/2006/relationships/notesSlide" Target="../notesSlides/notesSlide25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image" Target="../media/image5.png" /><Relationship Id="rId7" Type="http://schemas.openxmlformats.org/officeDocument/2006/relationships/tags" Target="../tags/tag36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2.xml" /><Relationship Id="rId11" Type="http://schemas.openxmlformats.org/officeDocument/2006/relationships/tags" Target="../tags/tag373.xml" /><Relationship Id="rId2" Type="http://schemas.openxmlformats.org/officeDocument/2006/relationships/themeOverride" Target="../theme/themeOverride26.xml" /><Relationship Id="rId3" Type="http://schemas.openxmlformats.org/officeDocument/2006/relationships/notesSlide" Target="../notesSlides/notesSlide26.xml" /><Relationship Id="rId4" Type="http://schemas.openxmlformats.org/officeDocument/2006/relationships/tags" Target="../tags/tag368.xml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50660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“海尔TCL格兰仕”国际化模式比较分析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一、海尔的国际化模式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三、格兰仕的国际化模式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二、TCL的国际化模式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四、结论与建议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5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6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7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8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9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海尔TCL格兰仕：国际化模式的比较分析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海尔TCL格兰仕：国际化模式的比较分析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随着全球化的不断深入，越来越多的中国企业开始寻求国际化发展。海尔、TCL和格兰仕是其中最具代表性的三家企业。本次演示将对这些企业的国际化模式进行比较分析，探讨各自的优劣势以及未来发展的趋势。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一、海尔的国际化模式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一、海尔的国际化模式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海尔的国际化模式可以概括为“先难后易”，即在国内市场站稳脚跟后，再逐步向海外市场拓展。这种策略使得海尔在国际化过程中具有以下优势：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一、海尔的国际化模式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1、品牌认知度高。海尔在国内市场的成功，为其在国际市场上赢得了较高的知名度和美誉度。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一、海尔的国际化模式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2、研发实力强。海尔注重技术创新和研发，拥有大量的专利和技术储备，为国际市场竞争提供了有力支持。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一、海尔的国际化模式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3、全球化运营经验丰富。海尔在全球范围内建立了生产基地、研发中心和销售网络，积累了丰富的全球化运营经验。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二、TCL的国际化模式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二、TCL的国际化模式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TCL的国际化模式可以概括为“借船出海”，即通过收购海外知名品牌的方式，快速进入国际市场。这种策略使得TCL在国际化过程中具有以下优势：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二、TCL的国际化模式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1、品牌资源丰富。通过收购海外知名品牌，TCL获得了现成的品牌资源和市场份额。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2、全球化运营经验。TCL借助被收购企业的经验和资源，快速融入国际市场，缩短了学习曲线。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二、TCL的国际化模式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3、技术创新能力强。TCL在收购过程中获得了大量的专利和技术储备，提高了自身的技术创新能力和产品竞争力。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三、格兰仕的国际化模式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三、格兰仕的国际化模式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格兰仕的国际化模式可以概括为“贴牌生产”，即通过为国际知名品牌贴牌生产的方式，进入国际市场。这种策略使得格兰仕在国际化过程中具有以下优势：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三、格兰仕的国际化模式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1、生产成本优势。格兰仕作为中国最大的微波炉生产企业之一，具有较低的生产成本和较高的生产能力。这使得格兰仕在国际市场上具有较高的价格竞争力。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三、格兰仕的国际化模式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2、品质保证。通过为国际知名品牌贴牌生产，格兰仕在品质保证方面获得了较高的认可度和信任度。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三、格兰仕的国际化模式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3、技术引进和合作机会。通过与国际知名品牌的合作，格兰仕引进了先进的技术和设备，提高了自身的研发和创新能力。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四、结论与建议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通过对海尔、TCL和格兰仕国际化模式的比较分析可以发现，每个企业都有其独特的优势和挑战。为了进一步提高国际化水平和竞争力，建议这些企业采取以下措施：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1、加强企业文化融合。在国际化过程中，企业应注重跨文化交流和融合，尊重不同国家和地区的文化差异，提高跨文化管理能力。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四、结论与建议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2、持续技术创新和研发。企业应加大技术研发和创新投入，提高自身的核心竞争力，以应对日益激烈的市场竞争和技术变革。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3、技术创新能力强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3、技术创新能力强。TCL在收购过程中获得了大量的专利和技术储备，提高了自身的技术创新能力和产品竞争力。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1、企业文化融合困难。由于企业文化差异和历史背景不同，TCL在整合过程中面临着较大的企业文化融合困难。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3、技术创新能力强。TCL在收购过程中获得了大量的专利和技术储备，提高了自身的技术创新能力和产品竞争力。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2、管理挑战。由于海外市场的管理环境和制度与国内市场存在较大差异，TCL在海外市场面临着较大的管理挑战。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3、技术引进和合作机会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https://d.book118.com/837105066063006034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7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27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海尔TCL格兰仕：国际化模式的比较分析</vt:lpstr>
      <vt:lpstr>PowerPoint Presentation</vt:lpstr>
      <vt:lpstr>一、海尔的国际化模式</vt:lpstr>
      <vt:lpstr>一、海尔的国际化模式</vt:lpstr>
      <vt:lpstr>一、海尔的国际化模式</vt:lpstr>
      <vt:lpstr>一、海尔的国际化模式</vt:lpstr>
      <vt:lpstr>PowerPoint Presentation</vt:lpstr>
      <vt:lpstr>二、TCL的国际化模式</vt:lpstr>
      <vt:lpstr>二、TCL的国际化模式</vt:lpstr>
      <vt:lpstr>二、TCL的国际化模式</vt:lpstr>
      <vt:lpstr>PowerPoint Presentation</vt:lpstr>
      <vt:lpstr>三、格兰仕的国际化模式</vt:lpstr>
      <vt:lpstr>三、格兰仕的国际化模式</vt:lpstr>
      <vt:lpstr>三、格兰仕的国际化模式</vt:lpstr>
      <vt:lpstr>三、格兰仕的国际化模式</vt:lpstr>
      <vt:lpstr>PowerPoint Presentation</vt:lpstr>
      <vt:lpstr>四、结论与建议</vt:lpstr>
      <vt:lpstr>四、结论与建议</vt:lpstr>
      <vt:lpstr>四、结论与建议</vt:lpstr>
      <vt:lpstr>PowerPoint Presentation</vt:lpstr>
      <vt:lpstr>3、技术创新能力强。TCL在收购过程中获得了大量的专利和技术储备，提高了自身的技术创新能力和产品竞争力。</vt:lpstr>
      <vt:lpstr>3、技术创新能力强。TCL在收购过程中获得了大量的专利和技术储备，提高了自身的技术创新能力和产品竞争力。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2024-09-08T08:25:36.856</cp:lastPrinted>
  <dcterms:created xsi:type="dcterms:W3CDTF">2024-09-08T00:25:36Z</dcterms:created>
  <dcterms:modified xsi:type="dcterms:W3CDTF">2024-09-08T00:25:44Z</dcterms:modified>
</cp:coreProperties>
</file>