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AA9885-4A30-452D-AC2B-1FE7D6517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3C5F8-1912-4150-9791-264ACD956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959410-3642-4783-AA3C-925EBAE00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634471-4F50-4D33-ADD9-59560729D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C67F2C-C581-4C48-8455-C65D71B516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BD5DB5-2C67-4527-BF34-FD655E3114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131839-85A9-40E3-9BDC-96C25A0547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5E739-E7EB-4C4E-8929-B6D7C7EDD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9B10A1-0776-429F-8995-41CBE36062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8DF4B7-7CCE-4E1A-A6C2-0C2A74DE5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8B6C29-D399-4A86-8A46-66F17529E4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1304006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rPr>
              <a:t>提高体育场馆客户满意度的营销策略</a:t>
            </a:r>
            <a:endParaRPr lang="en-US" sz="51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2024-01-09</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灯片编号占位符 8"/>
          <p:cNvSpPr>
            <a:spLocks noGrp="1"/>
          </p:cNvSpPr>
          <p:nvPr>
            <p:ph type="sldNum" sz="quarter" idx="12"/>
          </p:nvPr>
        </p:nvSpPr>
        <p:spPr/>
        <p:txBody>
          <a:bodyPr/>
          <a:lstStyle/>
          <a:p>
            <a:fld id="{B6F15528-21DE-4FAA-801E-634DDDAF4B2B}" type="slidenum">
              <a:rPr lang="en-US" smtClean="0"/>
              <a:t>1</a:t>
            </a:fld>
            <a:endParaRPr 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rPr>
              <a:t>CATALOGUE</a:t>
            </a:r>
            <a:endPar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了解客户需求与期望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优化场馆设施与服务</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制定合理的价格策略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加强营销与推广</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提高员工服务水平</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收集反馈与持续改进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灯片编号占位符 15"/>
          <p:cNvSpPr>
            <a:spLocks noGrp="1"/>
          </p:cNvSpPr>
          <p:nvPr>
            <p:ph type="sldNum" sz="quarter" idx="12"/>
          </p:nvPr>
        </p:nvSpPr>
        <p:spPr/>
        <p:txBody>
          <a:bodyPr/>
          <a:lstStyle/>
          <a:p>
            <a:fld id="{B6F15528-21DE-4FAA-801E-634DDDAF4B2B}" type="slidenum">
              <a:rPr lang="en-US" smtClean="0"/>
              <a:t>2</a:t>
            </a:fld>
            <a:endParaRPr 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微软雅黑" panose="020b0503020204020204" charset="-122"/>
                <a:ea typeface="微软雅黑" panose="020b0503020204020204" charset="-122"/>
                <a:cs typeface="微软雅黑" panose="020b0503020204020204" charset="-122"/>
              </a:rPr>
              <a:t>01</a:t>
            </a:r>
            <a:endParaRPr lang="en-US" sz="9600" b="1">
              <a:solidFill>
                <a:schemeClr val="accent1">
                  <a:alpha val="100000"/>
                </a:schemeClr>
              </a:solidFill>
              <a:highlight>
                <a:srgbClr val="000000">
                  <a:alpha val="0"/>
                </a:srgbClr>
              </a:highlight>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了解客户需求与期望</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灯片编号占位符 8"/>
          <p:cNvSpPr>
            <a:spLocks noGrp="1"/>
          </p:cNvSpPr>
          <p:nvPr>
            <p:ph type="sldNum" sz="quarter" idx="12"/>
          </p:nvPr>
        </p:nvSpPr>
        <p:spPr/>
        <p:txBody>
          <a:bodyPr/>
          <a:lstStyle/>
          <a:p>
            <a:fld id="{B6F15528-21DE-4FAA-801E-634DDDAF4B2B}" type="slidenum">
              <a:rPr lang="en-US" smtClean="0"/>
              <a:t>3</a:t>
            </a:fld>
            <a:endParaRPr 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调查客户需求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通过问卷调查、访谈等方式了解客户对体育场馆的需求，包括设施、服务、价格等方面的需求。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分析调查结果，了解客户需求的共性和差异性，为制定营销策略提供依据。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7" name="灯片编号占位符 46"/>
          <p:cNvSpPr>
            <a:spLocks noGrp="1"/>
          </p:cNvSpPr>
          <p:nvPr>
            <p:ph type="sldNum" sz="quarter" idx="12"/>
          </p:nvPr>
        </p:nvSpPr>
        <p:spPr/>
        <p:txBody>
          <a:bodyPr/>
          <a:lstStyle/>
          <a:p>
            <a:fld id="{B6F15528-21DE-4FAA-801E-634DDDAF4B2B}" type="slidenum">
              <a:rPr lang="en-US" smtClean="0"/>
              <a:t>4</a:t>
            </a:fld>
            <a:endParaRPr 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了解客户对体育场馆的期望，包括设施、服务、环境等方面的期望。</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微软雅黑" panose="020b0503020204020204" charset="-122"/>
                <a:ea typeface="微软雅黑" panose="020b0503020204020204" charset="-122"/>
                <a:cs typeface="微软雅黑" panose="020b0503020204020204" charset="-122"/>
              </a:rPr>
              <a:t>分析客户期望的合理性和可行性，为制定营销策略提供依据。</a:t>
            </a:r>
            <a:endParaRPr lang="en-US" sz="1350">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分析客户期望</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灯片编号占位符 27"/>
          <p:cNvSpPr>
            <a:spLocks noGrp="1"/>
          </p:cNvSpPr>
          <p:nvPr>
            <p:ph type="sldNum" sz="quarter" idx="12"/>
          </p:nvPr>
        </p:nvSpPr>
        <p:spPr/>
        <p:txBody>
          <a:bodyPr/>
          <a:lstStyle/>
          <a:p>
            <a:fld id="{B6F15528-21DE-4FAA-801E-634DDDAF4B2B}" type="slidenum">
              <a:rPr lang="en-US" smtClean="0"/>
              <a:t>5</a:t>
            </a:fld>
            <a:endParaRPr 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通过调查和访谈了解客户在使用体育场馆过程中遇到的问题和不便之处。</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分析客户痛点的根本原因，制定相应的解决方案，提高客户满意度。</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确定客户痛点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4" name="灯片编号占位符 33"/>
          <p:cNvSpPr>
            <a:spLocks noGrp="1"/>
          </p:cNvSpPr>
          <p:nvPr>
            <p:ph type="sldNum" sz="quarter" idx="12"/>
          </p:nvPr>
        </p:nvSpPr>
        <p:spPr/>
        <p:txBody>
          <a:bodyPr/>
          <a:lstStyle/>
          <a:p>
            <a:fld id="{B6F15528-21DE-4FAA-801E-634DDDAF4B2B}" type="slidenum">
              <a:rPr lang="en-US" smtClean="0"/>
              <a:t>6</a:t>
            </a:fld>
            <a:endParaRPr 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微软雅黑" panose="020b0503020204020204" charset="-122"/>
                <a:ea typeface="微软雅黑" panose="020b0503020204020204" charset="-122"/>
                <a:cs typeface="微软雅黑" panose="020b0503020204020204" charset="-122"/>
              </a:rPr>
              <a:t>02</a:t>
            </a:r>
            <a:endParaRPr lang="en-US" sz="9600" b="1">
              <a:solidFill>
                <a:schemeClr val="accent1">
                  <a:alpha val="100000"/>
                </a:schemeClr>
              </a:solidFill>
              <a:highlight>
                <a:srgbClr val="000000">
                  <a:alpha val="0"/>
                </a:srgbClr>
              </a:highlight>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优化场馆设施与服务</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灯片编号占位符 8"/>
          <p:cNvSpPr>
            <a:spLocks noGrp="1"/>
          </p:cNvSpPr>
          <p:nvPr>
            <p:ph type="sldNum" sz="quarter" idx="12"/>
          </p:nvPr>
        </p:nvSpPr>
        <p:spPr/>
        <p:txBody>
          <a:bodyPr/>
          <a:lstStyle/>
          <a:p>
            <a:fld id="{B6F15528-21DE-4FAA-801E-634DDDAF4B2B}" type="slidenum">
              <a:rPr lang="en-US" smtClean="0"/>
              <a:t>7</a:t>
            </a:fld>
            <a:endParaRPr 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设施升级</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定期对体育场馆的设施进行升级改造，确保设施的先进性和舒适性。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设施维护</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建立完善的设施维护体系，定期对设施进行检查和保养，确保设施的正常运转。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设施布局</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合理规划场馆内的设施布局，提高场馆的空间利用率和便利性。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提升硬件设施</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1" name="灯片编号占位符 40"/>
          <p:cNvSpPr>
            <a:spLocks noGrp="1"/>
          </p:cNvSpPr>
          <p:nvPr>
            <p:ph type="sldNum" sz="quarter" idx="12"/>
          </p:nvPr>
        </p:nvSpPr>
        <p:spPr/>
        <p:txBody>
          <a:bodyPr/>
          <a:lstStyle/>
          <a:p>
            <a:fld id="{B6F15528-21DE-4FAA-801E-634DDDAF4B2B}" type="slidenum">
              <a:rPr lang="en-US" smtClean="0"/>
              <a:t>8</a:t>
            </a:fld>
            <a:endParaRPr 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除了基本的体育赛事和活动，增设健身、培训、赛事策划等服务项目。</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rPr>
              <a:t>服务拓展</a:t>
            </a:r>
            <a:endPar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根据客户需求提供定制化的服务，如私人教练、场地预定等。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rPr>
              <a:t>个性化服务</a:t>
            </a:r>
            <a:endPar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提高服务人员的专业水平，确保服务质量和客户满意度的提升。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rPr>
              <a:t>服务质量</a:t>
            </a:r>
            <a:endParaRPr lang="en-US" sz="21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提供多元化服务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灯片编号占位符 41"/>
          <p:cNvSpPr>
            <a:spLocks noGrp="1"/>
          </p:cNvSpPr>
          <p:nvPr>
            <p:ph type="sldNum" sz="quarter" idx="12"/>
          </p:nvPr>
        </p:nvSpPr>
        <p:spPr/>
        <p:txBody>
          <a:bodyPr/>
          <a:lstStyle/>
          <a:p>
            <a:fld id="{B6F15528-21DE-4FAA-801E-634DDDAF4B2B}" type="slidenum">
              <a:rPr lang="en-US" smtClean="0"/>
              <a:t>9</a:t>
            </a:fld>
            <a:endParaRPr 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客户关怀</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加强与客户的沟通与互动，关注客户需求和反馈，及时解决问题。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舒适度</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营造舒适、整洁、安全的场馆环境，提升客户在场馆内的舒适度。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便捷性</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优化客户入场、购票、退场等流程，提高客户体验的便捷性。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改善客户体验</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7" name="灯片编号占位符 36"/>
          <p:cNvSpPr>
            <a:spLocks noGrp="1"/>
          </p:cNvSpPr>
          <p:nvPr>
            <p:ph type="sldNum" sz="quarter" idx="12"/>
          </p:nvPr>
        </p:nvSpPr>
        <p:spPr/>
        <p:txBody>
          <a:bodyPr/>
          <a:lstStyle/>
          <a:p>
            <a:fld id="{B6F15528-21DE-4FAA-801E-634DDDAF4B2B}" type="slidenum">
              <a:rPr lang="en-US" smtClean="0"/>
              <a:t>10</a:t>
            </a:fld>
            <a:endParaRPr 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微软雅黑" panose="020b0503020204020204" charset="-122"/>
                <a:ea typeface="微软雅黑" panose="020b0503020204020204" charset="-122"/>
                <a:cs typeface="微软雅黑" panose="020b0503020204020204" charset="-122"/>
              </a:rPr>
              <a:t>03</a:t>
            </a:r>
            <a:endParaRPr lang="en-US" sz="9600" b="1">
              <a:solidFill>
                <a:schemeClr val="accent1">
                  <a:alpha val="100000"/>
                </a:schemeClr>
              </a:solidFill>
              <a:highlight>
                <a:srgbClr val="000000">
                  <a:alpha val="0"/>
                </a:srgbClr>
              </a:highlight>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制定合理的价格策略</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灯片编号占位符 8"/>
          <p:cNvSpPr>
            <a:spLocks noGrp="1"/>
          </p:cNvSpPr>
          <p:nvPr>
            <p:ph type="sldNum" sz="quarter" idx="12"/>
          </p:nvPr>
        </p:nvSpPr>
        <p:spPr/>
        <p:txBody>
          <a:bodyPr/>
          <a:lstStyle/>
          <a:p>
            <a:fld id="{B6F15528-21DE-4FAA-801E-634DDDAF4B2B}" type="slidenum">
              <a:rPr lang="en-US" smtClean="0"/>
              <a:t>11</a:t>
            </a:fld>
            <a:endParaRPr 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成本导向定价</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根据场馆的运营成本、市场需求和竞争状况制定价格，确保价格与价值相符。</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差异化定价</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根据不同客户群体和市场需求，提供灵活多样的价格选择，满足不同消费者的需求。</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捆绑定价</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将多个服务或产品捆绑在一起销售，以优惠的价格吸引客户，增加客户黏性。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定价原则与策略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6" name="灯片编号占位符 35"/>
          <p:cNvSpPr>
            <a:spLocks noGrp="1"/>
          </p:cNvSpPr>
          <p:nvPr>
            <p:ph type="sldNum" sz="quarter" idx="12"/>
          </p:nvPr>
        </p:nvSpPr>
        <p:spPr/>
        <p:txBody>
          <a:bodyPr/>
          <a:lstStyle/>
          <a:p>
            <a:fld id="{B6F15528-21DE-4FAA-801E-634DDDAF4B2B}" type="slidenum">
              <a:rPr lang="en-US" smtClean="0"/>
              <a:t>12</a:t>
            </a:fld>
            <a:endParaRPr 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积分兑换</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客户在消费时累积积分，积分可用于兑换商品或服务，增加客户忠诚度。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限时促销</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在特定时间段内提供折扣或优惠，吸引客户在高峰期外消费。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团购优惠</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鼓励客户通过团购方式购买，享受更多优惠和折扣。</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促销活动与优惠政策</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8" name="灯片编号占位符 37"/>
          <p:cNvSpPr>
            <a:spLocks noGrp="1"/>
          </p:cNvSpPr>
          <p:nvPr>
            <p:ph type="sldNum" sz="quarter" idx="12"/>
          </p:nvPr>
        </p:nvSpPr>
        <p:spPr/>
        <p:txBody>
          <a:bodyPr/>
          <a:lstStyle/>
          <a:p>
            <a:fld id="{B6F15528-21DE-4FAA-801E-634DDDAF4B2B}" type="slidenum">
              <a:rPr lang="en-US" smtClean="0"/>
              <a:t>13</a:t>
            </a:fld>
            <a:endParaRPr 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https://d.book118.com/837113040063006031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2024-09-03T15:03:45.807</cp:lastPrinted>
  <dcterms:created xsi:type="dcterms:W3CDTF">2024-09-03T07:03:45Z</dcterms:created>
  <dcterms:modified xsi:type="dcterms:W3CDTF">2024-09-03T07:03:47Z</dcterms:modified>
</cp:coreProperties>
</file>