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21.xml" ContentType="application/vnd.openxmlformats-officedocument.drawingml.chart+xml"/>
  <Override PartName="/ppt/charts/chart22.xml" ContentType="application/vnd.openxmlformats-officedocument.drawingml.chart+xml"/>
  <Override PartName="/ppt/charts/chart23.xml" ContentType="application/vnd.openxmlformats-officedocument.drawingml.chart+xml"/>
  <Override PartName="/ppt/charts/chart24.xml" ContentType="application/vnd.openxmlformats-officedocument.drawingml.chart+xml"/>
  <Override PartName="/ppt/charts/chart25.xml" ContentType="application/vnd.openxmlformats-officedocument.drawingml.chart+xml"/>
  <Override PartName="/ppt/charts/chart26.xml" ContentType="application/vnd.openxmlformats-officedocument.drawingml.chart+xml"/>
  <Override PartName="/ppt/charts/chart27.xml" ContentType="application/vnd.openxmlformats-officedocument.drawingml.chart+xml"/>
  <Override PartName="/ppt/charts/chart28.xml" ContentType="application/vnd.openxmlformats-officedocument.drawingml.chart+xml"/>
  <Override PartName="/ppt/charts/chart29.xml" ContentType="application/vnd.openxmlformats-officedocument.drawingml.chart+xml"/>
  <Override PartName="/ppt/charts/chart3.xml" ContentType="application/vnd.openxmlformats-officedocument.drawingml.chart+xml"/>
  <Override PartName="/ppt/charts/chart30.xml" ContentType="application/vnd.openxmlformats-officedocument.drawingml.chart+xml"/>
  <Override PartName="/ppt/charts/chart31.xml" ContentType="application/vnd.openxmlformats-officedocument.drawingml.chart+xml"/>
  <Override PartName="/ppt/charts/chart32.xml" ContentType="application/vnd.openxmlformats-officedocument.drawingml.chart+xml"/>
  <Override PartName="/ppt/charts/chart33.xml" ContentType="application/vnd.openxmlformats-officedocument.drawingml.chart+xml"/>
  <Override PartName="/ppt/charts/chart34.xml" ContentType="application/vnd.openxmlformats-officedocument.drawingml.chart+xml"/>
  <Override PartName="/ppt/charts/chart35.xml" ContentType="application/vnd.openxmlformats-officedocument.drawingml.chart+xml"/>
  <Override PartName="/ppt/charts/chart36.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6"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7.xlsx"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8.xlsx" /></Relationships>
</file>

<file path=ppt/charts/_rels/chart9.xml.rels>&#65279;<?xml version="1.0" encoding="utf-8" standalone="yes"?><Relationships xmlns="http://schemas.openxmlformats.org/package/2006/relationships"><Relationship Id="rId1" Type="http://schemas.openxmlformats.org/officeDocument/2006/relationships/package" Target="../embeddings/Microsoft_Excel_Worksheet9.xlsx" /></Relationships>
</file>

<file path=ppt/charts/_rels/chart10.xml.rels>&#65279;<?xml version="1.0" encoding="utf-8" standalone="yes"?><Relationships xmlns="http://schemas.openxmlformats.org/package/2006/relationships"><Relationship Id="rId1" Type="http://schemas.openxmlformats.org/officeDocument/2006/relationships/package" Target="../embeddings/Microsoft_Excel_Worksheet10.xlsx" /></Relationships>
</file>

<file path=ppt/charts/_rels/chart1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_rels/chart12.xml.rels>&#65279;<?xml version="1.0" encoding="utf-8" standalone="yes"?><Relationships xmlns="http://schemas.openxmlformats.org/package/2006/relationships"><Relationship Id="rId1" Type="http://schemas.openxmlformats.org/officeDocument/2006/relationships/package" Target="../embeddings/Microsoft_Excel_Worksheet12.xlsx" /></Relationships>
</file>

<file path=ppt/charts/_rels/chart13.xml.rels>&#65279;<?xml version="1.0" encoding="utf-8" standalone="yes"?><Relationships xmlns="http://schemas.openxmlformats.org/package/2006/relationships"><Relationship Id="rId1" Type="http://schemas.openxmlformats.org/officeDocument/2006/relationships/package" Target="../embeddings/Microsoft_Excel_Worksheet13.xlsx" /></Relationships>
</file>

<file path=ppt/charts/_rels/chart14.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15.xml.rels>&#65279;<?xml version="1.0" encoding="utf-8" standalone="yes"?><Relationships xmlns="http://schemas.openxmlformats.org/package/2006/relationships"><Relationship Id="rId1" Type="http://schemas.openxmlformats.org/officeDocument/2006/relationships/package" Target="../embeddings/Microsoft_Excel_Worksheet15.xlsx" /></Relationships>
</file>

<file path=ppt/charts/_rels/chart16.xml.rels>&#65279;<?xml version="1.0" encoding="utf-8" standalone="yes"?><Relationships xmlns="http://schemas.openxmlformats.org/package/2006/relationships"><Relationship Id="rId1" Type="http://schemas.openxmlformats.org/officeDocument/2006/relationships/package" Target="../embeddings/Microsoft_Excel_Worksheet16.xlsx" /></Relationships>
</file>

<file path=ppt/charts/_rels/chart17.xml.rels>&#65279;<?xml version="1.0" encoding="utf-8" standalone="yes"?><Relationships xmlns="http://schemas.openxmlformats.org/package/2006/relationships"><Relationship Id="rId1" Type="http://schemas.openxmlformats.org/officeDocument/2006/relationships/package" Target="../embeddings/Microsoft_Excel_Worksheet17.xlsx" /></Relationships>
</file>

<file path=ppt/charts/_rels/chart18.xml.rels>&#65279;<?xml version="1.0" encoding="utf-8" standalone="yes"?><Relationships xmlns="http://schemas.openxmlformats.org/package/2006/relationships"><Relationship Id="rId1" Type="http://schemas.openxmlformats.org/officeDocument/2006/relationships/package" Target="../embeddings/Microsoft_Excel_Worksheet18.xlsx" /></Relationships>
</file>

<file path=ppt/charts/_rels/chart19.xml.rels>&#65279;<?xml version="1.0" encoding="utf-8" standalone="yes"?><Relationships xmlns="http://schemas.openxmlformats.org/package/2006/relationships"><Relationship Id="rId1" Type="http://schemas.openxmlformats.org/officeDocument/2006/relationships/package" Target="../embeddings/Microsoft_Excel_Worksheet19.xlsx" /></Relationships>
</file>

<file path=ppt/charts/_rels/chart20.xml.rels>&#65279;<?xml version="1.0" encoding="utf-8" standalone="yes"?><Relationships xmlns="http://schemas.openxmlformats.org/package/2006/relationships"><Relationship Id="rId1" Type="http://schemas.openxmlformats.org/officeDocument/2006/relationships/package" Target="../embeddings/Microsoft_Excel_Worksheet20.xlsx" /></Relationships>
</file>

<file path=ppt/charts/_rels/chart21.xml.rels>&#65279;<?xml version="1.0" encoding="utf-8" standalone="yes"?><Relationships xmlns="http://schemas.openxmlformats.org/package/2006/relationships"><Relationship Id="rId1" Type="http://schemas.openxmlformats.org/officeDocument/2006/relationships/package" Target="../embeddings/Microsoft_Excel_Worksheet21.xlsx" /></Relationships>
</file>

<file path=ppt/charts/_rels/chart22.xml.rels>&#65279;<?xml version="1.0" encoding="utf-8" standalone="yes"?><Relationships xmlns="http://schemas.openxmlformats.org/package/2006/relationships"><Relationship Id="rId1" Type="http://schemas.openxmlformats.org/officeDocument/2006/relationships/package" Target="../embeddings/Microsoft_Excel_Worksheet22.xlsx" /></Relationships>
</file>

<file path=ppt/charts/_rels/chart23.xml.rels>&#65279;<?xml version="1.0" encoding="utf-8" standalone="yes"?><Relationships xmlns="http://schemas.openxmlformats.org/package/2006/relationships"><Relationship Id="rId1" Type="http://schemas.openxmlformats.org/officeDocument/2006/relationships/package" Target="../embeddings/Microsoft_Excel_Worksheet23.xlsx" /></Relationships>
</file>

<file path=ppt/charts/_rels/chart24.xml.rels>&#65279;<?xml version="1.0" encoding="utf-8" standalone="yes"?><Relationships xmlns="http://schemas.openxmlformats.org/package/2006/relationships"><Relationship Id="rId1" Type="http://schemas.openxmlformats.org/officeDocument/2006/relationships/package" Target="../embeddings/Microsoft_Excel_Worksheet24.xlsx" /></Relationships>
</file>

<file path=ppt/charts/_rels/chart25.xml.rels>&#65279;<?xml version="1.0" encoding="utf-8" standalone="yes"?><Relationships xmlns="http://schemas.openxmlformats.org/package/2006/relationships"><Relationship Id="rId1" Type="http://schemas.openxmlformats.org/officeDocument/2006/relationships/package" Target="../embeddings/Microsoft_Excel_Worksheet25.xlsx" /></Relationships>
</file>

<file path=ppt/charts/_rels/chart26.xml.rels>&#65279;<?xml version="1.0" encoding="utf-8" standalone="yes"?><Relationships xmlns="http://schemas.openxmlformats.org/package/2006/relationships"><Relationship Id="rId1" Type="http://schemas.openxmlformats.org/officeDocument/2006/relationships/package" Target="../embeddings/Microsoft_Excel_Worksheet26.xlsx" /></Relationships>
</file>

<file path=ppt/charts/_rels/chart27.xml.rels>&#65279;<?xml version="1.0" encoding="utf-8" standalone="yes"?><Relationships xmlns="http://schemas.openxmlformats.org/package/2006/relationships"><Relationship Id="rId1" Type="http://schemas.openxmlformats.org/officeDocument/2006/relationships/package" Target="../embeddings/Microsoft_Excel_Worksheet27.xlsx" /></Relationships>
</file>

<file path=ppt/charts/_rels/chart28.xml.rels>&#65279;<?xml version="1.0" encoding="utf-8" standalone="yes"?><Relationships xmlns="http://schemas.openxmlformats.org/package/2006/relationships"><Relationship Id="rId1" Type="http://schemas.openxmlformats.org/officeDocument/2006/relationships/package" Target="../embeddings/Microsoft_Excel_Worksheet28.xlsx" /></Relationships>
</file>

<file path=ppt/charts/_rels/chart29.xml.rels>&#65279;<?xml version="1.0" encoding="utf-8" standalone="yes"?><Relationships xmlns="http://schemas.openxmlformats.org/package/2006/relationships"><Relationship Id="rId1" Type="http://schemas.openxmlformats.org/officeDocument/2006/relationships/package" Target="../embeddings/Microsoft_Excel_Worksheet29.xlsx" /></Relationships>
</file>

<file path=ppt/charts/_rels/chart30.xml.rels>&#65279;<?xml version="1.0" encoding="utf-8" standalone="yes"?><Relationships xmlns="http://schemas.openxmlformats.org/package/2006/relationships"><Relationship Id="rId1" Type="http://schemas.openxmlformats.org/officeDocument/2006/relationships/package" Target="../embeddings/Microsoft_Excel_Worksheet30.xlsx" /></Relationships>
</file>

<file path=ppt/charts/_rels/chart31.xml.rels>&#65279;<?xml version="1.0" encoding="utf-8" standalone="yes"?><Relationships xmlns="http://schemas.openxmlformats.org/package/2006/relationships"><Relationship Id="rId1" Type="http://schemas.openxmlformats.org/officeDocument/2006/relationships/package" Target="../embeddings/Microsoft_Excel_Worksheet31.xlsx" /></Relationships>
</file>

<file path=ppt/charts/_rels/chart32.xml.rels>&#65279;<?xml version="1.0" encoding="utf-8" standalone="yes"?><Relationships xmlns="http://schemas.openxmlformats.org/package/2006/relationships"><Relationship Id="rId1" Type="http://schemas.openxmlformats.org/officeDocument/2006/relationships/package" Target="../embeddings/Microsoft_Excel_Worksheet32.xlsx" /></Relationships>
</file>

<file path=ppt/charts/_rels/chart33.xml.rels>&#65279;<?xml version="1.0" encoding="utf-8" standalone="yes"?><Relationships xmlns="http://schemas.openxmlformats.org/package/2006/relationships"><Relationship Id="rId1" Type="http://schemas.openxmlformats.org/officeDocument/2006/relationships/package" Target="../embeddings/Microsoft_Excel_Worksheet33.xlsx" /></Relationships>
</file>

<file path=ppt/charts/_rels/chart34.xml.rels>&#65279;<?xml version="1.0" encoding="utf-8" standalone="yes"?><Relationships xmlns="http://schemas.openxmlformats.org/package/2006/relationships"><Relationship Id="rId1" Type="http://schemas.openxmlformats.org/officeDocument/2006/relationships/package" Target="../embeddings/Microsoft_Excel_Worksheet34.xlsx" /></Relationships>
</file>

<file path=ppt/charts/_rels/chart35.xml.rels>&#65279;<?xml version="1.0" encoding="utf-8" standalone="yes"?><Relationships xmlns="http://schemas.openxmlformats.org/package/2006/relationships"><Relationship Id="rId1" Type="http://schemas.openxmlformats.org/officeDocument/2006/relationships/package" Target="../embeddings/Microsoft_Excel_Worksheet35.xlsx" /></Relationships>
</file>

<file path=ppt/charts/_rels/chart36.xml.rels>&#65279;<?xml version="1.0" encoding="utf-8" standalone="yes"?><Relationships xmlns="http://schemas.openxmlformats.org/package/2006/relationships"><Relationship Id="rId1" Type="http://schemas.openxmlformats.org/officeDocument/2006/relationships/package" Target="../embeddings/Microsoft_Excel_Worksheet36.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Repared!$A$1:$A$1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Repared!$B$1:$B$2</c:f>
              <c:strCache>
                <c:ptCount val="2"/>
                <c:pt idx="0">
                  <c:v>第一季度</c:v>
                </c:pt>
                <c:pt idx="1">
                  <c:v>第二季度</c:v>
                </c:pt>
              </c:strCache>
            </c:strRef>
          </c:cat>
          <c:val>
            <c:numRef>
              <c:f>Repared!$C$1:$C$2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Repared!$D$1:$D$1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Repared!$E$1:$E$2</c:f>
              <c:strCache>
                <c:ptCount val="2"/>
                <c:pt idx="0">
                  <c:v>第一季度</c:v>
                </c:pt>
                <c:pt idx="1">
                  <c:v>第二季度</c:v>
                </c:pt>
              </c:strCache>
            </c:strRef>
          </c:cat>
          <c:val>
            <c:numRef>
              <c:f>Repared!$F$1:$F$2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Repared!$G$1:$G$1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Repared!$H$1:$H$2</c:f>
              <c:strCache>
                <c:ptCount val="2"/>
                <c:pt idx="0">
                  <c:v>第一季度</c:v>
                </c:pt>
                <c:pt idx="1">
                  <c:v>第二季度</c:v>
                </c:pt>
              </c:strCache>
            </c:strRef>
          </c:cat>
          <c:val>
            <c:numRef>
              <c:f>Repared!$I$1:$I$2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Repared!$J$1:$J$1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Repared!$K$1:$K$2</c:f>
              <c:strCache>
                <c:ptCount val="2"/>
                <c:pt idx="0">
                  <c:v>第一季度</c:v>
                </c:pt>
                <c:pt idx="1">
                  <c:v>第二季度</c:v>
                </c:pt>
              </c:strCache>
            </c:strRef>
          </c:cat>
          <c:val>
            <c:numRef>
              <c:f>Repared!$L$1:$L$2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Repared!$M$1:$M$1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Repared!$N$1:$N$2</c:f>
              <c:strCache>
                <c:ptCount val="2"/>
                <c:pt idx="0">
                  <c:v>第一季度</c:v>
                </c:pt>
                <c:pt idx="1">
                  <c:v>第二季度</c:v>
                </c:pt>
              </c:strCache>
            </c:strRef>
          </c:cat>
          <c:val>
            <c:numRef>
              <c:f>Repared!$O$1:$O$2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Repared!$P$1:$P$1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Repared!$Q$1:$Q$2</c:f>
              <c:strCache>
                <c:ptCount val="2"/>
                <c:pt idx="0">
                  <c:v>第一季度</c:v>
                </c:pt>
                <c:pt idx="1">
                  <c:v>第二季度</c:v>
                </c:pt>
              </c:strCache>
            </c:strRef>
          </c:cat>
          <c:val>
            <c:numRef>
              <c:f>Repared!$R$1:$R$2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Repared!$S$1:$S$1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Repared!$T$1:$T$2</c:f>
              <c:strCache>
                <c:ptCount val="2"/>
                <c:pt idx="0">
                  <c:v>第一季度</c:v>
                </c:pt>
                <c:pt idx="1">
                  <c:v>第二季度</c:v>
                </c:pt>
              </c:strCache>
            </c:strRef>
          </c:cat>
          <c:val>
            <c:numRef>
              <c:f>Repared!$U$1:$U$2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Repared!$V$1:$V$1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Repared!$W$1:$W$2</c:f>
              <c:strCache>
                <c:ptCount val="2"/>
                <c:pt idx="0">
                  <c:v>第一季度</c:v>
                </c:pt>
                <c:pt idx="1">
                  <c:v>第二季度</c:v>
                </c:pt>
              </c:strCache>
            </c:strRef>
          </c:cat>
          <c:val>
            <c:numRef>
              <c:f>Repared!$X$1:$X$2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Repared!$Y$1:$Y$1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Repared!$Z$1:$Z$2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Repared!$_$1:$_$1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Repared!$a$1:$a$2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Repared!$b$1:$b$1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Repared!$c$1:$c$2</c:f>
              <c:strCache>
                <c:ptCount val="2"/>
                <c:pt idx="0">
                  <c:v>第一季度</c:v>
                </c:pt>
                <c:pt idx="1">
                  <c:v>第二季度</c:v>
                </c:pt>
              </c:strCache>
            </c:strRef>
          </c:cat>
          <c:val>
            <c:numRef>
              <c:f>Repared!$d$1:$d$2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Repared!$e$1:$e$1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Repared!$f$1:$f$2</c:f>
              <c:strCache>
                <c:ptCount val="2"/>
                <c:pt idx="0">
                  <c:v>第一季度</c:v>
                </c:pt>
                <c:pt idx="1">
                  <c:v>第二季度</c:v>
                </c:pt>
              </c:strCache>
            </c:strRef>
          </c:cat>
          <c:val>
            <c:numRef>
              <c:f>Repared!$g$1:$g$2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Repared!$h$1:$h$1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Repared!$i$1:$i$2</c:f>
              <c:strCache>
                <c:ptCount val="2"/>
                <c:pt idx="0">
                  <c:v>第一季度</c:v>
                </c:pt>
                <c:pt idx="1">
                  <c:v>第二季度</c:v>
                </c:pt>
              </c:strCache>
            </c:strRef>
          </c:cat>
          <c:val>
            <c:numRef>
              <c:f>Repared!$j$1:$j$2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Repared!$k$1:$k$1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Repared!$l$1:$l$2</c:f>
              <c:strCache>
                <c:ptCount val="2"/>
                <c:pt idx="0">
                  <c:v>第一季度</c:v>
                </c:pt>
                <c:pt idx="1">
                  <c:v>第二季度</c:v>
                </c:pt>
              </c:strCache>
            </c:strRef>
          </c:cat>
          <c:val>
            <c:numRef>
              <c:f>Repared!$m$1:$m$2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Repared!$n$1:$n$1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Repared!$o$1:$o$2</c:f>
              <c:strCache>
                <c:ptCount val="2"/>
                <c:pt idx="0">
                  <c:v>第一季度</c:v>
                </c:pt>
                <c:pt idx="1">
                  <c:v>第二季度</c:v>
                </c:pt>
              </c:strCache>
            </c:strRef>
          </c:cat>
          <c:val>
            <c:numRef>
              <c:f>Repared!$p$1:$p$2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Repared!$q$1:$q$1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Repared!$r$1:$r$2</c:f>
              <c:strCache>
                <c:ptCount val="2"/>
                <c:pt idx="0">
                  <c:v>第一季度</c:v>
                </c:pt>
                <c:pt idx="1">
                  <c:v>第二季度</c:v>
                </c:pt>
              </c:strCache>
            </c:strRef>
          </c:cat>
          <c:val>
            <c:numRef>
              <c:f>Repared!$s$1:$s$2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Repared!$t$1:$t$1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Repared!$u$1:$u$2</c:f>
              <c:strCache>
                <c:ptCount val="2"/>
                <c:pt idx="0">
                  <c:v>第一季度</c:v>
                </c:pt>
                <c:pt idx="1">
                  <c:v>第二季度</c:v>
                </c:pt>
              </c:strCache>
            </c:strRef>
          </c:cat>
          <c:val>
            <c:numRef>
              <c:f>Repared!$v$1:$v$2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Repared!$w$1:$w$1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Repared!$x$1:$x$2</c:f>
              <c:strCache>
                <c:ptCount val="2"/>
                <c:pt idx="0">
                  <c:v>第一季度</c:v>
                </c:pt>
                <c:pt idx="1">
                  <c:v>第二季度</c:v>
                </c:pt>
              </c:strCache>
            </c:strRef>
          </c:cat>
          <c:val>
            <c:numRef>
              <c:f>Repared!$y$1:$y$2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Repared!$z$1:$z$1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Repared!$$1:$$2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 $1:$ $2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Repared!$ª$1:$ª$1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612C9FD-EB41-4473-9BAD-32BC4E0C2E6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52" name="PlaceHolder 1"/>
          <p:cNvSpPr>
            <a:spLocks noGrp="1"/>
          </p:cNvSpPr>
          <p:nvPr>
            <p:ph type="sldImg"/>
          </p:nvPr>
        </p:nvSpPr>
        <p:spPr>
          <a:xfrm>
            <a:off x="685800" y="1143000"/>
            <a:ext cx="5486040" cy="3085920"/>
          </a:xfrm>
          <a:prstGeom prst="rect">
            <a:avLst/>
          </a:prstGeom>
          <a:ln w="0">
            <a:noFill/>
          </a:ln>
        </p:spPr>
      </p:sp>
      <p:sp>
        <p:nvSpPr>
          <p:cNvPr id="105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5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55" name="PlaceHolder 1"/>
          <p:cNvSpPr>
            <a:spLocks noGrp="1"/>
          </p:cNvSpPr>
          <p:nvPr>
            <p:ph type="sldImg"/>
          </p:nvPr>
        </p:nvSpPr>
        <p:spPr>
          <a:xfrm>
            <a:off x="685800" y="1143000"/>
            <a:ext cx="5486040" cy="3085920"/>
          </a:xfrm>
          <a:prstGeom prst="rect">
            <a:avLst/>
          </a:prstGeom>
          <a:ln w="0">
            <a:noFill/>
          </a:ln>
        </p:spPr>
      </p:sp>
      <p:sp>
        <p:nvSpPr>
          <p:cNvPr id="105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5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58" name="PlaceHolder 1"/>
          <p:cNvSpPr>
            <a:spLocks noGrp="1"/>
          </p:cNvSpPr>
          <p:nvPr>
            <p:ph type="sldImg"/>
          </p:nvPr>
        </p:nvSpPr>
        <p:spPr>
          <a:xfrm>
            <a:off x="685800" y="1143000"/>
            <a:ext cx="5486040" cy="3085920"/>
          </a:xfrm>
          <a:prstGeom prst="rect">
            <a:avLst/>
          </a:prstGeom>
          <a:ln w="0">
            <a:noFill/>
          </a:ln>
        </p:spPr>
      </p:sp>
      <p:sp>
        <p:nvSpPr>
          <p:cNvPr id="105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6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61" name="PlaceHolder 1"/>
          <p:cNvSpPr>
            <a:spLocks noGrp="1"/>
          </p:cNvSpPr>
          <p:nvPr>
            <p:ph type="sldImg"/>
          </p:nvPr>
        </p:nvSpPr>
        <p:spPr>
          <a:xfrm>
            <a:off x="685800" y="1143000"/>
            <a:ext cx="5486040" cy="3085920"/>
          </a:xfrm>
          <a:prstGeom prst="rect">
            <a:avLst/>
          </a:prstGeom>
          <a:ln w="0">
            <a:noFill/>
          </a:ln>
        </p:spPr>
      </p:sp>
      <p:sp>
        <p:nvSpPr>
          <p:cNvPr id="106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6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64" name="PlaceHolder 1"/>
          <p:cNvSpPr>
            <a:spLocks noGrp="1"/>
          </p:cNvSpPr>
          <p:nvPr>
            <p:ph type="sldImg"/>
          </p:nvPr>
        </p:nvSpPr>
        <p:spPr>
          <a:xfrm>
            <a:off x="685800" y="1143000"/>
            <a:ext cx="5486040" cy="3085920"/>
          </a:xfrm>
          <a:prstGeom prst="rect">
            <a:avLst/>
          </a:prstGeom>
          <a:ln w="0">
            <a:noFill/>
          </a:ln>
        </p:spPr>
      </p:sp>
      <p:sp>
        <p:nvSpPr>
          <p:cNvPr id="106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6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67" name="PlaceHolder 1"/>
          <p:cNvSpPr>
            <a:spLocks noGrp="1"/>
          </p:cNvSpPr>
          <p:nvPr>
            <p:ph type="sldImg"/>
          </p:nvPr>
        </p:nvSpPr>
        <p:spPr>
          <a:xfrm>
            <a:off x="685800" y="1143000"/>
            <a:ext cx="5486040" cy="3085920"/>
          </a:xfrm>
          <a:prstGeom prst="rect">
            <a:avLst/>
          </a:prstGeom>
          <a:ln w="0">
            <a:noFill/>
          </a:ln>
        </p:spPr>
      </p:sp>
      <p:sp>
        <p:nvSpPr>
          <p:cNvPr id="106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6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70" name="PlaceHolder 1"/>
          <p:cNvSpPr>
            <a:spLocks noGrp="1"/>
          </p:cNvSpPr>
          <p:nvPr>
            <p:ph type="sldImg"/>
          </p:nvPr>
        </p:nvSpPr>
        <p:spPr>
          <a:xfrm>
            <a:off x="685800" y="1143000"/>
            <a:ext cx="5486040" cy="3085920"/>
          </a:xfrm>
          <a:prstGeom prst="rect">
            <a:avLst/>
          </a:prstGeom>
          <a:ln w="0">
            <a:noFill/>
          </a:ln>
        </p:spPr>
      </p:sp>
      <p:sp>
        <p:nvSpPr>
          <p:cNvPr id="107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7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73" name="PlaceHolder 1"/>
          <p:cNvSpPr>
            <a:spLocks noGrp="1"/>
          </p:cNvSpPr>
          <p:nvPr>
            <p:ph type="sldImg"/>
          </p:nvPr>
        </p:nvSpPr>
        <p:spPr>
          <a:xfrm>
            <a:off x="685800" y="1143000"/>
            <a:ext cx="5486040" cy="3085920"/>
          </a:xfrm>
          <a:prstGeom prst="rect">
            <a:avLst/>
          </a:prstGeom>
          <a:ln w="0">
            <a:noFill/>
          </a:ln>
        </p:spPr>
      </p:sp>
      <p:sp>
        <p:nvSpPr>
          <p:cNvPr id="1074"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75"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64E80F-89D7-4BE6-8B8A-8D88CF4D97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59A1E4-B842-4EBD-BDCB-0CAE971BDD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2194B9-EDED-4273-8407-737A1ED431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5BC749-C1E4-4EE7-9DA3-C3BB940E36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E2CA5C-8314-454E-A0C4-71705923B9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DA5C41-43DB-45A2-AED6-E90E158E3D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96030A-BBC4-4F89-8150-00050BC88F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19CBA6-59E7-441E-9196-EDC3708DA6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EDF91B-5AEB-42A9-BD16-F8AFB7AF34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E21591-9E11-4E78-B58B-644DF952AA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2694A0-A8F0-473C-B3C9-9D396D3B4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C3AA96A-1CDD-45CE-8389-004124F5136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991FDE1-D432-4154-9EB1-7312B3FE8C0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5.xml" /><Relationship Id="rId3" Type="http://schemas.openxmlformats.org/officeDocument/2006/relationships/chart" Target="../charts/chart6.xml" /><Relationship Id="rId4" Type="http://schemas.openxmlformats.org/officeDocument/2006/relationships/chart" Target="../charts/chart7.xml" /><Relationship Id="rId5" Type="http://schemas.openxmlformats.org/officeDocument/2006/relationships/chart" Target="../charts/chart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9.xml" /><Relationship Id="rId3" Type="http://schemas.openxmlformats.org/officeDocument/2006/relationships/chart" Target="../charts/chart10.xml" /><Relationship Id="rId4" Type="http://schemas.openxmlformats.org/officeDocument/2006/relationships/chart" Target="../charts/chart11.xml" /><Relationship Id="rId5" Type="http://schemas.openxmlformats.org/officeDocument/2006/relationships/chart" Target="../charts/char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3.xml" /><Relationship Id="rId3" Type="http://schemas.openxmlformats.org/officeDocument/2006/relationships/chart" Target="../charts/chart14.xml" /><Relationship Id="rId4" Type="http://schemas.openxmlformats.org/officeDocument/2006/relationships/chart" Target="../charts/chart15.xml" /><Relationship Id="rId5" Type="http://schemas.openxmlformats.org/officeDocument/2006/relationships/chart" Target="../charts/char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7.xml" /><Relationship Id="rId3" Type="http://schemas.openxmlformats.org/officeDocument/2006/relationships/chart" Target="../charts/chart18.xml" /><Relationship Id="rId4" Type="http://schemas.openxmlformats.org/officeDocument/2006/relationships/chart" Target="../charts/chart19.xml" /><Relationship Id="rId5" Type="http://schemas.openxmlformats.org/officeDocument/2006/relationships/chart" Target="../charts/char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1.xml" /><Relationship Id="rId3" Type="http://schemas.openxmlformats.org/officeDocument/2006/relationships/chart" Target="../charts/chart22.xml" /><Relationship Id="rId4" Type="http://schemas.openxmlformats.org/officeDocument/2006/relationships/chart" Target="../charts/chart23.xml" /><Relationship Id="rId5" Type="http://schemas.openxmlformats.org/officeDocument/2006/relationships/chart" Target="../charts/chart2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5.xml" /><Relationship Id="rId3" Type="http://schemas.openxmlformats.org/officeDocument/2006/relationships/chart" Target="../charts/chart26.xml" /><Relationship Id="rId4" Type="http://schemas.openxmlformats.org/officeDocument/2006/relationships/chart" Target="../charts/chart27.xml" /><Relationship Id="rId5" Type="http://schemas.openxmlformats.org/officeDocument/2006/relationships/chart" Target="../charts/chart2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9.xml" /><Relationship Id="rId3" Type="http://schemas.openxmlformats.org/officeDocument/2006/relationships/chart" Target="../charts/chart30.xml" /><Relationship Id="rId4" Type="http://schemas.openxmlformats.org/officeDocument/2006/relationships/chart" Target="../charts/chart31.xml" /><Relationship Id="rId5" Type="http://schemas.openxmlformats.org/officeDocument/2006/relationships/chart" Target="../charts/chart3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33.xml" /><Relationship Id="rId3" Type="http://schemas.openxmlformats.org/officeDocument/2006/relationships/chart" Target="../charts/chart34.xml" /><Relationship Id="rId4" Type="http://schemas.openxmlformats.org/officeDocument/2006/relationships/chart" Target="../charts/chart35.xml" /><Relationship Id="rId5" Type="http://schemas.openxmlformats.org/officeDocument/2006/relationships/chart" Target="../charts/chart3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3.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123100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
          <p:cNvPicPr/>
          <p:nvPr/>
        </p:nvPicPr>
        <p:blipFill>
          <a:blip r:embed="rId2"/>
          <a:srcRect l="22204" r="2142"/>
          <a:stretch>
            <a:fillRect/>
          </a:stretch>
        </p:blipFill>
        <p:spPr>
          <a:xfrm>
            <a:off x="0" y="0"/>
            <a:ext cx="12191760" cy="6857640"/>
          </a:xfrm>
          <a:prstGeom prst="rect">
            <a:avLst/>
          </a:prstGeom>
          <a:ln w="0">
            <a:noFill/>
          </a:ln>
        </p:spPr>
      </p:pic>
      <p:sp>
        <p:nvSpPr>
          <p:cNvPr id="73" name="PlaceHolder 1"/>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algn="ctr" defTabSz="914400">
              <a:lnSpc>
                <a:spcPct val="110000"/>
              </a:lnSpc>
              <a:spcAft>
                <a:spcPts val="1001"/>
              </a:spcAft>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74" name="PlaceHolder 2"/>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安全生产规章制度培训危险源治理规则</a:t>
            </a:r>
            <a:endParaRPr lang="en-US" sz="6000" b="0" strike="noStrike" spc="-1">
              <a:solidFill>
                <a:schemeClr val="dk1"/>
              </a:solidFill>
              <a:latin typeface="Arial"/>
            </a:endParaRPr>
          </a:p>
        </p:txBody>
      </p:sp>
      <p:sp>
        <p:nvSpPr>
          <p:cNvPr id="75" name="文本框 3"/>
          <p:cNvSpPr/>
          <p:nvPr/>
        </p:nvSpPr>
        <p:spPr>
          <a:xfrm>
            <a:off x="2902680" y="513792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accent3"/>
                </a:solidFill>
                <a:latin typeface="Arial"/>
                <a:ea typeface="微软雅黑"/>
              </a:rPr>
              <a:t>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2" dur="5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ipe(right)">
                                      <p:cBhvr additive="repl">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 name="图片 15"/>
          <p:cNvPicPr/>
          <p:nvPr/>
        </p:nvPicPr>
        <p:blipFill>
          <a:blip r:embed="rId3"/>
          <a:srcRect l="22204" r="2142"/>
          <a:stretch>
            <a:fillRect/>
          </a:stretch>
        </p:blipFill>
        <p:spPr>
          <a:xfrm>
            <a:off x="0" y="0"/>
            <a:ext cx="12191760" cy="6857640"/>
          </a:xfrm>
          <a:prstGeom prst="rect">
            <a:avLst/>
          </a:prstGeom>
          <a:ln w="0">
            <a:noFill/>
          </a:ln>
        </p:spPr>
      </p:pic>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安全生产规章制度的重要性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培训时应关注的重点</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危险源的分类与治理</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安全事故应急处理</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安全生产宣传教育工作</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安全生产规章制度执行效果评估</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7</a:t>
            </a:r>
            <a:r>
              <a:rPr lang="zh-CN" sz="2400" b="0" strike="noStrike" spc="-1">
                <a:solidFill>
                  <a:schemeClr val="dk1"/>
                </a:solidFill>
                <a:latin typeface="微软雅黑"/>
                <a:ea typeface="微软雅黑"/>
              </a:rPr>
              <a:t>章  结语</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8</a:t>
            </a:r>
            <a:r>
              <a:rPr lang="zh-CN" sz="2400" b="0" strike="noStrike" spc="-1">
                <a:solidFill>
                  <a:schemeClr val="dk1"/>
                </a:solidFill>
                <a:latin typeface="微软雅黑"/>
                <a:ea typeface="微软雅黑"/>
              </a:rPr>
              <a:t>章  结束语</a:t>
            </a:r>
            <a:endParaRPr lang="en-US" sz="2400" b="0" strike="noStrike" spc="-1">
              <a:solidFill>
                <a:srgbClr val="000000"/>
              </a:solidFill>
              <a:latin typeface="Arial"/>
            </a:endParaRPr>
          </a:p>
        </p:txBody>
      </p:sp>
      <p:sp>
        <p:nvSpPr>
          <p:cNvPr id="79" name="Shape 541"/>
          <p:cNvSpPr/>
          <p:nvPr/>
        </p:nvSpPr>
        <p:spPr>
          <a:xfrm rot="10800000" flipV="1">
            <a:off x="360" y="2880"/>
            <a:ext cx="1206360" cy="1256400"/>
          </a:xfrm>
          <a:custGeom>
            <a:gdLst>
              <a:gd name="textAreaLeft" fmla="*/ 0 w 1206360"/>
              <a:gd name="textAreaRight" fmla="*/ 1206720 w 1206360"/>
              <a:gd name="textAreaTop" fmla="*/ 360 h 1256400"/>
              <a:gd name="textAreaBottom" fmla="*/ 1257120 h 1256400"/>
            </a:gdLst>
            <a:rect l="textAreaLeft" t="textAreaTop" r="textAreaRight" b="textAreaBottom"/>
            <a:pathLst>
              <a:path w="21600" h="21600">
                <a:moveTo>
                  <a:pt x="0" y="0"/>
                </a:moveTo>
                <a:lnTo>
                  <a:pt x="21600" y="0"/>
                </a:lnTo>
                <a:lnTo>
                  <a:pt x="21600" y="21600"/>
                </a:lnTo>
                <a:lnTo>
                  <a:pt x="0" y="0"/>
                </a:lnTo>
                <a:close/>
              </a:path>
            </a:pathLst>
          </a:custGeom>
          <a:solidFill>
            <a:srgbClr val="6DBACE"/>
          </a:solidFill>
          <a:ln w="12700">
            <a:noFill/>
          </a:ln>
        </p:spPr>
        <p:style>
          <a:lnRef idx="0"/>
          <a:fillRef idx="0"/>
          <a:effectRef idx="0"/>
          <a:fontRef idx="minor"/>
        </p:style>
        <p:txBody>
          <a:bodyPr lIns="19080" tIns="19080" rIns="19080" bIns="19080" anchor="ctr">
            <a:noAutofit/>
          </a:bodyPr>
          <a:lstStyle/>
          <a:p>
            <a:pPr algn="ctr" defTabSz="412920">
              <a:lnSpc>
                <a:spcPct val="100000"/>
              </a:lnSpc>
            </a:pPr>
            <a:endParaRPr lang="en-US" sz="1500" b="0" strike="noStrike" spc="-1">
              <a:solidFill>
                <a:srgbClr val="000000"/>
              </a:solidFill>
              <a:latin typeface="Helvetica Light"/>
              <a:ea typeface="Helvetica Ligh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additive="repl">
                                        <p:cTn id="7"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7"/>
          <p:cNvPicPr/>
          <p:nvPr/>
        </p:nvPicPr>
        <p:blipFill>
          <a:blip r:embed="rId3"/>
          <a:srcRect l="22204" r="2142"/>
          <a:stretch>
            <a:fillRect/>
          </a:stretch>
        </p:blipFill>
        <p:spPr>
          <a:xfrm>
            <a:off x="0" y="0"/>
            <a:ext cx="12191760" cy="6857640"/>
          </a:xfrm>
          <a:prstGeom prst="rect">
            <a:avLst/>
          </a:prstGeom>
          <a:ln w="0">
            <a:noFill/>
          </a:ln>
        </p:spPr>
      </p:pic>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第一章 安全生产规章制度的重要性</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为什么需要安全生产规章制度？</a:t>
            </a:r>
            <a:endParaRPr lang="en-US" sz="2800" b="0" strike="noStrike" spc="-1">
              <a:solidFill>
                <a:srgbClr val="000000"/>
              </a:solidFill>
              <a:latin typeface="Arial"/>
            </a:endParaRPr>
          </a:p>
        </p:txBody>
      </p:sp>
      <p:sp>
        <p:nvSpPr>
          <p:cNvPr id="8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安全生产规章制度的建立可以有效保障员工的安全，预防事故的发生，提高生产效率。通过明确的规章制度，可以减少安全隐患，确保员工的身体健康和生产的顺利进行。</a:t>
            </a:r>
            <a:endParaRPr lang="en-US" sz="1800" b="0" strike="noStrike" spc="-1">
              <a:solidFill>
                <a:srgbClr val="000000"/>
              </a:solidFill>
              <a:latin typeface="Arial"/>
            </a:endParaRPr>
          </a:p>
        </p:txBody>
      </p:sp>
      <p:sp>
        <p:nvSpPr>
          <p:cNvPr id="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89"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fade">
                                      <p:cBhvr additive="repl">
                                        <p:cTn id="7" dur="500"/>
                                        <p:tgtEl>
                                          <p:spTgt spid="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安全生产规章制度的作用</a:t>
            </a:r>
            <a:endParaRPr lang="en-US" sz="3600" b="0" strike="noStrike" spc="-1">
              <a:solidFill>
                <a:schemeClr val="dk1"/>
              </a:solidFill>
              <a:latin typeface="Arial"/>
            </a:endParaRPr>
          </a:p>
        </p:txBody>
      </p:sp>
      <p:sp>
        <p:nvSpPr>
          <p:cNvPr id="91"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明确工作程序</a:t>
            </a:r>
            <a:endParaRPr lang="en-US" sz="1600" b="0" strike="noStrike" spc="-1">
              <a:solidFill>
                <a:srgbClr val="000000"/>
              </a:solidFill>
              <a:latin typeface="Arial"/>
            </a:endParaRPr>
          </a:p>
        </p:txBody>
      </p:sp>
      <p:sp>
        <p:nvSpPr>
          <p:cNvPr id="92"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规范员工行为</a:t>
            </a:r>
            <a:endParaRPr lang="en-US" sz="2000" b="0" strike="noStrike" spc="-1">
              <a:solidFill>
                <a:srgbClr val="000000"/>
              </a:solidFill>
              <a:latin typeface="Arial"/>
            </a:endParaRPr>
          </a:p>
        </p:txBody>
      </p:sp>
      <p:sp>
        <p:nvSpPr>
          <p:cNvPr id="93"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减少信息不对称</a:t>
            </a:r>
            <a:endParaRPr lang="en-US" sz="1600" b="0" strike="noStrike" spc="-1">
              <a:solidFill>
                <a:srgbClr val="000000"/>
              </a:solidFill>
              <a:latin typeface="Arial"/>
            </a:endParaRPr>
          </a:p>
        </p:txBody>
      </p:sp>
      <p:sp>
        <p:nvSpPr>
          <p:cNvPr id="94"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明确责任分工</a:t>
            </a:r>
            <a:endParaRPr lang="en-US" sz="2000" b="0" strike="noStrike" spc="-1">
              <a:solidFill>
                <a:srgbClr val="000000"/>
              </a:solidFill>
              <a:latin typeface="Arial"/>
            </a:endParaRPr>
          </a:p>
        </p:txBody>
      </p:sp>
      <p:sp>
        <p:nvSpPr>
          <p:cNvPr id="95"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提高企业形象</a:t>
            </a:r>
            <a:endParaRPr lang="en-US" sz="1600" b="0" strike="noStrike" spc="-1">
              <a:solidFill>
                <a:srgbClr val="000000"/>
              </a:solidFill>
              <a:latin typeface="Arial"/>
            </a:endParaRPr>
          </a:p>
        </p:txBody>
      </p:sp>
      <p:sp>
        <p:nvSpPr>
          <p:cNvPr id="96"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促进企业发展</a:t>
            </a:r>
            <a:endParaRPr lang="en-US" sz="2000" b="0" strike="noStrike" spc="-1">
              <a:solidFill>
                <a:srgbClr val="000000"/>
              </a:solidFill>
              <a:latin typeface="Arial"/>
            </a:endParaRPr>
          </a:p>
        </p:txBody>
      </p:sp>
      <p:sp>
        <p:nvSpPr>
          <p:cNvPr id="97"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8"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9"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00" name="组合 4"/>
          <p:cNvGrpSpPr/>
          <p:nvPr/>
        </p:nvGrpSpPr>
        <p:grpSpPr>
          <a:xfrm>
            <a:off x="577800" y="381240"/>
            <a:ext cx="3060720" cy="2445480"/>
            <a:chOff x="577800" y="381240"/>
            <a:chExt cx="3060720" cy="2445480"/>
          </a:xfrm>
        </p:grpSpPr>
        <p:grpSp>
          <p:nvGrpSpPr>
            <p:cNvPr id="101" name="组合 19"/>
            <p:cNvGrpSpPr/>
            <p:nvPr/>
          </p:nvGrpSpPr>
          <p:grpSpPr>
            <a:xfrm>
              <a:off x="577800" y="381240"/>
              <a:ext cx="3060720" cy="2040480"/>
              <a:chOff x="577800" y="381240"/>
              <a:chExt cx="3060720" cy="2040480"/>
            </a:xfrm>
          </p:grpSpPr>
          <p:graphicFrame>
            <p:nvGraphicFramePr>
              <p:cNvPr id="102"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03" name="组合 25"/>
              <p:cNvGrpSpPr/>
              <p:nvPr/>
            </p:nvGrpSpPr>
            <p:grpSpPr>
              <a:xfrm>
                <a:off x="1387800" y="696600"/>
                <a:ext cx="1394640" cy="1394640"/>
                <a:chOff x="1387800" y="696600"/>
                <a:chExt cx="1394640" cy="1394640"/>
              </a:xfrm>
            </p:grpSpPr>
            <p:sp>
              <p:nvSpPr>
                <p:cNvPr id="104"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05"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06"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07" name="组合 7"/>
          <p:cNvGrpSpPr/>
          <p:nvPr/>
        </p:nvGrpSpPr>
        <p:grpSpPr>
          <a:xfrm>
            <a:off x="3127320" y="385200"/>
            <a:ext cx="3060720" cy="2445480"/>
            <a:chOff x="3127320" y="385200"/>
            <a:chExt cx="3060720" cy="2445480"/>
          </a:xfrm>
        </p:grpSpPr>
        <p:sp>
          <p:nvSpPr>
            <p:cNvPr id="108"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09" name="组合 9"/>
            <p:cNvGrpSpPr/>
            <p:nvPr/>
          </p:nvGrpSpPr>
          <p:grpSpPr>
            <a:xfrm>
              <a:off x="3127320" y="385200"/>
              <a:ext cx="3060720" cy="2445480"/>
              <a:chOff x="3127320" y="385200"/>
              <a:chExt cx="3060720" cy="2445480"/>
            </a:xfrm>
          </p:grpSpPr>
          <p:grpSp>
            <p:nvGrpSpPr>
              <p:cNvPr id="110" name="组合 13"/>
              <p:cNvGrpSpPr/>
              <p:nvPr/>
            </p:nvGrpSpPr>
            <p:grpSpPr>
              <a:xfrm>
                <a:off x="3127320" y="385200"/>
                <a:ext cx="3060720" cy="2040480"/>
                <a:chOff x="3127320" y="385200"/>
                <a:chExt cx="3060720" cy="2040480"/>
              </a:xfrm>
            </p:grpSpPr>
            <p:graphicFrame>
              <p:nvGraphicFramePr>
                <p:cNvPr id="111"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12"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3"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14" name="组合 10"/>
          <p:cNvGrpSpPr/>
          <p:nvPr/>
        </p:nvGrpSpPr>
        <p:grpSpPr>
          <a:xfrm>
            <a:off x="5771880" y="380880"/>
            <a:ext cx="3060720" cy="2445480"/>
            <a:chOff x="5771880" y="380880"/>
            <a:chExt cx="3060720" cy="2445480"/>
          </a:xfrm>
        </p:grpSpPr>
        <p:grpSp>
          <p:nvGrpSpPr>
            <p:cNvPr id="115" name="组合 11"/>
            <p:cNvGrpSpPr/>
            <p:nvPr/>
          </p:nvGrpSpPr>
          <p:grpSpPr>
            <a:xfrm>
              <a:off x="5771880" y="380880"/>
              <a:ext cx="3060720" cy="2445480"/>
              <a:chOff x="5771880" y="380880"/>
              <a:chExt cx="3060720" cy="2445480"/>
            </a:xfrm>
          </p:grpSpPr>
          <p:grpSp>
            <p:nvGrpSpPr>
              <p:cNvPr id="116" name="组合 14"/>
              <p:cNvGrpSpPr/>
              <p:nvPr/>
            </p:nvGrpSpPr>
            <p:grpSpPr>
              <a:xfrm>
                <a:off x="5771880" y="380880"/>
                <a:ext cx="3060720" cy="2040480"/>
                <a:chOff x="5771880" y="380880"/>
                <a:chExt cx="3060720" cy="2040480"/>
              </a:xfrm>
            </p:grpSpPr>
            <p:graphicFrame>
              <p:nvGraphicFramePr>
                <p:cNvPr id="117"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18"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9"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20" name="Group 65"/>
            <p:cNvGrpSpPr/>
            <p:nvPr/>
          </p:nvGrpSpPr>
          <p:grpSpPr>
            <a:xfrm>
              <a:off x="7055640" y="1229040"/>
              <a:ext cx="479880" cy="476640"/>
              <a:chOff x="7055640" y="1229040"/>
              <a:chExt cx="479880" cy="476640"/>
            </a:xfrm>
          </p:grpSpPr>
          <p:sp>
            <p:nvSpPr>
              <p:cNvPr id="121"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2"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3"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24" name="组合 12"/>
          <p:cNvGrpSpPr/>
          <p:nvPr/>
        </p:nvGrpSpPr>
        <p:grpSpPr>
          <a:xfrm>
            <a:off x="8371800" y="384480"/>
            <a:ext cx="3060720" cy="2445480"/>
            <a:chOff x="8371800" y="384480"/>
            <a:chExt cx="3060720" cy="2445480"/>
          </a:xfrm>
        </p:grpSpPr>
        <p:sp>
          <p:nvSpPr>
            <p:cNvPr id="125"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26" name="组合 13"/>
            <p:cNvGrpSpPr/>
            <p:nvPr/>
          </p:nvGrpSpPr>
          <p:grpSpPr>
            <a:xfrm>
              <a:off x="8371800" y="384480"/>
              <a:ext cx="3060720" cy="2445480"/>
              <a:chOff x="8371800" y="384480"/>
              <a:chExt cx="3060720" cy="2445480"/>
            </a:xfrm>
          </p:grpSpPr>
          <p:grpSp>
            <p:nvGrpSpPr>
              <p:cNvPr id="127" name="组合 14"/>
              <p:cNvGrpSpPr/>
              <p:nvPr/>
            </p:nvGrpSpPr>
            <p:grpSpPr>
              <a:xfrm>
                <a:off x="8371800" y="384480"/>
                <a:ext cx="3060720" cy="2040480"/>
                <a:chOff x="8371800" y="384480"/>
                <a:chExt cx="3060720" cy="2040480"/>
              </a:xfrm>
            </p:grpSpPr>
            <p:graphicFrame>
              <p:nvGraphicFramePr>
                <p:cNvPr id="128"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29"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30"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9"/>
                                        </p:tgtEl>
                                        <p:attrNameLst>
                                          <p:attrName>style.visibility</p:attrName>
                                        </p:attrNameLst>
                                      </p:cBhvr>
                                      <p:to>
                                        <p:strVal val="visible"/>
                                      </p:to>
                                    </p:set>
                                    <p:anim calcmode="lin" valueType="num">
                                      <p:cBhvr additive="repl">
                                        <p:cTn id="7" dur="500" fill="hold"/>
                                        <p:tgtEl>
                                          <p:spTgt spid="99"/>
                                        </p:tgtEl>
                                        <p:attrNameLst>
                                          <p:attrName>ppt_x</p:attrName>
                                        </p:attrNameLst>
                                      </p:cBhvr>
                                      <p:tavLst>
                                        <p:tav tm="0">
                                          <p:val>
                                            <p:strVal val="#ppt_x"/>
                                          </p:val>
                                        </p:tav>
                                        <p:tav tm="100000">
                                          <p:val>
                                            <p:strVal val="#ppt_x"/>
                                          </p:val>
                                        </p:tav>
                                      </p:tavLst>
                                    </p:anim>
                                    <p:anim calcmode="lin" valueType="num">
                                      <p:cBhvr additive="repl">
                                        <p:cTn id="8" dur="500" fill="hold"/>
                                        <p:tgtEl>
                                          <p:spTgt spid="99"/>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00"/>
                                        </p:tgtEl>
                                        <p:attrNameLst>
                                          <p:attrName>style.visibility</p:attrName>
                                        </p:attrNameLst>
                                      </p:cBhvr>
                                      <p:to>
                                        <p:strVal val="visible"/>
                                      </p:to>
                                    </p:set>
                                    <p:anim calcmode="lin" valueType="num">
                                      <p:cBhvr additive="repl">
                                        <p:cTn id="11" dur="500" fill="hold"/>
                                        <p:tgtEl>
                                          <p:spTgt spid="100"/>
                                        </p:tgtEl>
                                        <p:attrNameLst>
                                          <p:attrName>ppt_w</p:attrName>
                                        </p:attrNameLst>
                                      </p:cBhvr>
                                      <p:tavLst>
                                        <p:tav tm="0">
                                          <p:val>
                                            <p:fltVal val="0"/>
                                          </p:val>
                                        </p:tav>
                                        <p:tav tm="100000">
                                          <p:val>
                                            <p:strVal val="#ppt_w"/>
                                          </p:val>
                                        </p:tav>
                                      </p:tavLst>
                                    </p:anim>
                                    <p:anim calcmode="lin" valueType="num">
                                      <p:cBhvr additive="repl">
                                        <p:cTn id="12" dur="500" fill="hold"/>
                                        <p:tgtEl>
                                          <p:spTgt spid="100"/>
                                        </p:tgtEl>
                                        <p:attrNameLst>
                                          <p:attrName>ppt_h</p:attrName>
                                        </p:attrNameLst>
                                      </p:cBhvr>
                                      <p:tavLst>
                                        <p:tav tm="0">
                                          <p:val>
                                            <p:fltVal val="0"/>
                                          </p:val>
                                        </p:tav>
                                        <p:tav tm="100000">
                                          <p:val>
                                            <p:strVal val="#ppt_h"/>
                                          </p:val>
                                        </p:tav>
                                      </p:tavLst>
                                    </p:anim>
                                    <p:animEffect transition="in" filter="fade">
                                      <p:cBhvr additive="repl">
                                        <p:cTn id="13" dur="500"/>
                                        <p:tgtEl>
                                          <p:spTgt spid="100"/>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07"/>
                                        </p:tgtEl>
                                        <p:attrNameLst>
                                          <p:attrName>style.visibility</p:attrName>
                                        </p:attrNameLst>
                                      </p:cBhvr>
                                      <p:to>
                                        <p:strVal val="visible"/>
                                      </p:to>
                                    </p:set>
                                    <p:anim calcmode="lin" valueType="num">
                                      <p:cBhvr additive="repl">
                                        <p:cTn id="18" dur="500" fill="hold"/>
                                        <p:tgtEl>
                                          <p:spTgt spid="107"/>
                                        </p:tgtEl>
                                        <p:attrNameLst>
                                          <p:attrName>ppt_w</p:attrName>
                                        </p:attrNameLst>
                                      </p:cBhvr>
                                      <p:tavLst>
                                        <p:tav tm="0">
                                          <p:val>
                                            <p:fltVal val="0"/>
                                          </p:val>
                                        </p:tav>
                                        <p:tav tm="100000">
                                          <p:val>
                                            <p:strVal val="#ppt_w"/>
                                          </p:val>
                                        </p:tav>
                                      </p:tavLst>
                                    </p:anim>
                                    <p:anim calcmode="lin" valueType="num">
                                      <p:cBhvr additive="repl">
                                        <p:cTn id="19" dur="500" fill="hold"/>
                                        <p:tgtEl>
                                          <p:spTgt spid="107"/>
                                        </p:tgtEl>
                                        <p:attrNameLst>
                                          <p:attrName>ppt_h</p:attrName>
                                        </p:attrNameLst>
                                      </p:cBhvr>
                                      <p:tavLst>
                                        <p:tav tm="0">
                                          <p:val>
                                            <p:fltVal val="0"/>
                                          </p:val>
                                        </p:tav>
                                        <p:tav tm="100000">
                                          <p:val>
                                            <p:strVal val="#ppt_h"/>
                                          </p:val>
                                        </p:tav>
                                      </p:tavLst>
                                    </p:anim>
                                    <p:animEffect transition="in" filter="fade">
                                      <p:cBhvr additive="repl">
                                        <p:cTn id="20" dur="500"/>
                                        <p:tgtEl>
                                          <p:spTgt spid="107"/>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14"/>
                                        </p:tgtEl>
                                        <p:attrNameLst>
                                          <p:attrName>style.visibility</p:attrName>
                                        </p:attrNameLst>
                                      </p:cBhvr>
                                      <p:to>
                                        <p:strVal val="visible"/>
                                      </p:to>
                                    </p:set>
                                    <p:anim calcmode="lin" valueType="num">
                                      <p:cBhvr additive="repl">
                                        <p:cTn id="23" dur="500" fill="hold"/>
                                        <p:tgtEl>
                                          <p:spTgt spid="114"/>
                                        </p:tgtEl>
                                        <p:attrNameLst>
                                          <p:attrName>ppt_w</p:attrName>
                                        </p:attrNameLst>
                                      </p:cBhvr>
                                      <p:tavLst>
                                        <p:tav tm="0">
                                          <p:val>
                                            <p:fltVal val="0"/>
                                          </p:val>
                                        </p:tav>
                                        <p:tav tm="100000">
                                          <p:val>
                                            <p:strVal val="#ppt_w"/>
                                          </p:val>
                                        </p:tav>
                                      </p:tavLst>
                                    </p:anim>
                                    <p:anim calcmode="lin" valueType="num">
                                      <p:cBhvr additive="repl">
                                        <p:cTn id="24" dur="500" fill="hold"/>
                                        <p:tgtEl>
                                          <p:spTgt spid="114"/>
                                        </p:tgtEl>
                                        <p:attrNameLst>
                                          <p:attrName>ppt_h</p:attrName>
                                        </p:attrNameLst>
                                      </p:cBhvr>
                                      <p:tavLst>
                                        <p:tav tm="0">
                                          <p:val>
                                            <p:fltVal val="0"/>
                                          </p:val>
                                        </p:tav>
                                        <p:tav tm="100000">
                                          <p:val>
                                            <p:strVal val="#ppt_h"/>
                                          </p:val>
                                        </p:tav>
                                      </p:tavLst>
                                    </p:anim>
                                    <p:animEffect transition="in" filter="fade">
                                      <p:cBhvr additive="repl">
                                        <p:cTn id="25" dur="500"/>
                                        <p:tgtEl>
                                          <p:spTgt spid="114"/>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24"/>
                                        </p:tgtEl>
                                        <p:attrNameLst>
                                          <p:attrName>style.visibility</p:attrName>
                                        </p:attrNameLst>
                                      </p:cBhvr>
                                      <p:to>
                                        <p:strVal val="visible"/>
                                      </p:to>
                                    </p:set>
                                    <p:anim calcmode="lin" valueType="num">
                                      <p:cBhvr additive="repl">
                                        <p:cTn id="28" dur="500" fill="hold"/>
                                        <p:tgtEl>
                                          <p:spTgt spid="124"/>
                                        </p:tgtEl>
                                        <p:attrNameLst>
                                          <p:attrName>ppt_w</p:attrName>
                                        </p:attrNameLst>
                                      </p:cBhvr>
                                      <p:tavLst>
                                        <p:tav tm="0">
                                          <p:val>
                                            <p:fltVal val="0"/>
                                          </p:val>
                                        </p:tav>
                                        <p:tav tm="100000">
                                          <p:val>
                                            <p:strVal val="#ppt_w"/>
                                          </p:val>
                                        </p:tav>
                                      </p:tavLst>
                                    </p:anim>
                                    <p:anim calcmode="lin" valueType="num">
                                      <p:cBhvr additive="repl">
                                        <p:cTn id="29" dur="500" fill="hold"/>
                                        <p:tgtEl>
                                          <p:spTgt spid="124"/>
                                        </p:tgtEl>
                                        <p:attrNameLst>
                                          <p:attrName>ppt_h</p:attrName>
                                        </p:attrNameLst>
                                      </p:cBhvr>
                                      <p:tavLst>
                                        <p:tav tm="0">
                                          <p:val>
                                            <p:fltVal val="0"/>
                                          </p:val>
                                        </p:tav>
                                        <p:tav tm="100000">
                                          <p:val>
                                            <p:strVal val="#ppt_h"/>
                                          </p:val>
                                        </p:tav>
                                      </p:tavLst>
                                    </p:anim>
                                    <p:animEffect transition="in" filter="fade">
                                      <p:cBhvr additive="repl">
                                        <p:cTn id="30" dur="500"/>
                                        <p:tgtEl>
                                          <p:spTgt spid="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32"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3"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加强安全教育培训</a:t>
            </a:r>
            <a:endParaRPr lang="en-US" sz="1800" b="0" strike="noStrike" spc="-1">
              <a:solidFill>
                <a:srgbClr val="000000"/>
              </a:solidFill>
              <a:latin typeface="Arial"/>
            </a:endParaRPr>
          </a:p>
        </p:txBody>
      </p:sp>
      <p:sp>
        <p:nvSpPr>
          <p:cNvPr id="134"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提高员工安全意识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培养安全生产习惯</a:t>
            </a:r>
            <a:endParaRPr lang="en-US" sz="1400" b="0" strike="noStrike" spc="-1">
              <a:solidFill>
                <a:srgbClr val="000000"/>
              </a:solidFill>
              <a:latin typeface="Arial"/>
            </a:endParaRPr>
          </a:p>
        </p:txBody>
      </p:sp>
      <p:sp>
        <p:nvSpPr>
          <p:cNvPr id="135"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6"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强化监督检查</a:t>
            </a:r>
            <a:endParaRPr lang="en-US" sz="1800" b="0" strike="noStrike" spc="-1">
              <a:solidFill>
                <a:srgbClr val="000000"/>
              </a:solidFill>
              <a:latin typeface="Arial"/>
            </a:endParaRPr>
          </a:p>
        </p:txBody>
      </p:sp>
      <p:sp>
        <p:nvSpPr>
          <p:cNvPr id="137"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定期检查执行情况</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及时发现问题并整改</a:t>
            </a:r>
            <a:endParaRPr lang="en-US" sz="1400" b="0" strike="noStrike" spc="-1">
              <a:solidFill>
                <a:srgbClr val="000000"/>
              </a:solidFill>
              <a:latin typeface="Arial"/>
            </a:endParaRPr>
          </a:p>
        </p:txBody>
      </p:sp>
      <p:sp>
        <p:nvSpPr>
          <p:cNvPr id="138"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9"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40"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4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如何建立健全的安全生产规章制度？</a:t>
            </a:r>
            <a:endParaRPr lang="en-US" sz="3600" b="0" strike="noStrike" spc="-1">
              <a:solidFill>
                <a:schemeClr val="dk1"/>
              </a:solidFill>
              <a:latin typeface="Arial"/>
            </a:endParaRPr>
          </a:p>
        </p:txBody>
      </p:sp>
      <p:sp>
        <p:nvSpPr>
          <p:cNvPr id="142"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3"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制定具体的安全规章</a:t>
            </a:r>
            <a:endParaRPr lang="en-US" sz="1800" b="0" strike="noStrike" spc="-1">
              <a:solidFill>
                <a:srgbClr val="000000"/>
              </a:solidFill>
              <a:latin typeface="Arial"/>
            </a:endParaRPr>
          </a:p>
        </p:txBody>
      </p:sp>
      <p:sp>
        <p:nvSpPr>
          <p:cNvPr id="144"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明确工作程序</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规范员工行为</a:t>
            </a:r>
            <a:endParaRPr lang="en-US" sz="1400" b="0" strike="noStrike" spc="-1">
              <a:solidFill>
                <a:srgbClr val="000000"/>
              </a:solidFill>
              <a:latin typeface="Arial"/>
            </a:endParaRPr>
          </a:p>
        </p:txBody>
      </p:sp>
      <p:grpSp>
        <p:nvGrpSpPr>
          <p:cNvPr id="145" name="组合 4"/>
          <p:cNvGrpSpPr/>
          <p:nvPr/>
        </p:nvGrpSpPr>
        <p:grpSpPr>
          <a:xfrm>
            <a:off x="0" y="497520"/>
            <a:ext cx="3060720" cy="2445480"/>
            <a:chOff x="0" y="497520"/>
            <a:chExt cx="3060720" cy="2445480"/>
          </a:xfrm>
        </p:grpSpPr>
        <p:grpSp>
          <p:nvGrpSpPr>
            <p:cNvPr id="146" name="组合 19"/>
            <p:cNvGrpSpPr/>
            <p:nvPr/>
          </p:nvGrpSpPr>
          <p:grpSpPr>
            <a:xfrm>
              <a:off x="0" y="497520"/>
              <a:ext cx="3060720" cy="2040480"/>
              <a:chOff x="0" y="497520"/>
              <a:chExt cx="3060720" cy="2040480"/>
            </a:xfrm>
          </p:grpSpPr>
          <p:graphicFrame>
            <p:nvGraphicFramePr>
              <p:cNvPr id="147"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148" name="组合 25"/>
              <p:cNvGrpSpPr/>
              <p:nvPr/>
            </p:nvGrpSpPr>
            <p:grpSpPr>
              <a:xfrm>
                <a:off x="810000" y="812520"/>
                <a:ext cx="1394640" cy="1394640"/>
                <a:chOff x="810000" y="812520"/>
                <a:chExt cx="1394640" cy="1394640"/>
              </a:xfrm>
            </p:grpSpPr>
            <p:sp>
              <p:nvSpPr>
                <p:cNvPr id="149"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50"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51"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52" name="组合 8"/>
          <p:cNvGrpSpPr/>
          <p:nvPr/>
        </p:nvGrpSpPr>
        <p:grpSpPr>
          <a:xfrm>
            <a:off x="2778120" y="497520"/>
            <a:ext cx="3060720" cy="2445480"/>
            <a:chOff x="2778120" y="497520"/>
            <a:chExt cx="3060720" cy="2445480"/>
          </a:xfrm>
        </p:grpSpPr>
        <p:sp>
          <p:nvSpPr>
            <p:cNvPr id="153"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54" name="组合 6"/>
            <p:cNvGrpSpPr/>
            <p:nvPr/>
          </p:nvGrpSpPr>
          <p:grpSpPr>
            <a:xfrm>
              <a:off x="2778120" y="497520"/>
              <a:ext cx="3060720" cy="2445480"/>
              <a:chOff x="2778120" y="497520"/>
              <a:chExt cx="3060720" cy="2445480"/>
            </a:xfrm>
          </p:grpSpPr>
          <p:grpSp>
            <p:nvGrpSpPr>
              <p:cNvPr id="155" name="组合 13"/>
              <p:cNvGrpSpPr/>
              <p:nvPr/>
            </p:nvGrpSpPr>
            <p:grpSpPr>
              <a:xfrm>
                <a:off x="2778120" y="497520"/>
                <a:ext cx="3060720" cy="2040480"/>
                <a:chOff x="2778120" y="497520"/>
                <a:chExt cx="3060720" cy="2040480"/>
              </a:xfrm>
            </p:grpSpPr>
            <p:graphicFrame>
              <p:nvGraphicFramePr>
                <p:cNvPr id="156"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157"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58"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59" name="组合 10"/>
          <p:cNvGrpSpPr/>
          <p:nvPr/>
        </p:nvGrpSpPr>
        <p:grpSpPr>
          <a:xfrm>
            <a:off x="5469480" y="508320"/>
            <a:ext cx="3060720" cy="2445480"/>
            <a:chOff x="5469480" y="508320"/>
            <a:chExt cx="3060720" cy="2445480"/>
          </a:xfrm>
        </p:grpSpPr>
        <p:grpSp>
          <p:nvGrpSpPr>
            <p:cNvPr id="160" name="组合 11"/>
            <p:cNvGrpSpPr/>
            <p:nvPr/>
          </p:nvGrpSpPr>
          <p:grpSpPr>
            <a:xfrm>
              <a:off x="5469480" y="508320"/>
              <a:ext cx="3060720" cy="2445480"/>
              <a:chOff x="5469480" y="508320"/>
              <a:chExt cx="3060720" cy="2445480"/>
            </a:xfrm>
          </p:grpSpPr>
          <p:grpSp>
            <p:nvGrpSpPr>
              <p:cNvPr id="161" name="组合 14"/>
              <p:cNvGrpSpPr/>
              <p:nvPr/>
            </p:nvGrpSpPr>
            <p:grpSpPr>
              <a:xfrm>
                <a:off x="5469480" y="508320"/>
                <a:ext cx="3060720" cy="2040480"/>
                <a:chOff x="5469480" y="508320"/>
                <a:chExt cx="3060720" cy="2040480"/>
              </a:xfrm>
            </p:grpSpPr>
            <p:graphicFrame>
              <p:nvGraphicFramePr>
                <p:cNvPr id="162"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163"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64"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65" name="Group 65"/>
            <p:cNvGrpSpPr/>
            <p:nvPr/>
          </p:nvGrpSpPr>
          <p:grpSpPr>
            <a:xfrm>
              <a:off x="6753240" y="1356480"/>
              <a:ext cx="479880" cy="476640"/>
              <a:chOff x="6753240" y="1356480"/>
              <a:chExt cx="479880" cy="476640"/>
            </a:xfrm>
          </p:grpSpPr>
          <p:sp>
            <p:nvSpPr>
              <p:cNvPr id="166"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67"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68"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69" name="组合 15"/>
          <p:cNvGrpSpPr/>
          <p:nvPr/>
        </p:nvGrpSpPr>
        <p:grpSpPr>
          <a:xfrm>
            <a:off x="8161920" y="389520"/>
            <a:ext cx="3060720" cy="2445840"/>
            <a:chOff x="8161920" y="389520"/>
            <a:chExt cx="3060720" cy="2445840"/>
          </a:xfrm>
        </p:grpSpPr>
        <p:sp>
          <p:nvSpPr>
            <p:cNvPr id="170"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71" name="组合 16"/>
            <p:cNvGrpSpPr/>
            <p:nvPr/>
          </p:nvGrpSpPr>
          <p:grpSpPr>
            <a:xfrm>
              <a:off x="8161920" y="389520"/>
              <a:ext cx="3060720" cy="2445840"/>
              <a:chOff x="8161920" y="389520"/>
              <a:chExt cx="3060720" cy="2445840"/>
            </a:xfrm>
          </p:grpSpPr>
          <p:grpSp>
            <p:nvGrpSpPr>
              <p:cNvPr id="172" name="组合 14"/>
              <p:cNvGrpSpPr/>
              <p:nvPr/>
            </p:nvGrpSpPr>
            <p:grpSpPr>
              <a:xfrm>
                <a:off x="8161920" y="389520"/>
                <a:ext cx="3060720" cy="2040480"/>
                <a:chOff x="8161920" y="389520"/>
                <a:chExt cx="3060720" cy="2040480"/>
              </a:xfrm>
            </p:grpSpPr>
            <p:graphicFrame>
              <p:nvGraphicFramePr>
                <p:cNvPr id="173"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174"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5"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31"/>
                                        </p:tgtEl>
                                        <p:attrNameLst>
                                          <p:attrName>style.visibility</p:attrName>
                                        </p:attrNameLst>
                                      </p:cBhvr>
                                      <p:to>
                                        <p:strVal val="visible"/>
                                      </p:to>
                                    </p:set>
                                    <p:anim calcmode="lin" valueType="num">
                                      <p:cBhvr additive="repl">
                                        <p:cTn id="7" dur="500" fill="hold"/>
                                        <p:tgtEl>
                                          <p:spTgt spid="131"/>
                                        </p:tgtEl>
                                        <p:attrNameLst>
                                          <p:attrName>ppt_x</p:attrName>
                                        </p:attrNameLst>
                                      </p:cBhvr>
                                      <p:tavLst>
                                        <p:tav tm="0">
                                          <p:val>
                                            <p:strVal val="#ppt_x"/>
                                          </p:val>
                                        </p:tav>
                                        <p:tav tm="100000">
                                          <p:val>
                                            <p:strVal val="#ppt_x"/>
                                          </p:val>
                                        </p:tav>
                                      </p:tavLst>
                                    </p:anim>
                                    <p:anim calcmode="lin" valueType="num">
                                      <p:cBhvr additive="repl">
                                        <p:cTn id="8" dur="500" fill="hold"/>
                                        <p:tgtEl>
                                          <p:spTgt spid="13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45"/>
                                        </p:tgtEl>
                                        <p:attrNameLst>
                                          <p:attrName>style.visibility</p:attrName>
                                        </p:attrNameLst>
                                      </p:cBhvr>
                                      <p:to>
                                        <p:strVal val="visible"/>
                                      </p:to>
                                    </p:set>
                                    <p:anim calcmode="lin" valueType="num">
                                      <p:cBhvr additive="repl">
                                        <p:cTn id="11" dur="500" fill="hold"/>
                                        <p:tgtEl>
                                          <p:spTgt spid="145"/>
                                        </p:tgtEl>
                                        <p:attrNameLst>
                                          <p:attrName>ppt_w</p:attrName>
                                        </p:attrNameLst>
                                      </p:cBhvr>
                                      <p:tavLst>
                                        <p:tav tm="0">
                                          <p:val>
                                            <p:fltVal val="0"/>
                                          </p:val>
                                        </p:tav>
                                        <p:tav tm="100000">
                                          <p:val>
                                            <p:strVal val="#ppt_w"/>
                                          </p:val>
                                        </p:tav>
                                      </p:tavLst>
                                    </p:anim>
                                    <p:anim calcmode="lin" valueType="num">
                                      <p:cBhvr additive="repl">
                                        <p:cTn id="12" dur="500" fill="hold"/>
                                        <p:tgtEl>
                                          <p:spTgt spid="145"/>
                                        </p:tgtEl>
                                        <p:attrNameLst>
                                          <p:attrName>ppt_h</p:attrName>
                                        </p:attrNameLst>
                                      </p:cBhvr>
                                      <p:tavLst>
                                        <p:tav tm="0">
                                          <p:val>
                                            <p:fltVal val="0"/>
                                          </p:val>
                                        </p:tav>
                                        <p:tav tm="100000">
                                          <p:val>
                                            <p:strVal val="#ppt_h"/>
                                          </p:val>
                                        </p:tav>
                                      </p:tavLst>
                                    </p:anim>
                                    <p:animEffect transition="in" filter="fade">
                                      <p:cBhvr additive="repl">
                                        <p:cTn id="13" dur="500"/>
                                        <p:tgtEl>
                                          <p:spTgt spid="145"/>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52"/>
                                        </p:tgtEl>
                                        <p:attrNameLst>
                                          <p:attrName>style.visibility</p:attrName>
                                        </p:attrNameLst>
                                      </p:cBhvr>
                                      <p:to>
                                        <p:strVal val="visible"/>
                                      </p:to>
                                    </p:set>
                                    <p:anim calcmode="lin" valueType="num">
                                      <p:cBhvr additive="repl">
                                        <p:cTn id="18" dur="500" fill="hold"/>
                                        <p:tgtEl>
                                          <p:spTgt spid="152"/>
                                        </p:tgtEl>
                                        <p:attrNameLst>
                                          <p:attrName>ppt_w</p:attrName>
                                        </p:attrNameLst>
                                      </p:cBhvr>
                                      <p:tavLst>
                                        <p:tav tm="0">
                                          <p:val>
                                            <p:fltVal val="0"/>
                                          </p:val>
                                        </p:tav>
                                        <p:tav tm="100000">
                                          <p:val>
                                            <p:strVal val="#ppt_w"/>
                                          </p:val>
                                        </p:tav>
                                      </p:tavLst>
                                    </p:anim>
                                    <p:anim calcmode="lin" valueType="num">
                                      <p:cBhvr additive="repl">
                                        <p:cTn id="19" dur="500" fill="hold"/>
                                        <p:tgtEl>
                                          <p:spTgt spid="152"/>
                                        </p:tgtEl>
                                        <p:attrNameLst>
                                          <p:attrName>ppt_h</p:attrName>
                                        </p:attrNameLst>
                                      </p:cBhvr>
                                      <p:tavLst>
                                        <p:tav tm="0">
                                          <p:val>
                                            <p:fltVal val="0"/>
                                          </p:val>
                                        </p:tav>
                                        <p:tav tm="100000">
                                          <p:val>
                                            <p:strVal val="#ppt_h"/>
                                          </p:val>
                                        </p:tav>
                                      </p:tavLst>
                                    </p:anim>
                                    <p:animEffect transition="in" filter="fade">
                                      <p:cBhvr additive="repl">
                                        <p:cTn id="20" dur="500"/>
                                        <p:tgtEl>
                                          <p:spTgt spid="152"/>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59"/>
                                        </p:tgtEl>
                                        <p:attrNameLst>
                                          <p:attrName>style.visibility</p:attrName>
                                        </p:attrNameLst>
                                      </p:cBhvr>
                                      <p:to>
                                        <p:strVal val="visible"/>
                                      </p:to>
                                    </p:set>
                                    <p:anim calcmode="lin" valueType="num">
                                      <p:cBhvr additive="repl">
                                        <p:cTn id="23" dur="500" fill="hold"/>
                                        <p:tgtEl>
                                          <p:spTgt spid="159"/>
                                        </p:tgtEl>
                                        <p:attrNameLst>
                                          <p:attrName>ppt_w</p:attrName>
                                        </p:attrNameLst>
                                      </p:cBhvr>
                                      <p:tavLst>
                                        <p:tav tm="0">
                                          <p:val>
                                            <p:fltVal val="0"/>
                                          </p:val>
                                        </p:tav>
                                        <p:tav tm="100000">
                                          <p:val>
                                            <p:strVal val="#ppt_w"/>
                                          </p:val>
                                        </p:tav>
                                      </p:tavLst>
                                    </p:anim>
                                    <p:anim calcmode="lin" valueType="num">
                                      <p:cBhvr additive="repl">
                                        <p:cTn id="24" dur="500" fill="hold"/>
                                        <p:tgtEl>
                                          <p:spTgt spid="159"/>
                                        </p:tgtEl>
                                        <p:attrNameLst>
                                          <p:attrName>ppt_h</p:attrName>
                                        </p:attrNameLst>
                                      </p:cBhvr>
                                      <p:tavLst>
                                        <p:tav tm="0">
                                          <p:val>
                                            <p:fltVal val="0"/>
                                          </p:val>
                                        </p:tav>
                                        <p:tav tm="100000">
                                          <p:val>
                                            <p:strVal val="#ppt_h"/>
                                          </p:val>
                                        </p:tav>
                                      </p:tavLst>
                                    </p:anim>
                                    <p:animEffect transition="in" filter="fade">
                                      <p:cBhvr additive="repl">
                                        <p:cTn id="25" dur="500"/>
                                        <p:tgtEl>
                                          <p:spTgt spid="159"/>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69"/>
                                        </p:tgtEl>
                                        <p:attrNameLst>
                                          <p:attrName>style.visibility</p:attrName>
                                        </p:attrNameLst>
                                      </p:cBhvr>
                                      <p:to>
                                        <p:strVal val="visible"/>
                                      </p:to>
                                    </p:set>
                                    <p:anim calcmode="lin" valueType="num">
                                      <p:cBhvr additive="repl">
                                        <p:cTn id="28" dur="500" fill="hold"/>
                                        <p:tgtEl>
                                          <p:spTgt spid="169"/>
                                        </p:tgtEl>
                                        <p:attrNameLst>
                                          <p:attrName>ppt_w</p:attrName>
                                        </p:attrNameLst>
                                      </p:cBhvr>
                                      <p:tavLst>
                                        <p:tav tm="0">
                                          <p:val>
                                            <p:fltVal val="0"/>
                                          </p:val>
                                        </p:tav>
                                        <p:tav tm="100000">
                                          <p:val>
                                            <p:strVal val="#ppt_w"/>
                                          </p:val>
                                        </p:tav>
                                      </p:tavLst>
                                    </p:anim>
                                    <p:anim calcmode="lin" valueType="num">
                                      <p:cBhvr additive="repl">
                                        <p:cTn id="29" dur="500" fill="hold"/>
                                        <p:tgtEl>
                                          <p:spTgt spid="169"/>
                                        </p:tgtEl>
                                        <p:attrNameLst>
                                          <p:attrName>ppt_h</p:attrName>
                                        </p:attrNameLst>
                                      </p:cBhvr>
                                      <p:tavLst>
                                        <p:tav tm="0">
                                          <p:val>
                                            <p:fltVal val="0"/>
                                          </p:val>
                                        </p:tav>
                                        <p:tav tm="100000">
                                          <p:val>
                                            <p:strVal val="#ppt_h"/>
                                          </p:val>
                                        </p:tav>
                                      </p:tavLst>
                                    </p:anim>
                                    <p:animEffect transition="in" filter="fade">
                                      <p:cBhvr additive="repl">
                                        <p:cTn id="30" dur="500"/>
                                        <p:tgtEl>
                                          <p:spTgt spid="1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安全生产规章制度的执行</a:t>
            </a:r>
            <a:endParaRPr lang="en-US" sz="3600" b="0" strike="noStrike" spc="-1">
              <a:solidFill>
                <a:schemeClr val="dk1"/>
              </a:solidFill>
              <a:latin typeface="Arial"/>
            </a:endParaRPr>
          </a:p>
        </p:txBody>
      </p:sp>
      <p:sp>
        <p:nvSpPr>
          <p:cNvPr id="177"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确保责任到人</a:t>
            </a:r>
            <a:endParaRPr lang="en-US" sz="1600" b="0" strike="noStrike" spc="-1">
              <a:solidFill>
                <a:srgbClr val="000000"/>
              </a:solidFill>
              <a:latin typeface="Arial"/>
            </a:endParaRPr>
          </a:p>
        </p:txBody>
      </p:sp>
      <p:sp>
        <p:nvSpPr>
          <p:cNvPr id="178"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严格执行责任制</a:t>
            </a:r>
            <a:endParaRPr lang="en-US" sz="2000" b="0" strike="noStrike" spc="-1">
              <a:solidFill>
                <a:srgbClr val="000000"/>
              </a:solidFill>
              <a:latin typeface="Arial"/>
            </a:endParaRPr>
          </a:p>
        </p:txBody>
      </p:sp>
      <p:sp>
        <p:nvSpPr>
          <p:cNvPr id="179"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识别潜在危险</a:t>
            </a:r>
            <a:endParaRPr lang="en-US" sz="1600" b="0" strike="noStrike" spc="-1">
              <a:solidFill>
                <a:srgbClr val="000000"/>
              </a:solidFill>
              <a:latin typeface="Arial"/>
            </a:endParaRPr>
          </a:p>
        </p:txBody>
      </p:sp>
      <p:sp>
        <p:nvSpPr>
          <p:cNvPr id="180"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加强安全风险评估</a:t>
            </a:r>
            <a:endParaRPr lang="en-US" sz="2000" b="0" strike="noStrike" spc="-1">
              <a:solidFill>
                <a:srgbClr val="000000"/>
              </a:solidFill>
              <a:latin typeface="Arial"/>
            </a:endParaRPr>
          </a:p>
        </p:txBody>
      </p:sp>
      <p:sp>
        <p:nvSpPr>
          <p:cNvPr id="181"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及时调整规章内容</a:t>
            </a:r>
            <a:endParaRPr lang="en-US" sz="1600" b="0" strike="noStrike" spc="-1">
              <a:solidFill>
                <a:srgbClr val="000000"/>
              </a:solidFill>
              <a:latin typeface="Arial"/>
            </a:endParaRPr>
          </a:p>
        </p:txBody>
      </p:sp>
      <p:sp>
        <p:nvSpPr>
          <p:cNvPr id="182"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定期检查评估规章的执行情况</a:t>
            </a:r>
            <a:endParaRPr lang="en-US" sz="2000" b="0" strike="noStrike" spc="-1">
              <a:solidFill>
                <a:srgbClr val="000000"/>
              </a:solidFill>
              <a:latin typeface="Arial"/>
            </a:endParaRPr>
          </a:p>
        </p:txBody>
      </p:sp>
      <p:sp>
        <p:nvSpPr>
          <p:cNvPr id="183"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84"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5"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86" name="组合 4"/>
          <p:cNvGrpSpPr/>
          <p:nvPr/>
        </p:nvGrpSpPr>
        <p:grpSpPr>
          <a:xfrm>
            <a:off x="577800" y="381240"/>
            <a:ext cx="3060720" cy="2445480"/>
            <a:chOff x="577800" y="381240"/>
            <a:chExt cx="3060720" cy="2445480"/>
          </a:xfrm>
        </p:grpSpPr>
        <p:grpSp>
          <p:nvGrpSpPr>
            <p:cNvPr id="187" name="组合 19"/>
            <p:cNvGrpSpPr/>
            <p:nvPr/>
          </p:nvGrpSpPr>
          <p:grpSpPr>
            <a:xfrm>
              <a:off x="577800" y="381240"/>
              <a:ext cx="3060720" cy="2040480"/>
              <a:chOff x="577800" y="381240"/>
              <a:chExt cx="3060720" cy="2040480"/>
            </a:xfrm>
          </p:grpSpPr>
          <p:graphicFrame>
            <p:nvGraphicFramePr>
              <p:cNvPr id="188"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89" name="组合 25"/>
              <p:cNvGrpSpPr/>
              <p:nvPr/>
            </p:nvGrpSpPr>
            <p:grpSpPr>
              <a:xfrm>
                <a:off x="1387800" y="696600"/>
                <a:ext cx="1394640" cy="1394640"/>
                <a:chOff x="1387800" y="696600"/>
                <a:chExt cx="1394640" cy="1394640"/>
              </a:xfrm>
            </p:grpSpPr>
            <p:sp>
              <p:nvSpPr>
                <p:cNvPr id="190"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91"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92"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93" name="组合 7"/>
          <p:cNvGrpSpPr/>
          <p:nvPr/>
        </p:nvGrpSpPr>
        <p:grpSpPr>
          <a:xfrm>
            <a:off x="3127320" y="385200"/>
            <a:ext cx="3060720" cy="2445480"/>
            <a:chOff x="3127320" y="385200"/>
            <a:chExt cx="3060720" cy="2445480"/>
          </a:xfrm>
        </p:grpSpPr>
        <p:sp>
          <p:nvSpPr>
            <p:cNvPr id="194"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95" name="组合 9"/>
            <p:cNvGrpSpPr/>
            <p:nvPr/>
          </p:nvGrpSpPr>
          <p:grpSpPr>
            <a:xfrm>
              <a:off x="3127320" y="385200"/>
              <a:ext cx="3060720" cy="2445480"/>
              <a:chOff x="3127320" y="385200"/>
              <a:chExt cx="3060720" cy="2445480"/>
            </a:xfrm>
          </p:grpSpPr>
          <p:grpSp>
            <p:nvGrpSpPr>
              <p:cNvPr id="196" name="组合 13"/>
              <p:cNvGrpSpPr/>
              <p:nvPr/>
            </p:nvGrpSpPr>
            <p:grpSpPr>
              <a:xfrm>
                <a:off x="3127320" y="385200"/>
                <a:ext cx="3060720" cy="2040480"/>
                <a:chOff x="3127320" y="385200"/>
                <a:chExt cx="3060720" cy="2040480"/>
              </a:xfrm>
            </p:grpSpPr>
            <p:graphicFrame>
              <p:nvGraphicFramePr>
                <p:cNvPr id="197"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98"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99"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00" name="组合 10"/>
          <p:cNvGrpSpPr/>
          <p:nvPr/>
        </p:nvGrpSpPr>
        <p:grpSpPr>
          <a:xfrm>
            <a:off x="5771880" y="380880"/>
            <a:ext cx="3060720" cy="2445480"/>
            <a:chOff x="5771880" y="380880"/>
            <a:chExt cx="3060720" cy="2445480"/>
          </a:xfrm>
        </p:grpSpPr>
        <p:grpSp>
          <p:nvGrpSpPr>
            <p:cNvPr id="201" name="组合 11"/>
            <p:cNvGrpSpPr/>
            <p:nvPr/>
          </p:nvGrpSpPr>
          <p:grpSpPr>
            <a:xfrm>
              <a:off x="5771880" y="380880"/>
              <a:ext cx="3060720" cy="2445480"/>
              <a:chOff x="5771880" y="380880"/>
              <a:chExt cx="3060720" cy="2445480"/>
            </a:xfrm>
          </p:grpSpPr>
          <p:grpSp>
            <p:nvGrpSpPr>
              <p:cNvPr id="202" name="组合 14"/>
              <p:cNvGrpSpPr/>
              <p:nvPr/>
            </p:nvGrpSpPr>
            <p:grpSpPr>
              <a:xfrm>
                <a:off x="5771880" y="380880"/>
                <a:ext cx="3060720" cy="2040480"/>
                <a:chOff x="5771880" y="380880"/>
                <a:chExt cx="3060720" cy="2040480"/>
              </a:xfrm>
            </p:grpSpPr>
            <p:graphicFrame>
              <p:nvGraphicFramePr>
                <p:cNvPr id="203"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04"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05"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06" name="Group 65"/>
            <p:cNvGrpSpPr/>
            <p:nvPr/>
          </p:nvGrpSpPr>
          <p:grpSpPr>
            <a:xfrm>
              <a:off x="7055640" y="1229040"/>
              <a:ext cx="479880" cy="476640"/>
              <a:chOff x="7055640" y="1229040"/>
              <a:chExt cx="479880" cy="476640"/>
            </a:xfrm>
          </p:grpSpPr>
          <p:sp>
            <p:nvSpPr>
              <p:cNvPr id="207"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08"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09"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10" name="组合 12"/>
          <p:cNvGrpSpPr/>
          <p:nvPr/>
        </p:nvGrpSpPr>
        <p:grpSpPr>
          <a:xfrm>
            <a:off x="8371800" y="384480"/>
            <a:ext cx="3060720" cy="2445480"/>
            <a:chOff x="8371800" y="384480"/>
            <a:chExt cx="3060720" cy="2445480"/>
          </a:xfrm>
        </p:grpSpPr>
        <p:sp>
          <p:nvSpPr>
            <p:cNvPr id="211"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12" name="组合 13"/>
            <p:cNvGrpSpPr/>
            <p:nvPr/>
          </p:nvGrpSpPr>
          <p:grpSpPr>
            <a:xfrm>
              <a:off x="8371800" y="384480"/>
              <a:ext cx="3060720" cy="2445480"/>
              <a:chOff x="8371800" y="384480"/>
              <a:chExt cx="3060720" cy="2445480"/>
            </a:xfrm>
          </p:grpSpPr>
          <p:grpSp>
            <p:nvGrpSpPr>
              <p:cNvPr id="213" name="组合 14"/>
              <p:cNvGrpSpPr/>
              <p:nvPr/>
            </p:nvGrpSpPr>
            <p:grpSpPr>
              <a:xfrm>
                <a:off x="8371800" y="384480"/>
                <a:ext cx="3060720" cy="2040480"/>
                <a:chOff x="8371800" y="384480"/>
                <a:chExt cx="3060720" cy="2040480"/>
              </a:xfrm>
            </p:grpSpPr>
            <p:graphicFrame>
              <p:nvGraphicFramePr>
                <p:cNvPr id="214"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15"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16"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85"/>
                                        </p:tgtEl>
                                        <p:attrNameLst>
                                          <p:attrName>style.visibility</p:attrName>
                                        </p:attrNameLst>
                                      </p:cBhvr>
                                      <p:to>
                                        <p:strVal val="visible"/>
                                      </p:to>
                                    </p:set>
                                    <p:anim calcmode="lin" valueType="num">
                                      <p:cBhvr additive="repl">
                                        <p:cTn id="7" dur="500" fill="hold"/>
                                        <p:tgtEl>
                                          <p:spTgt spid="185"/>
                                        </p:tgtEl>
                                        <p:attrNameLst>
                                          <p:attrName>ppt_x</p:attrName>
                                        </p:attrNameLst>
                                      </p:cBhvr>
                                      <p:tavLst>
                                        <p:tav tm="0">
                                          <p:val>
                                            <p:strVal val="#ppt_x"/>
                                          </p:val>
                                        </p:tav>
                                        <p:tav tm="100000">
                                          <p:val>
                                            <p:strVal val="#ppt_x"/>
                                          </p:val>
                                        </p:tav>
                                      </p:tavLst>
                                    </p:anim>
                                    <p:anim calcmode="lin" valueType="num">
                                      <p:cBhvr additive="repl">
                                        <p:cTn id="8" dur="500" fill="hold"/>
                                        <p:tgtEl>
                                          <p:spTgt spid="185"/>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86"/>
                                        </p:tgtEl>
                                        <p:attrNameLst>
                                          <p:attrName>style.visibility</p:attrName>
                                        </p:attrNameLst>
                                      </p:cBhvr>
                                      <p:to>
                                        <p:strVal val="visible"/>
                                      </p:to>
                                    </p:set>
                                    <p:anim calcmode="lin" valueType="num">
                                      <p:cBhvr additive="repl">
                                        <p:cTn id="11" dur="500" fill="hold"/>
                                        <p:tgtEl>
                                          <p:spTgt spid="186"/>
                                        </p:tgtEl>
                                        <p:attrNameLst>
                                          <p:attrName>ppt_w</p:attrName>
                                        </p:attrNameLst>
                                      </p:cBhvr>
                                      <p:tavLst>
                                        <p:tav tm="0">
                                          <p:val>
                                            <p:fltVal val="0"/>
                                          </p:val>
                                        </p:tav>
                                        <p:tav tm="100000">
                                          <p:val>
                                            <p:strVal val="#ppt_w"/>
                                          </p:val>
                                        </p:tav>
                                      </p:tavLst>
                                    </p:anim>
                                    <p:anim calcmode="lin" valueType="num">
                                      <p:cBhvr additive="repl">
                                        <p:cTn id="12" dur="500" fill="hold"/>
                                        <p:tgtEl>
                                          <p:spTgt spid="186"/>
                                        </p:tgtEl>
                                        <p:attrNameLst>
                                          <p:attrName>ppt_h</p:attrName>
                                        </p:attrNameLst>
                                      </p:cBhvr>
                                      <p:tavLst>
                                        <p:tav tm="0">
                                          <p:val>
                                            <p:fltVal val="0"/>
                                          </p:val>
                                        </p:tav>
                                        <p:tav tm="100000">
                                          <p:val>
                                            <p:strVal val="#ppt_h"/>
                                          </p:val>
                                        </p:tav>
                                      </p:tavLst>
                                    </p:anim>
                                    <p:animEffect transition="in" filter="fade">
                                      <p:cBhvr additive="repl">
                                        <p:cTn id="13" dur="500"/>
                                        <p:tgtEl>
                                          <p:spTgt spid="186"/>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93"/>
                                        </p:tgtEl>
                                        <p:attrNameLst>
                                          <p:attrName>style.visibility</p:attrName>
                                        </p:attrNameLst>
                                      </p:cBhvr>
                                      <p:to>
                                        <p:strVal val="visible"/>
                                      </p:to>
                                    </p:set>
                                    <p:anim calcmode="lin" valueType="num">
                                      <p:cBhvr additive="repl">
                                        <p:cTn id="18" dur="500" fill="hold"/>
                                        <p:tgtEl>
                                          <p:spTgt spid="193"/>
                                        </p:tgtEl>
                                        <p:attrNameLst>
                                          <p:attrName>ppt_w</p:attrName>
                                        </p:attrNameLst>
                                      </p:cBhvr>
                                      <p:tavLst>
                                        <p:tav tm="0">
                                          <p:val>
                                            <p:fltVal val="0"/>
                                          </p:val>
                                        </p:tav>
                                        <p:tav tm="100000">
                                          <p:val>
                                            <p:strVal val="#ppt_w"/>
                                          </p:val>
                                        </p:tav>
                                      </p:tavLst>
                                    </p:anim>
                                    <p:anim calcmode="lin" valueType="num">
                                      <p:cBhvr additive="repl">
                                        <p:cTn id="19" dur="500" fill="hold"/>
                                        <p:tgtEl>
                                          <p:spTgt spid="193"/>
                                        </p:tgtEl>
                                        <p:attrNameLst>
                                          <p:attrName>ppt_h</p:attrName>
                                        </p:attrNameLst>
                                      </p:cBhvr>
                                      <p:tavLst>
                                        <p:tav tm="0">
                                          <p:val>
                                            <p:fltVal val="0"/>
                                          </p:val>
                                        </p:tav>
                                        <p:tav tm="100000">
                                          <p:val>
                                            <p:strVal val="#ppt_h"/>
                                          </p:val>
                                        </p:tav>
                                      </p:tavLst>
                                    </p:anim>
                                    <p:animEffect transition="in" filter="fade">
                                      <p:cBhvr additive="repl">
                                        <p:cTn id="20" dur="500"/>
                                        <p:tgtEl>
                                          <p:spTgt spid="193"/>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00"/>
                                        </p:tgtEl>
                                        <p:attrNameLst>
                                          <p:attrName>style.visibility</p:attrName>
                                        </p:attrNameLst>
                                      </p:cBhvr>
                                      <p:to>
                                        <p:strVal val="visible"/>
                                      </p:to>
                                    </p:set>
                                    <p:anim calcmode="lin" valueType="num">
                                      <p:cBhvr additive="repl">
                                        <p:cTn id="23" dur="500" fill="hold"/>
                                        <p:tgtEl>
                                          <p:spTgt spid="200"/>
                                        </p:tgtEl>
                                        <p:attrNameLst>
                                          <p:attrName>ppt_w</p:attrName>
                                        </p:attrNameLst>
                                      </p:cBhvr>
                                      <p:tavLst>
                                        <p:tav tm="0">
                                          <p:val>
                                            <p:fltVal val="0"/>
                                          </p:val>
                                        </p:tav>
                                        <p:tav tm="100000">
                                          <p:val>
                                            <p:strVal val="#ppt_w"/>
                                          </p:val>
                                        </p:tav>
                                      </p:tavLst>
                                    </p:anim>
                                    <p:anim calcmode="lin" valueType="num">
                                      <p:cBhvr additive="repl">
                                        <p:cTn id="24" dur="500" fill="hold"/>
                                        <p:tgtEl>
                                          <p:spTgt spid="200"/>
                                        </p:tgtEl>
                                        <p:attrNameLst>
                                          <p:attrName>ppt_h</p:attrName>
                                        </p:attrNameLst>
                                      </p:cBhvr>
                                      <p:tavLst>
                                        <p:tav tm="0">
                                          <p:val>
                                            <p:fltVal val="0"/>
                                          </p:val>
                                        </p:tav>
                                        <p:tav tm="100000">
                                          <p:val>
                                            <p:strVal val="#ppt_h"/>
                                          </p:val>
                                        </p:tav>
                                      </p:tavLst>
                                    </p:anim>
                                    <p:animEffect transition="in" filter="fade">
                                      <p:cBhvr additive="repl">
                                        <p:cTn id="25" dur="500"/>
                                        <p:tgtEl>
                                          <p:spTgt spid="200"/>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10"/>
                                        </p:tgtEl>
                                        <p:attrNameLst>
                                          <p:attrName>style.visibility</p:attrName>
                                        </p:attrNameLst>
                                      </p:cBhvr>
                                      <p:to>
                                        <p:strVal val="visible"/>
                                      </p:to>
                                    </p:set>
                                    <p:anim calcmode="lin" valueType="num">
                                      <p:cBhvr additive="repl">
                                        <p:cTn id="28" dur="500" fill="hold"/>
                                        <p:tgtEl>
                                          <p:spTgt spid="210"/>
                                        </p:tgtEl>
                                        <p:attrNameLst>
                                          <p:attrName>ppt_w</p:attrName>
                                        </p:attrNameLst>
                                      </p:cBhvr>
                                      <p:tavLst>
                                        <p:tav tm="0">
                                          <p:val>
                                            <p:fltVal val="0"/>
                                          </p:val>
                                        </p:tav>
                                        <p:tav tm="100000">
                                          <p:val>
                                            <p:strVal val="#ppt_w"/>
                                          </p:val>
                                        </p:tav>
                                      </p:tavLst>
                                    </p:anim>
                                    <p:anim calcmode="lin" valueType="num">
                                      <p:cBhvr additive="repl">
                                        <p:cTn id="29" dur="500" fill="hold"/>
                                        <p:tgtEl>
                                          <p:spTgt spid="210"/>
                                        </p:tgtEl>
                                        <p:attrNameLst>
                                          <p:attrName>ppt_h</p:attrName>
                                        </p:attrNameLst>
                                      </p:cBhvr>
                                      <p:tavLst>
                                        <p:tav tm="0">
                                          <p:val>
                                            <p:fltVal val="0"/>
                                          </p:val>
                                        </p:tav>
                                        <p:tav tm="100000">
                                          <p:val>
                                            <p:strVal val="#ppt_h"/>
                                          </p:val>
                                        </p:tav>
                                      </p:tavLst>
                                    </p:anim>
                                    <p:animEffect transition="in" filter="fade">
                                      <p:cBhvr additive="repl">
                                        <p:cTn id="30" dur="500"/>
                                        <p:tgtEl>
                                          <p:spTgt spid="2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7"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218"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安全生产规章制度的建立和执行是企业发展的基石，只有健全的制度可以保障员工安全，预防事故的发生，提高生产效率。企业要不断完善规章制度，加强执行，才能真正落实安全生产的要求。</a:t>
            </a:r>
            <a:endParaRPr lang="en-US" sz="2000" b="0" strike="noStrike" spc="-1">
              <a:solidFill>
                <a:srgbClr val="000000"/>
              </a:solidFill>
              <a:latin typeface="Arial"/>
            </a:endParaRPr>
          </a:p>
        </p:txBody>
      </p:sp>
      <p:pic>
        <p:nvPicPr>
          <p:cNvPr id="219"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219"/>
                                        </p:tgtEl>
                                        <p:attrNameLst>
                                          <p:attrName>style.visibility</p:attrName>
                                        </p:attrNameLst>
                                      </p:cBhvr>
                                      <p:to>
                                        <p:strVal val="visible"/>
                                      </p:to>
                                    </p:set>
                                    <p:anim calcmode="lin" valueType="num">
                                      <p:cBhvr additive="repl">
                                        <p:cTn id="7" dur="500" fill="hold"/>
                                        <p:tgtEl>
                                          <p:spTgt spid="219"/>
                                        </p:tgtEl>
                                        <p:attrNameLst>
                                          <p:attrName>ppt_w</p:attrName>
                                        </p:attrNameLst>
                                      </p:cBhvr>
                                      <p:tavLst>
                                        <p:tav tm="0">
                                          <p:val>
                                            <p:fltVal val="0"/>
                                          </p:val>
                                        </p:tav>
                                        <p:tav tm="100000">
                                          <p:val>
                                            <p:strVal val="#ppt_w"/>
                                          </p:val>
                                        </p:tav>
                                      </p:tavLst>
                                    </p:anim>
                                    <p:anim calcmode="lin" valueType="num">
                                      <p:cBhvr additive="repl">
                                        <p:cTn id="8" dur="500" fill="hold"/>
                                        <p:tgtEl>
                                          <p:spTgt spid="219"/>
                                        </p:tgtEl>
                                        <p:attrNameLst>
                                          <p:attrName>ppt_h</p:attrName>
                                        </p:attrNameLst>
                                      </p:cBhvr>
                                      <p:tavLst>
                                        <p:tav tm="0">
                                          <p:val>
                                            <p:fltVal val="0"/>
                                          </p:val>
                                        </p:tav>
                                        <p:tav tm="100000">
                                          <p:val>
                                            <p:strVal val="#ppt_h"/>
                                          </p:val>
                                        </p:tav>
                                      </p:tavLst>
                                    </p:anim>
                                    <p:animEffect transition="in" filter="fade">
                                      <p:cBhvr additive="repl">
                                        <p:cTn id="9" dur="500"/>
                                        <p:tgtEl>
                                          <p:spTgt spid="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0" name="图片 7"/>
          <p:cNvPicPr/>
          <p:nvPr/>
        </p:nvPicPr>
        <p:blipFill>
          <a:blip r:embed="rId3"/>
          <a:srcRect l="22204" r="2142"/>
          <a:stretch>
            <a:fillRect/>
          </a:stretch>
        </p:blipFill>
        <p:spPr>
          <a:xfrm>
            <a:off x="0" y="0"/>
            <a:ext cx="12191760" cy="6857640"/>
          </a:xfrm>
          <a:prstGeom prst="rect">
            <a:avLst/>
          </a:prstGeom>
          <a:ln w="0">
            <a:noFill/>
          </a:ln>
        </p:spPr>
      </p:pic>
      <p:sp>
        <p:nvSpPr>
          <p:cNvPr id="22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22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培训时应关注的重点</a:t>
            </a:r>
            <a:endParaRPr lang="en-US" sz="3600" b="0" strike="noStrike" spc="-1">
              <a:solidFill>
                <a:schemeClr val="dk1"/>
              </a:solidFill>
              <a:latin typeface="Arial"/>
            </a:endParaRPr>
          </a:p>
        </p:txBody>
      </p:sp>
      <p:sp>
        <p:nvSpPr>
          <p:cNvPr id="22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4"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安全意识培养</a:t>
            </a:r>
            <a:endParaRPr lang="en-US" sz="2800" b="0" strike="noStrike" spc="-1">
              <a:solidFill>
                <a:srgbClr val="000000"/>
              </a:solidFill>
              <a:latin typeface="Arial"/>
            </a:endParaRPr>
          </a:p>
        </p:txBody>
      </p:sp>
      <p:sp>
        <p:nvSpPr>
          <p:cNvPr id="22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安全意识培养是培训的重点之一，员工需要意识到安全意识的重要性，学习如何正确应对各种安全隐患，提高安全意识，从而减少事故发生的可能性。</a:t>
            </a:r>
            <a:endParaRPr lang="en-US" sz="1800" b="0" strike="noStrike" spc="-1">
              <a:solidFill>
                <a:srgbClr val="000000"/>
              </a:solidFill>
              <a:latin typeface="Arial"/>
            </a:endParaRPr>
          </a:p>
        </p:txBody>
      </p:sp>
      <p:sp>
        <p:nvSpPr>
          <p:cNvPr id="22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29"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24"/>
                                        </p:tgtEl>
                                        <p:attrNameLst>
                                          <p:attrName>style.visibility</p:attrName>
                                        </p:attrNameLst>
                                      </p:cBhvr>
                                      <p:to>
                                        <p:strVal val="visible"/>
                                      </p:to>
                                    </p:set>
                                    <p:animEffect transition="in" filter="fade">
                                      <p:cBhvr additive="repl">
                                        <p:cTn id="7" dur="500"/>
                                        <p:tgtEl>
                                          <p:spTgt spid="2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危险源识别</a:t>
            </a:r>
            <a:endParaRPr lang="en-US" sz="3600" b="0" strike="noStrike" spc="-1">
              <a:solidFill>
                <a:schemeClr val="dk1"/>
              </a:solidFill>
              <a:latin typeface="Arial"/>
            </a:endParaRPr>
          </a:p>
        </p:txBody>
      </p:sp>
      <p:sp>
        <p:nvSpPr>
          <p:cNvPr id="23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注意安全距离</a:t>
            </a:r>
            <a:endParaRPr lang="en-US" sz="1600" b="0" strike="noStrike" spc="-1">
              <a:solidFill>
                <a:srgbClr val="000000"/>
              </a:solidFill>
              <a:latin typeface="Arial"/>
            </a:endParaRPr>
          </a:p>
        </p:txBody>
      </p:sp>
      <p:sp>
        <p:nvSpPr>
          <p:cNvPr id="23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电气设备</a:t>
            </a:r>
            <a:endParaRPr lang="en-US" sz="2000" b="0" strike="noStrike" spc="-1">
              <a:solidFill>
                <a:srgbClr val="000000"/>
              </a:solidFill>
              <a:latin typeface="Arial"/>
            </a:endParaRPr>
          </a:p>
        </p:txBody>
      </p:sp>
      <p:sp>
        <p:nvSpPr>
          <p:cNvPr id="23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3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3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戴好安全帽</a:t>
            </a:r>
            <a:endParaRPr lang="en-US" sz="1600" b="0" strike="noStrike" spc="-1">
              <a:solidFill>
                <a:srgbClr val="000000"/>
              </a:solidFill>
              <a:latin typeface="Arial"/>
            </a:endParaRPr>
          </a:p>
        </p:txBody>
      </p:sp>
      <p:sp>
        <p:nvSpPr>
          <p:cNvPr id="23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高空作业</a:t>
            </a:r>
            <a:endParaRPr lang="en-US" sz="2000" b="0" strike="noStrike" spc="-1">
              <a:solidFill>
                <a:srgbClr val="000000"/>
              </a:solidFill>
              <a:latin typeface="Arial"/>
            </a:endParaRPr>
          </a:p>
        </p:txBody>
      </p:sp>
      <p:sp>
        <p:nvSpPr>
          <p:cNvPr id="23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3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及时处理</a:t>
            </a:r>
            <a:endParaRPr lang="en-US" sz="1600" b="0" strike="noStrike" spc="-1">
              <a:solidFill>
                <a:srgbClr val="000000"/>
              </a:solidFill>
              <a:latin typeface="Arial"/>
            </a:endParaRPr>
          </a:p>
        </p:txBody>
      </p:sp>
      <p:sp>
        <p:nvSpPr>
          <p:cNvPr id="23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化学品泄漏</a:t>
            </a:r>
            <a:endParaRPr lang="en-US" sz="2000" b="0" strike="noStrike" spc="-1">
              <a:solidFill>
                <a:srgbClr val="000000"/>
              </a:solidFill>
              <a:latin typeface="Arial"/>
            </a:endParaRPr>
          </a:p>
        </p:txBody>
      </p:sp>
      <p:sp>
        <p:nvSpPr>
          <p:cNvPr id="240"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41"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40"/>
                                        </p:tgtEl>
                                        <p:attrNameLst>
                                          <p:attrName>style.visibility</p:attrName>
                                        </p:attrNameLst>
                                      </p:cBhvr>
                                      <p:to>
                                        <p:strVal val="visible"/>
                                      </p:to>
                                    </p:set>
                                    <p:animEffect transition="in" filter="fade">
                                      <p:cBhvr additive="repl">
                                        <p:cTn id="7" dur="500"/>
                                        <p:tgtEl>
                                          <p:spTgt spid="2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事故应急处理</a:t>
            </a:r>
            <a:endParaRPr lang="en-US" sz="3600" b="0" strike="noStrike" spc="-1">
              <a:solidFill>
                <a:schemeClr val="dk1"/>
              </a:solidFill>
              <a:latin typeface="Arial"/>
            </a:endParaRPr>
          </a:p>
        </p:txBody>
      </p:sp>
      <p:sp>
        <p:nvSpPr>
          <p:cNvPr id="243"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及时报警</a:t>
            </a:r>
            <a:endParaRPr lang="en-US" sz="1600" b="0" strike="noStrike" spc="-1">
              <a:solidFill>
                <a:srgbClr val="000000"/>
              </a:solidFill>
              <a:latin typeface="Arial"/>
            </a:endParaRPr>
          </a:p>
        </p:txBody>
      </p:sp>
      <p:sp>
        <p:nvSpPr>
          <p:cNvPr id="244"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报警通知</a:t>
            </a:r>
            <a:endParaRPr lang="en-US" sz="2000" b="0" strike="noStrike" spc="-1">
              <a:solidFill>
                <a:srgbClr val="000000"/>
              </a:solidFill>
              <a:latin typeface="Arial"/>
            </a:endParaRPr>
          </a:p>
        </p:txBody>
      </p:sp>
      <p:sp>
        <p:nvSpPr>
          <p:cNvPr id="245"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熟悉逃生路线</a:t>
            </a:r>
            <a:endParaRPr lang="en-US" sz="1600" b="0" strike="noStrike" spc="-1">
              <a:solidFill>
                <a:srgbClr val="000000"/>
              </a:solidFill>
              <a:latin typeface="Arial"/>
            </a:endParaRPr>
          </a:p>
        </p:txBody>
      </p:sp>
      <p:sp>
        <p:nvSpPr>
          <p:cNvPr id="246"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逃生路线</a:t>
            </a:r>
            <a:endParaRPr lang="en-US" sz="2000" b="0" strike="noStrike" spc="-1">
              <a:solidFill>
                <a:srgbClr val="000000"/>
              </a:solidFill>
              <a:latin typeface="Arial"/>
            </a:endParaRPr>
          </a:p>
        </p:txBody>
      </p:sp>
      <p:sp>
        <p:nvSpPr>
          <p:cNvPr id="247"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掌握急救知识</a:t>
            </a:r>
            <a:endParaRPr lang="en-US" sz="1600" b="0" strike="noStrike" spc="-1">
              <a:solidFill>
                <a:srgbClr val="000000"/>
              </a:solidFill>
              <a:latin typeface="Arial"/>
            </a:endParaRPr>
          </a:p>
        </p:txBody>
      </p:sp>
      <p:sp>
        <p:nvSpPr>
          <p:cNvPr id="248"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急救措施</a:t>
            </a:r>
            <a:endParaRPr lang="en-US" sz="2000" b="0" strike="noStrike" spc="-1">
              <a:solidFill>
                <a:srgbClr val="000000"/>
              </a:solidFill>
              <a:latin typeface="Arial"/>
            </a:endParaRPr>
          </a:p>
        </p:txBody>
      </p:sp>
      <p:sp>
        <p:nvSpPr>
          <p:cNvPr id="249"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50"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5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52" name="组合 4"/>
          <p:cNvGrpSpPr/>
          <p:nvPr/>
        </p:nvGrpSpPr>
        <p:grpSpPr>
          <a:xfrm>
            <a:off x="577800" y="381240"/>
            <a:ext cx="3060720" cy="2445480"/>
            <a:chOff x="577800" y="381240"/>
            <a:chExt cx="3060720" cy="2445480"/>
          </a:xfrm>
        </p:grpSpPr>
        <p:grpSp>
          <p:nvGrpSpPr>
            <p:cNvPr id="253" name="组合 19"/>
            <p:cNvGrpSpPr/>
            <p:nvPr/>
          </p:nvGrpSpPr>
          <p:grpSpPr>
            <a:xfrm>
              <a:off x="577800" y="381240"/>
              <a:ext cx="3060720" cy="2040480"/>
              <a:chOff x="577800" y="381240"/>
              <a:chExt cx="3060720" cy="2040480"/>
            </a:xfrm>
          </p:grpSpPr>
          <p:graphicFrame>
            <p:nvGraphicFramePr>
              <p:cNvPr id="254"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55" name="组合 25"/>
              <p:cNvGrpSpPr/>
              <p:nvPr/>
            </p:nvGrpSpPr>
            <p:grpSpPr>
              <a:xfrm>
                <a:off x="1387800" y="696600"/>
                <a:ext cx="1394640" cy="1394640"/>
                <a:chOff x="1387800" y="696600"/>
                <a:chExt cx="1394640" cy="1394640"/>
              </a:xfrm>
            </p:grpSpPr>
            <p:sp>
              <p:nvSpPr>
                <p:cNvPr id="256"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57"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58"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59" name="组合 7"/>
          <p:cNvGrpSpPr/>
          <p:nvPr/>
        </p:nvGrpSpPr>
        <p:grpSpPr>
          <a:xfrm>
            <a:off x="3127320" y="385200"/>
            <a:ext cx="3060720" cy="2445480"/>
            <a:chOff x="3127320" y="385200"/>
            <a:chExt cx="3060720" cy="2445480"/>
          </a:xfrm>
        </p:grpSpPr>
        <p:sp>
          <p:nvSpPr>
            <p:cNvPr id="260"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61" name="组合 9"/>
            <p:cNvGrpSpPr/>
            <p:nvPr/>
          </p:nvGrpSpPr>
          <p:grpSpPr>
            <a:xfrm>
              <a:off x="3127320" y="385200"/>
              <a:ext cx="3060720" cy="2445480"/>
              <a:chOff x="3127320" y="385200"/>
              <a:chExt cx="3060720" cy="2445480"/>
            </a:xfrm>
          </p:grpSpPr>
          <p:grpSp>
            <p:nvGrpSpPr>
              <p:cNvPr id="262" name="组合 13"/>
              <p:cNvGrpSpPr/>
              <p:nvPr/>
            </p:nvGrpSpPr>
            <p:grpSpPr>
              <a:xfrm>
                <a:off x="3127320" y="385200"/>
                <a:ext cx="3060720" cy="2040480"/>
                <a:chOff x="3127320" y="385200"/>
                <a:chExt cx="3060720" cy="2040480"/>
              </a:xfrm>
            </p:grpSpPr>
            <p:graphicFrame>
              <p:nvGraphicFramePr>
                <p:cNvPr id="263"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64"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65"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66" name="组合 10"/>
          <p:cNvGrpSpPr/>
          <p:nvPr/>
        </p:nvGrpSpPr>
        <p:grpSpPr>
          <a:xfrm>
            <a:off x="5771880" y="380880"/>
            <a:ext cx="3060720" cy="2445480"/>
            <a:chOff x="5771880" y="380880"/>
            <a:chExt cx="3060720" cy="2445480"/>
          </a:xfrm>
        </p:grpSpPr>
        <p:grpSp>
          <p:nvGrpSpPr>
            <p:cNvPr id="267" name="组合 11"/>
            <p:cNvGrpSpPr/>
            <p:nvPr/>
          </p:nvGrpSpPr>
          <p:grpSpPr>
            <a:xfrm>
              <a:off x="5771880" y="380880"/>
              <a:ext cx="3060720" cy="2445480"/>
              <a:chOff x="5771880" y="380880"/>
              <a:chExt cx="3060720" cy="2445480"/>
            </a:xfrm>
          </p:grpSpPr>
          <p:grpSp>
            <p:nvGrpSpPr>
              <p:cNvPr id="268" name="组合 14"/>
              <p:cNvGrpSpPr/>
              <p:nvPr/>
            </p:nvGrpSpPr>
            <p:grpSpPr>
              <a:xfrm>
                <a:off x="5771880" y="380880"/>
                <a:ext cx="3060720" cy="2040480"/>
                <a:chOff x="5771880" y="380880"/>
                <a:chExt cx="3060720" cy="2040480"/>
              </a:xfrm>
            </p:grpSpPr>
            <p:graphicFrame>
              <p:nvGraphicFramePr>
                <p:cNvPr id="269"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70"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71"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72" name="Group 65"/>
            <p:cNvGrpSpPr/>
            <p:nvPr/>
          </p:nvGrpSpPr>
          <p:grpSpPr>
            <a:xfrm>
              <a:off x="7055640" y="1229040"/>
              <a:ext cx="479880" cy="476640"/>
              <a:chOff x="7055640" y="1229040"/>
              <a:chExt cx="479880" cy="476640"/>
            </a:xfrm>
          </p:grpSpPr>
          <p:sp>
            <p:nvSpPr>
              <p:cNvPr id="273"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74"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75"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76" name="组合 12"/>
          <p:cNvGrpSpPr/>
          <p:nvPr/>
        </p:nvGrpSpPr>
        <p:grpSpPr>
          <a:xfrm>
            <a:off x="8371800" y="384480"/>
            <a:ext cx="3060720" cy="2445480"/>
            <a:chOff x="8371800" y="384480"/>
            <a:chExt cx="3060720" cy="2445480"/>
          </a:xfrm>
        </p:grpSpPr>
        <p:sp>
          <p:nvSpPr>
            <p:cNvPr id="277"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78" name="组合 13"/>
            <p:cNvGrpSpPr/>
            <p:nvPr/>
          </p:nvGrpSpPr>
          <p:grpSpPr>
            <a:xfrm>
              <a:off x="8371800" y="384480"/>
              <a:ext cx="3060720" cy="2445480"/>
              <a:chOff x="8371800" y="384480"/>
              <a:chExt cx="3060720" cy="2445480"/>
            </a:xfrm>
          </p:grpSpPr>
          <p:grpSp>
            <p:nvGrpSpPr>
              <p:cNvPr id="279" name="组合 14"/>
              <p:cNvGrpSpPr/>
              <p:nvPr/>
            </p:nvGrpSpPr>
            <p:grpSpPr>
              <a:xfrm>
                <a:off x="8371800" y="384480"/>
                <a:ext cx="3060720" cy="2040480"/>
                <a:chOff x="8371800" y="384480"/>
                <a:chExt cx="3060720" cy="2040480"/>
              </a:xfrm>
            </p:grpSpPr>
            <p:graphicFrame>
              <p:nvGraphicFramePr>
                <p:cNvPr id="280"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81"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2"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51"/>
                                        </p:tgtEl>
                                        <p:attrNameLst>
                                          <p:attrName>style.visibility</p:attrName>
                                        </p:attrNameLst>
                                      </p:cBhvr>
                                      <p:to>
                                        <p:strVal val="visible"/>
                                      </p:to>
                                    </p:set>
                                    <p:anim calcmode="lin" valueType="num">
                                      <p:cBhvr additive="repl">
                                        <p:cTn id="7" dur="500" fill="hold"/>
                                        <p:tgtEl>
                                          <p:spTgt spid="251"/>
                                        </p:tgtEl>
                                        <p:attrNameLst>
                                          <p:attrName>ppt_x</p:attrName>
                                        </p:attrNameLst>
                                      </p:cBhvr>
                                      <p:tavLst>
                                        <p:tav tm="0">
                                          <p:val>
                                            <p:strVal val="#ppt_x"/>
                                          </p:val>
                                        </p:tav>
                                        <p:tav tm="100000">
                                          <p:val>
                                            <p:strVal val="#ppt_x"/>
                                          </p:val>
                                        </p:tav>
                                      </p:tavLst>
                                    </p:anim>
                                    <p:anim calcmode="lin" valueType="num">
                                      <p:cBhvr additive="repl">
                                        <p:cTn id="8" dur="500" fill="hold"/>
                                        <p:tgtEl>
                                          <p:spTgt spid="25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52"/>
                                        </p:tgtEl>
                                        <p:attrNameLst>
                                          <p:attrName>style.visibility</p:attrName>
                                        </p:attrNameLst>
                                      </p:cBhvr>
                                      <p:to>
                                        <p:strVal val="visible"/>
                                      </p:to>
                                    </p:set>
                                    <p:anim calcmode="lin" valueType="num">
                                      <p:cBhvr additive="repl">
                                        <p:cTn id="11" dur="500" fill="hold"/>
                                        <p:tgtEl>
                                          <p:spTgt spid="252"/>
                                        </p:tgtEl>
                                        <p:attrNameLst>
                                          <p:attrName>ppt_w</p:attrName>
                                        </p:attrNameLst>
                                      </p:cBhvr>
                                      <p:tavLst>
                                        <p:tav tm="0">
                                          <p:val>
                                            <p:fltVal val="0"/>
                                          </p:val>
                                        </p:tav>
                                        <p:tav tm="100000">
                                          <p:val>
                                            <p:strVal val="#ppt_w"/>
                                          </p:val>
                                        </p:tav>
                                      </p:tavLst>
                                    </p:anim>
                                    <p:anim calcmode="lin" valueType="num">
                                      <p:cBhvr additive="repl">
                                        <p:cTn id="12" dur="500" fill="hold"/>
                                        <p:tgtEl>
                                          <p:spTgt spid="252"/>
                                        </p:tgtEl>
                                        <p:attrNameLst>
                                          <p:attrName>ppt_h</p:attrName>
                                        </p:attrNameLst>
                                      </p:cBhvr>
                                      <p:tavLst>
                                        <p:tav tm="0">
                                          <p:val>
                                            <p:fltVal val="0"/>
                                          </p:val>
                                        </p:tav>
                                        <p:tav tm="100000">
                                          <p:val>
                                            <p:strVal val="#ppt_h"/>
                                          </p:val>
                                        </p:tav>
                                      </p:tavLst>
                                    </p:anim>
                                    <p:animEffect transition="in" filter="fade">
                                      <p:cBhvr additive="repl">
                                        <p:cTn id="13" dur="500"/>
                                        <p:tgtEl>
                                          <p:spTgt spid="252"/>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59"/>
                                        </p:tgtEl>
                                        <p:attrNameLst>
                                          <p:attrName>style.visibility</p:attrName>
                                        </p:attrNameLst>
                                      </p:cBhvr>
                                      <p:to>
                                        <p:strVal val="visible"/>
                                      </p:to>
                                    </p:set>
                                    <p:anim calcmode="lin" valueType="num">
                                      <p:cBhvr additive="repl">
                                        <p:cTn id="18" dur="500" fill="hold"/>
                                        <p:tgtEl>
                                          <p:spTgt spid="259"/>
                                        </p:tgtEl>
                                        <p:attrNameLst>
                                          <p:attrName>ppt_w</p:attrName>
                                        </p:attrNameLst>
                                      </p:cBhvr>
                                      <p:tavLst>
                                        <p:tav tm="0">
                                          <p:val>
                                            <p:fltVal val="0"/>
                                          </p:val>
                                        </p:tav>
                                        <p:tav tm="100000">
                                          <p:val>
                                            <p:strVal val="#ppt_w"/>
                                          </p:val>
                                        </p:tav>
                                      </p:tavLst>
                                    </p:anim>
                                    <p:anim calcmode="lin" valueType="num">
                                      <p:cBhvr additive="repl">
                                        <p:cTn id="19" dur="500" fill="hold"/>
                                        <p:tgtEl>
                                          <p:spTgt spid="259"/>
                                        </p:tgtEl>
                                        <p:attrNameLst>
                                          <p:attrName>ppt_h</p:attrName>
                                        </p:attrNameLst>
                                      </p:cBhvr>
                                      <p:tavLst>
                                        <p:tav tm="0">
                                          <p:val>
                                            <p:fltVal val="0"/>
                                          </p:val>
                                        </p:tav>
                                        <p:tav tm="100000">
                                          <p:val>
                                            <p:strVal val="#ppt_h"/>
                                          </p:val>
                                        </p:tav>
                                      </p:tavLst>
                                    </p:anim>
                                    <p:animEffect transition="in" filter="fade">
                                      <p:cBhvr additive="repl">
                                        <p:cTn id="20" dur="500"/>
                                        <p:tgtEl>
                                          <p:spTgt spid="259"/>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66"/>
                                        </p:tgtEl>
                                        <p:attrNameLst>
                                          <p:attrName>style.visibility</p:attrName>
                                        </p:attrNameLst>
                                      </p:cBhvr>
                                      <p:to>
                                        <p:strVal val="visible"/>
                                      </p:to>
                                    </p:set>
                                    <p:anim calcmode="lin" valueType="num">
                                      <p:cBhvr additive="repl">
                                        <p:cTn id="23" dur="500" fill="hold"/>
                                        <p:tgtEl>
                                          <p:spTgt spid="266"/>
                                        </p:tgtEl>
                                        <p:attrNameLst>
                                          <p:attrName>ppt_w</p:attrName>
                                        </p:attrNameLst>
                                      </p:cBhvr>
                                      <p:tavLst>
                                        <p:tav tm="0">
                                          <p:val>
                                            <p:fltVal val="0"/>
                                          </p:val>
                                        </p:tav>
                                        <p:tav tm="100000">
                                          <p:val>
                                            <p:strVal val="#ppt_w"/>
                                          </p:val>
                                        </p:tav>
                                      </p:tavLst>
                                    </p:anim>
                                    <p:anim calcmode="lin" valueType="num">
                                      <p:cBhvr additive="repl">
                                        <p:cTn id="24" dur="500" fill="hold"/>
                                        <p:tgtEl>
                                          <p:spTgt spid="266"/>
                                        </p:tgtEl>
                                        <p:attrNameLst>
                                          <p:attrName>ppt_h</p:attrName>
                                        </p:attrNameLst>
                                      </p:cBhvr>
                                      <p:tavLst>
                                        <p:tav tm="0">
                                          <p:val>
                                            <p:fltVal val="0"/>
                                          </p:val>
                                        </p:tav>
                                        <p:tav tm="100000">
                                          <p:val>
                                            <p:strVal val="#ppt_h"/>
                                          </p:val>
                                        </p:tav>
                                      </p:tavLst>
                                    </p:anim>
                                    <p:animEffect transition="in" filter="fade">
                                      <p:cBhvr additive="repl">
                                        <p:cTn id="25" dur="500"/>
                                        <p:tgtEl>
                                          <p:spTgt spid="266"/>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76"/>
                                        </p:tgtEl>
                                        <p:attrNameLst>
                                          <p:attrName>style.visibility</p:attrName>
                                        </p:attrNameLst>
                                      </p:cBhvr>
                                      <p:to>
                                        <p:strVal val="visible"/>
                                      </p:to>
                                    </p:set>
                                    <p:anim calcmode="lin" valueType="num">
                                      <p:cBhvr additive="repl">
                                        <p:cTn id="28" dur="500" fill="hold"/>
                                        <p:tgtEl>
                                          <p:spTgt spid="276"/>
                                        </p:tgtEl>
                                        <p:attrNameLst>
                                          <p:attrName>ppt_w</p:attrName>
                                        </p:attrNameLst>
                                      </p:cBhvr>
                                      <p:tavLst>
                                        <p:tav tm="0">
                                          <p:val>
                                            <p:fltVal val="0"/>
                                          </p:val>
                                        </p:tav>
                                        <p:tav tm="100000">
                                          <p:val>
                                            <p:strVal val="#ppt_w"/>
                                          </p:val>
                                        </p:tav>
                                      </p:tavLst>
                                    </p:anim>
                                    <p:anim calcmode="lin" valueType="num">
                                      <p:cBhvr additive="repl">
                                        <p:cTn id="29" dur="500" fill="hold"/>
                                        <p:tgtEl>
                                          <p:spTgt spid="276"/>
                                        </p:tgtEl>
                                        <p:attrNameLst>
                                          <p:attrName>ppt_h</p:attrName>
                                        </p:attrNameLst>
                                      </p:cBhvr>
                                      <p:tavLst>
                                        <p:tav tm="0">
                                          <p:val>
                                            <p:fltVal val="0"/>
                                          </p:val>
                                        </p:tav>
                                        <p:tav tm="100000">
                                          <p:val>
                                            <p:strVal val="#ppt_h"/>
                                          </p:val>
                                        </p:tav>
                                      </p:tavLst>
                                    </p:anim>
                                    <p:animEffect transition="in" filter="fade">
                                      <p:cBhvr additive="repl">
                                        <p:cTn id="30" dur="500"/>
                                        <p:tgtEl>
                                          <p:spTgt spid="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3"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84"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5"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实地演练</a:t>
            </a:r>
            <a:endParaRPr lang="en-US" sz="1800" b="0" strike="noStrike" spc="-1">
              <a:solidFill>
                <a:srgbClr val="000000"/>
              </a:solidFill>
              <a:latin typeface="Arial"/>
            </a:endParaRPr>
          </a:p>
        </p:txBody>
      </p:sp>
      <p:sp>
        <p:nvSpPr>
          <p:cNvPr id="286"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模拟真实场景进行安全演练</a:t>
            </a:r>
            <a:endParaRPr lang="en-US" sz="1400" b="0" strike="noStrike" spc="-1">
              <a:solidFill>
                <a:srgbClr val="000000"/>
              </a:solidFill>
              <a:latin typeface="Arial"/>
            </a:endParaRPr>
          </a:p>
        </p:txBody>
      </p:sp>
      <p:sp>
        <p:nvSpPr>
          <p:cNvPr id="287"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8"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案例分析</a:t>
            </a:r>
            <a:endParaRPr lang="en-US" sz="1800" b="0" strike="noStrike" spc="-1">
              <a:solidFill>
                <a:srgbClr val="000000"/>
              </a:solidFill>
              <a:latin typeface="Arial"/>
            </a:endParaRPr>
          </a:p>
        </p:txBody>
      </p:sp>
      <p:sp>
        <p:nvSpPr>
          <p:cNvPr id="289"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学习历史事故案例并分析原因</a:t>
            </a:r>
            <a:endParaRPr lang="en-US" sz="1400" b="0" strike="noStrike" spc="-1">
              <a:solidFill>
                <a:srgbClr val="000000"/>
              </a:solidFill>
              <a:latin typeface="Arial"/>
            </a:endParaRPr>
          </a:p>
        </p:txBody>
      </p:sp>
      <p:sp>
        <p:nvSpPr>
          <p:cNvPr id="290"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1"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92"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9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培训方式</a:t>
            </a:r>
            <a:endParaRPr lang="en-US" sz="3600" b="0" strike="noStrike" spc="-1">
              <a:solidFill>
                <a:schemeClr val="dk1"/>
              </a:solidFill>
              <a:latin typeface="Arial"/>
            </a:endParaRPr>
          </a:p>
        </p:txBody>
      </p:sp>
      <p:sp>
        <p:nvSpPr>
          <p:cNvPr id="294"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5"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理论教育</a:t>
            </a:r>
            <a:endParaRPr lang="en-US" sz="1800" b="0" strike="noStrike" spc="-1">
              <a:solidFill>
                <a:srgbClr val="000000"/>
              </a:solidFill>
              <a:latin typeface="Arial"/>
            </a:endParaRPr>
          </a:p>
        </p:txBody>
      </p:sp>
      <p:sp>
        <p:nvSpPr>
          <p:cNvPr id="296"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通过课堂教学讲解安全知识</a:t>
            </a:r>
            <a:endParaRPr lang="en-US" sz="1400" b="0" strike="noStrike" spc="-1">
              <a:solidFill>
                <a:srgbClr val="000000"/>
              </a:solidFill>
              <a:latin typeface="Arial"/>
            </a:endParaRPr>
          </a:p>
        </p:txBody>
      </p:sp>
      <p:grpSp>
        <p:nvGrpSpPr>
          <p:cNvPr id="297" name="组合 4"/>
          <p:cNvGrpSpPr/>
          <p:nvPr/>
        </p:nvGrpSpPr>
        <p:grpSpPr>
          <a:xfrm>
            <a:off x="0" y="497520"/>
            <a:ext cx="3060720" cy="2445480"/>
            <a:chOff x="0" y="497520"/>
            <a:chExt cx="3060720" cy="2445480"/>
          </a:xfrm>
        </p:grpSpPr>
        <p:grpSp>
          <p:nvGrpSpPr>
            <p:cNvPr id="298" name="组合 19"/>
            <p:cNvGrpSpPr/>
            <p:nvPr/>
          </p:nvGrpSpPr>
          <p:grpSpPr>
            <a:xfrm>
              <a:off x="0" y="497520"/>
              <a:ext cx="3060720" cy="2040480"/>
              <a:chOff x="0" y="497520"/>
              <a:chExt cx="3060720" cy="2040480"/>
            </a:xfrm>
          </p:grpSpPr>
          <p:graphicFrame>
            <p:nvGraphicFramePr>
              <p:cNvPr id="299"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300" name="组合 25"/>
              <p:cNvGrpSpPr/>
              <p:nvPr/>
            </p:nvGrpSpPr>
            <p:grpSpPr>
              <a:xfrm>
                <a:off x="810000" y="812520"/>
                <a:ext cx="1394640" cy="1394640"/>
                <a:chOff x="810000" y="812520"/>
                <a:chExt cx="1394640" cy="1394640"/>
              </a:xfrm>
            </p:grpSpPr>
            <p:sp>
              <p:nvSpPr>
                <p:cNvPr id="301"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02"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03"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04" name="组合 8"/>
          <p:cNvGrpSpPr/>
          <p:nvPr/>
        </p:nvGrpSpPr>
        <p:grpSpPr>
          <a:xfrm>
            <a:off x="2778120" y="497520"/>
            <a:ext cx="3060720" cy="2445480"/>
            <a:chOff x="2778120" y="497520"/>
            <a:chExt cx="3060720" cy="2445480"/>
          </a:xfrm>
        </p:grpSpPr>
        <p:sp>
          <p:nvSpPr>
            <p:cNvPr id="305"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06" name="组合 6"/>
            <p:cNvGrpSpPr/>
            <p:nvPr/>
          </p:nvGrpSpPr>
          <p:grpSpPr>
            <a:xfrm>
              <a:off x="2778120" y="497520"/>
              <a:ext cx="3060720" cy="2445480"/>
              <a:chOff x="2778120" y="497520"/>
              <a:chExt cx="3060720" cy="2445480"/>
            </a:xfrm>
          </p:grpSpPr>
          <p:grpSp>
            <p:nvGrpSpPr>
              <p:cNvPr id="307" name="组合 13"/>
              <p:cNvGrpSpPr/>
              <p:nvPr/>
            </p:nvGrpSpPr>
            <p:grpSpPr>
              <a:xfrm>
                <a:off x="2778120" y="497520"/>
                <a:ext cx="3060720" cy="2040480"/>
                <a:chOff x="2778120" y="497520"/>
                <a:chExt cx="3060720" cy="2040480"/>
              </a:xfrm>
            </p:grpSpPr>
            <p:graphicFrame>
              <p:nvGraphicFramePr>
                <p:cNvPr id="308"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309"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10"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11" name="组合 10"/>
          <p:cNvGrpSpPr/>
          <p:nvPr/>
        </p:nvGrpSpPr>
        <p:grpSpPr>
          <a:xfrm>
            <a:off x="5469480" y="508320"/>
            <a:ext cx="3060720" cy="2445480"/>
            <a:chOff x="5469480" y="508320"/>
            <a:chExt cx="3060720" cy="2445480"/>
          </a:xfrm>
        </p:grpSpPr>
        <p:grpSp>
          <p:nvGrpSpPr>
            <p:cNvPr id="312" name="组合 11"/>
            <p:cNvGrpSpPr/>
            <p:nvPr/>
          </p:nvGrpSpPr>
          <p:grpSpPr>
            <a:xfrm>
              <a:off x="5469480" y="508320"/>
              <a:ext cx="3060720" cy="2445480"/>
              <a:chOff x="5469480" y="508320"/>
              <a:chExt cx="3060720" cy="2445480"/>
            </a:xfrm>
          </p:grpSpPr>
          <p:grpSp>
            <p:nvGrpSpPr>
              <p:cNvPr id="313" name="组合 14"/>
              <p:cNvGrpSpPr/>
              <p:nvPr/>
            </p:nvGrpSpPr>
            <p:grpSpPr>
              <a:xfrm>
                <a:off x="5469480" y="508320"/>
                <a:ext cx="3060720" cy="2040480"/>
                <a:chOff x="5469480" y="508320"/>
                <a:chExt cx="3060720" cy="2040480"/>
              </a:xfrm>
            </p:grpSpPr>
            <p:graphicFrame>
              <p:nvGraphicFramePr>
                <p:cNvPr id="314"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315"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16"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17" name="Group 65"/>
            <p:cNvGrpSpPr/>
            <p:nvPr/>
          </p:nvGrpSpPr>
          <p:grpSpPr>
            <a:xfrm>
              <a:off x="6753240" y="1356480"/>
              <a:ext cx="479880" cy="476640"/>
              <a:chOff x="6753240" y="1356480"/>
              <a:chExt cx="479880" cy="476640"/>
            </a:xfrm>
          </p:grpSpPr>
          <p:sp>
            <p:nvSpPr>
              <p:cNvPr id="318"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19"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20"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21" name="组合 15"/>
          <p:cNvGrpSpPr/>
          <p:nvPr/>
        </p:nvGrpSpPr>
        <p:grpSpPr>
          <a:xfrm>
            <a:off x="8161920" y="389520"/>
            <a:ext cx="3060720" cy="2445840"/>
            <a:chOff x="8161920" y="389520"/>
            <a:chExt cx="3060720" cy="2445840"/>
          </a:xfrm>
        </p:grpSpPr>
        <p:sp>
          <p:nvSpPr>
            <p:cNvPr id="322"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23" name="组合 16"/>
            <p:cNvGrpSpPr/>
            <p:nvPr/>
          </p:nvGrpSpPr>
          <p:grpSpPr>
            <a:xfrm>
              <a:off x="8161920" y="389520"/>
              <a:ext cx="3060720" cy="2445840"/>
              <a:chOff x="8161920" y="389520"/>
              <a:chExt cx="3060720" cy="2445840"/>
            </a:xfrm>
          </p:grpSpPr>
          <p:grpSp>
            <p:nvGrpSpPr>
              <p:cNvPr id="324" name="组合 14"/>
              <p:cNvGrpSpPr/>
              <p:nvPr/>
            </p:nvGrpSpPr>
            <p:grpSpPr>
              <a:xfrm>
                <a:off x="8161920" y="389520"/>
                <a:ext cx="3060720" cy="2040480"/>
                <a:chOff x="8161920" y="389520"/>
                <a:chExt cx="3060720" cy="2040480"/>
              </a:xfrm>
            </p:grpSpPr>
            <p:graphicFrame>
              <p:nvGraphicFramePr>
                <p:cNvPr id="325"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326"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27"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83"/>
                                        </p:tgtEl>
                                        <p:attrNameLst>
                                          <p:attrName>style.visibility</p:attrName>
                                        </p:attrNameLst>
                                      </p:cBhvr>
                                      <p:to>
                                        <p:strVal val="visible"/>
                                      </p:to>
                                    </p:set>
                                    <p:anim calcmode="lin" valueType="num">
                                      <p:cBhvr additive="repl">
                                        <p:cTn id="7" dur="500" fill="hold"/>
                                        <p:tgtEl>
                                          <p:spTgt spid="283"/>
                                        </p:tgtEl>
                                        <p:attrNameLst>
                                          <p:attrName>ppt_x</p:attrName>
                                        </p:attrNameLst>
                                      </p:cBhvr>
                                      <p:tavLst>
                                        <p:tav tm="0">
                                          <p:val>
                                            <p:strVal val="#ppt_x"/>
                                          </p:val>
                                        </p:tav>
                                        <p:tav tm="100000">
                                          <p:val>
                                            <p:strVal val="#ppt_x"/>
                                          </p:val>
                                        </p:tav>
                                      </p:tavLst>
                                    </p:anim>
                                    <p:anim calcmode="lin" valueType="num">
                                      <p:cBhvr additive="repl">
                                        <p:cTn id="8" dur="500" fill="hold"/>
                                        <p:tgtEl>
                                          <p:spTgt spid="283"/>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97"/>
                                        </p:tgtEl>
                                        <p:attrNameLst>
                                          <p:attrName>style.visibility</p:attrName>
                                        </p:attrNameLst>
                                      </p:cBhvr>
                                      <p:to>
                                        <p:strVal val="visible"/>
                                      </p:to>
                                    </p:set>
                                    <p:anim calcmode="lin" valueType="num">
                                      <p:cBhvr additive="repl">
                                        <p:cTn id="11" dur="500" fill="hold"/>
                                        <p:tgtEl>
                                          <p:spTgt spid="297"/>
                                        </p:tgtEl>
                                        <p:attrNameLst>
                                          <p:attrName>ppt_w</p:attrName>
                                        </p:attrNameLst>
                                      </p:cBhvr>
                                      <p:tavLst>
                                        <p:tav tm="0">
                                          <p:val>
                                            <p:fltVal val="0"/>
                                          </p:val>
                                        </p:tav>
                                        <p:tav tm="100000">
                                          <p:val>
                                            <p:strVal val="#ppt_w"/>
                                          </p:val>
                                        </p:tav>
                                      </p:tavLst>
                                    </p:anim>
                                    <p:anim calcmode="lin" valueType="num">
                                      <p:cBhvr additive="repl">
                                        <p:cTn id="12" dur="500" fill="hold"/>
                                        <p:tgtEl>
                                          <p:spTgt spid="297"/>
                                        </p:tgtEl>
                                        <p:attrNameLst>
                                          <p:attrName>ppt_h</p:attrName>
                                        </p:attrNameLst>
                                      </p:cBhvr>
                                      <p:tavLst>
                                        <p:tav tm="0">
                                          <p:val>
                                            <p:fltVal val="0"/>
                                          </p:val>
                                        </p:tav>
                                        <p:tav tm="100000">
                                          <p:val>
                                            <p:strVal val="#ppt_h"/>
                                          </p:val>
                                        </p:tav>
                                      </p:tavLst>
                                    </p:anim>
                                    <p:animEffect transition="in" filter="fade">
                                      <p:cBhvr additive="repl">
                                        <p:cTn id="13" dur="500"/>
                                        <p:tgtEl>
                                          <p:spTgt spid="29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04"/>
                                        </p:tgtEl>
                                        <p:attrNameLst>
                                          <p:attrName>style.visibility</p:attrName>
                                        </p:attrNameLst>
                                      </p:cBhvr>
                                      <p:to>
                                        <p:strVal val="visible"/>
                                      </p:to>
                                    </p:set>
                                    <p:anim calcmode="lin" valueType="num">
                                      <p:cBhvr additive="repl">
                                        <p:cTn id="18" dur="500" fill="hold"/>
                                        <p:tgtEl>
                                          <p:spTgt spid="304"/>
                                        </p:tgtEl>
                                        <p:attrNameLst>
                                          <p:attrName>ppt_w</p:attrName>
                                        </p:attrNameLst>
                                      </p:cBhvr>
                                      <p:tavLst>
                                        <p:tav tm="0">
                                          <p:val>
                                            <p:fltVal val="0"/>
                                          </p:val>
                                        </p:tav>
                                        <p:tav tm="100000">
                                          <p:val>
                                            <p:strVal val="#ppt_w"/>
                                          </p:val>
                                        </p:tav>
                                      </p:tavLst>
                                    </p:anim>
                                    <p:anim calcmode="lin" valueType="num">
                                      <p:cBhvr additive="repl">
                                        <p:cTn id="19" dur="500" fill="hold"/>
                                        <p:tgtEl>
                                          <p:spTgt spid="304"/>
                                        </p:tgtEl>
                                        <p:attrNameLst>
                                          <p:attrName>ppt_h</p:attrName>
                                        </p:attrNameLst>
                                      </p:cBhvr>
                                      <p:tavLst>
                                        <p:tav tm="0">
                                          <p:val>
                                            <p:fltVal val="0"/>
                                          </p:val>
                                        </p:tav>
                                        <p:tav tm="100000">
                                          <p:val>
                                            <p:strVal val="#ppt_h"/>
                                          </p:val>
                                        </p:tav>
                                      </p:tavLst>
                                    </p:anim>
                                    <p:animEffect transition="in" filter="fade">
                                      <p:cBhvr additive="repl">
                                        <p:cTn id="20" dur="500"/>
                                        <p:tgtEl>
                                          <p:spTgt spid="304"/>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11"/>
                                        </p:tgtEl>
                                        <p:attrNameLst>
                                          <p:attrName>style.visibility</p:attrName>
                                        </p:attrNameLst>
                                      </p:cBhvr>
                                      <p:to>
                                        <p:strVal val="visible"/>
                                      </p:to>
                                    </p:set>
                                    <p:anim calcmode="lin" valueType="num">
                                      <p:cBhvr additive="repl">
                                        <p:cTn id="23" dur="500" fill="hold"/>
                                        <p:tgtEl>
                                          <p:spTgt spid="311"/>
                                        </p:tgtEl>
                                        <p:attrNameLst>
                                          <p:attrName>ppt_w</p:attrName>
                                        </p:attrNameLst>
                                      </p:cBhvr>
                                      <p:tavLst>
                                        <p:tav tm="0">
                                          <p:val>
                                            <p:fltVal val="0"/>
                                          </p:val>
                                        </p:tav>
                                        <p:tav tm="100000">
                                          <p:val>
                                            <p:strVal val="#ppt_w"/>
                                          </p:val>
                                        </p:tav>
                                      </p:tavLst>
                                    </p:anim>
                                    <p:anim calcmode="lin" valueType="num">
                                      <p:cBhvr additive="repl">
                                        <p:cTn id="24" dur="500" fill="hold"/>
                                        <p:tgtEl>
                                          <p:spTgt spid="311"/>
                                        </p:tgtEl>
                                        <p:attrNameLst>
                                          <p:attrName>ppt_h</p:attrName>
                                        </p:attrNameLst>
                                      </p:cBhvr>
                                      <p:tavLst>
                                        <p:tav tm="0">
                                          <p:val>
                                            <p:fltVal val="0"/>
                                          </p:val>
                                        </p:tav>
                                        <p:tav tm="100000">
                                          <p:val>
                                            <p:strVal val="#ppt_h"/>
                                          </p:val>
                                        </p:tav>
                                      </p:tavLst>
                                    </p:anim>
                                    <p:animEffect transition="in" filter="fade">
                                      <p:cBhvr additive="repl">
                                        <p:cTn id="25" dur="500"/>
                                        <p:tgtEl>
                                          <p:spTgt spid="311"/>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21"/>
                                        </p:tgtEl>
                                        <p:attrNameLst>
                                          <p:attrName>style.visibility</p:attrName>
                                        </p:attrNameLst>
                                      </p:cBhvr>
                                      <p:to>
                                        <p:strVal val="visible"/>
                                      </p:to>
                                    </p:set>
                                    <p:anim calcmode="lin" valueType="num">
                                      <p:cBhvr additive="repl">
                                        <p:cTn id="28" dur="500" fill="hold"/>
                                        <p:tgtEl>
                                          <p:spTgt spid="321"/>
                                        </p:tgtEl>
                                        <p:attrNameLst>
                                          <p:attrName>ppt_w</p:attrName>
                                        </p:attrNameLst>
                                      </p:cBhvr>
                                      <p:tavLst>
                                        <p:tav tm="0">
                                          <p:val>
                                            <p:fltVal val="0"/>
                                          </p:val>
                                        </p:tav>
                                        <p:tav tm="100000">
                                          <p:val>
                                            <p:strVal val="#ppt_w"/>
                                          </p:val>
                                        </p:tav>
                                      </p:tavLst>
                                    </p:anim>
                                    <p:anim calcmode="lin" valueType="num">
                                      <p:cBhvr additive="repl">
                                        <p:cTn id="29" dur="500" fill="hold"/>
                                        <p:tgtEl>
                                          <p:spTgt spid="321"/>
                                        </p:tgtEl>
                                        <p:attrNameLst>
                                          <p:attrName>ppt_h</p:attrName>
                                        </p:attrNameLst>
                                      </p:cBhvr>
                                      <p:tavLst>
                                        <p:tav tm="0">
                                          <p:val>
                                            <p:fltVal val="0"/>
                                          </p:val>
                                        </p:tav>
                                        <p:tav tm="100000">
                                          <p:val>
                                            <p:strVal val="#ppt_h"/>
                                          </p:val>
                                        </p:tav>
                                      </p:tavLst>
                                    </p:anim>
                                    <p:animEffect transition="in" filter="fade">
                                      <p:cBhvr additive="repl">
                                        <p:cTn id="30" dur="500"/>
                                        <p:tgtEl>
                                          <p:spTgt spid="3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8"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3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培训频率</a:t>
            </a:r>
            <a:endParaRPr lang="en-US" sz="2800" b="0" strike="noStrike" spc="-1">
              <a:solidFill>
                <a:srgbClr val="000000"/>
              </a:solidFill>
              <a:latin typeface="Arial"/>
            </a:endParaRPr>
          </a:p>
        </p:txBody>
      </p:sp>
      <p:sp>
        <p:nvSpPr>
          <p:cNvPr id="33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培训频率是保证员工安全意识的关键，新员工入职培训、定期复训以及事故后培训都是提高员工安全意识的有效方式。</a:t>
            </a:r>
            <a:endParaRPr lang="en-US" sz="1800" b="0" strike="noStrike" spc="-1">
              <a:solidFill>
                <a:srgbClr val="000000"/>
              </a:solidFill>
              <a:latin typeface="Arial"/>
            </a:endParaRPr>
          </a:p>
        </p:txBody>
      </p:sp>
      <p:sp>
        <p:nvSpPr>
          <p:cNvPr id="33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33"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28"/>
                                        </p:tgtEl>
                                        <p:attrNameLst>
                                          <p:attrName>style.visibility</p:attrName>
                                        </p:attrNameLst>
                                      </p:cBhvr>
                                      <p:to>
                                        <p:strVal val="visible"/>
                                      </p:to>
                                    </p:set>
                                    <p:animEffect transition="in" filter="fade">
                                      <p:cBhvr additive="repl">
                                        <p:cTn id="7" dur="500"/>
                                        <p:tgtEl>
                                          <p:spTgt spid="3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培训效果评估</a:t>
            </a:r>
            <a:endParaRPr lang="en-US" sz="3600" b="0" strike="noStrike" spc="-1">
              <a:solidFill>
                <a:schemeClr val="dk1"/>
              </a:solidFill>
              <a:latin typeface="Arial"/>
            </a:endParaRPr>
          </a:p>
        </p:txBody>
      </p:sp>
      <p:sp>
        <p:nvSpPr>
          <p:cNvPr id="335"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定期检查员工掌握情况</a:t>
            </a:r>
            <a:endParaRPr lang="en-US" sz="1600" b="0" strike="noStrike" spc="-1">
              <a:solidFill>
                <a:srgbClr val="000000"/>
              </a:solidFill>
              <a:latin typeface="Arial"/>
            </a:endParaRPr>
          </a:p>
        </p:txBody>
      </p:sp>
      <p:sp>
        <p:nvSpPr>
          <p:cNvPr id="336"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测验考核</a:t>
            </a:r>
            <a:endParaRPr lang="en-US" sz="2000" b="0" strike="noStrike" spc="-1">
              <a:solidFill>
                <a:srgbClr val="000000"/>
              </a:solidFill>
              <a:latin typeface="Arial"/>
            </a:endParaRPr>
          </a:p>
        </p:txBody>
      </p:sp>
      <p:sp>
        <p:nvSpPr>
          <p:cNvPr id="337"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听取员工意见建议</a:t>
            </a:r>
            <a:endParaRPr lang="en-US" sz="1600" b="0" strike="noStrike" spc="-1">
              <a:solidFill>
                <a:srgbClr val="000000"/>
              </a:solidFill>
              <a:latin typeface="Arial"/>
            </a:endParaRPr>
          </a:p>
        </p:txBody>
      </p:sp>
      <p:sp>
        <p:nvSpPr>
          <p:cNvPr id="338"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培训反馈</a:t>
            </a:r>
            <a:endParaRPr lang="en-US" sz="2000" b="0" strike="noStrike" spc="-1">
              <a:solidFill>
                <a:srgbClr val="000000"/>
              </a:solidFill>
              <a:latin typeface="Arial"/>
            </a:endParaRPr>
          </a:p>
        </p:txBody>
      </p:sp>
      <p:sp>
        <p:nvSpPr>
          <p:cNvPr id="339"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根据反馈不断完善</a:t>
            </a:r>
            <a:endParaRPr lang="en-US" sz="1600" b="0" strike="noStrike" spc="-1">
              <a:solidFill>
                <a:srgbClr val="000000"/>
              </a:solidFill>
              <a:latin typeface="Arial"/>
            </a:endParaRPr>
          </a:p>
        </p:txBody>
      </p:sp>
      <p:sp>
        <p:nvSpPr>
          <p:cNvPr id="340"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改进培训计划</a:t>
            </a:r>
            <a:endParaRPr lang="en-US" sz="2000" b="0" strike="noStrike" spc="-1">
              <a:solidFill>
                <a:srgbClr val="000000"/>
              </a:solidFill>
              <a:latin typeface="Arial"/>
            </a:endParaRPr>
          </a:p>
        </p:txBody>
      </p:sp>
      <p:sp>
        <p:nvSpPr>
          <p:cNvPr id="341"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42"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43"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44" name="组合 4"/>
          <p:cNvGrpSpPr/>
          <p:nvPr/>
        </p:nvGrpSpPr>
        <p:grpSpPr>
          <a:xfrm>
            <a:off x="577800" y="381240"/>
            <a:ext cx="3060720" cy="2445480"/>
            <a:chOff x="577800" y="381240"/>
            <a:chExt cx="3060720" cy="2445480"/>
          </a:xfrm>
        </p:grpSpPr>
        <p:grpSp>
          <p:nvGrpSpPr>
            <p:cNvPr id="345" name="组合 19"/>
            <p:cNvGrpSpPr/>
            <p:nvPr/>
          </p:nvGrpSpPr>
          <p:grpSpPr>
            <a:xfrm>
              <a:off x="577800" y="381240"/>
              <a:ext cx="3060720" cy="2040480"/>
              <a:chOff x="577800" y="381240"/>
              <a:chExt cx="3060720" cy="2040480"/>
            </a:xfrm>
          </p:grpSpPr>
          <p:graphicFrame>
            <p:nvGraphicFramePr>
              <p:cNvPr id="346"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47" name="组合 25"/>
              <p:cNvGrpSpPr/>
              <p:nvPr/>
            </p:nvGrpSpPr>
            <p:grpSpPr>
              <a:xfrm>
                <a:off x="1387800" y="696600"/>
                <a:ext cx="1394640" cy="1394640"/>
                <a:chOff x="1387800" y="696600"/>
                <a:chExt cx="1394640" cy="1394640"/>
              </a:xfrm>
            </p:grpSpPr>
            <p:sp>
              <p:nvSpPr>
                <p:cNvPr id="348"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49"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50"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51" name="组合 7"/>
          <p:cNvGrpSpPr/>
          <p:nvPr/>
        </p:nvGrpSpPr>
        <p:grpSpPr>
          <a:xfrm>
            <a:off x="3127320" y="385200"/>
            <a:ext cx="3060720" cy="2445480"/>
            <a:chOff x="3127320" y="385200"/>
            <a:chExt cx="3060720" cy="2445480"/>
          </a:xfrm>
        </p:grpSpPr>
        <p:sp>
          <p:nvSpPr>
            <p:cNvPr id="352"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53" name="组合 9"/>
            <p:cNvGrpSpPr/>
            <p:nvPr/>
          </p:nvGrpSpPr>
          <p:grpSpPr>
            <a:xfrm>
              <a:off x="3127320" y="385200"/>
              <a:ext cx="3060720" cy="2445480"/>
              <a:chOff x="3127320" y="385200"/>
              <a:chExt cx="3060720" cy="2445480"/>
            </a:xfrm>
          </p:grpSpPr>
          <p:grpSp>
            <p:nvGrpSpPr>
              <p:cNvPr id="354" name="组合 13"/>
              <p:cNvGrpSpPr/>
              <p:nvPr/>
            </p:nvGrpSpPr>
            <p:grpSpPr>
              <a:xfrm>
                <a:off x="3127320" y="385200"/>
                <a:ext cx="3060720" cy="2040480"/>
                <a:chOff x="3127320" y="385200"/>
                <a:chExt cx="3060720" cy="2040480"/>
              </a:xfrm>
            </p:grpSpPr>
            <p:graphicFrame>
              <p:nvGraphicFramePr>
                <p:cNvPr id="355"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356"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57"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58" name="组合 10"/>
          <p:cNvGrpSpPr/>
          <p:nvPr/>
        </p:nvGrpSpPr>
        <p:grpSpPr>
          <a:xfrm>
            <a:off x="5771880" y="380880"/>
            <a:ext cx="3060720" cy="2445480"/>
            <a:chOff x="5771880" y="380880"/>
            <a:chExt cx="3060720" cy="2445480"/>
          </a:xfrm>
        </p:grpSpPr>
        <p:grpSp>
          <p:nvGrpSpPr>
            <p:cNvPr id="359" name="组合 11"/>
            <p:cNvGrpSpPr/>
            <p:nvPr/>
          </p:nvGrpSpPr>
          <p:grpSpPr>
            <a:xfrm>
              <a:off x="5771880" y="380880"/>
              <a:ext cx="3060720" cy="2445480"/>
              <a:chOff x="5771880" y="380880"/>
              <a:chExt cx="3060720" cy="2445480"/>
            </a:xfrm>
          </p:grpSpPr>
          <p:grpSp>
            <p:nvGrpSpPr>
              <p:cNvPr id="360" name="组合 14"/>
              <p:cNvGrpSpPr/>
              <p:nvPr/>
            </p:nvGrpSpPr>
            <p:grpSpPr>
              <a:xfrm>
                <a:off x="5771880" y="380880"/>
                <a:ext cx="3060720" cy="2040480"/>
                <a:chOff x="5771880" y="380880"/>
                <a:chExt cx="3060720" cy="2040480"/>
              </a:xfrm>
            </p:grpSpPr>
            <p:graphicFrame>
              <p:nvGraphicFramePr>
                <p:cNvPr id="361"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62"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63"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64" name="Group 65"/>
            <p:cNvGrpSpPr/>
            <p:nvPr/>
          </p:nvGrpSpPr>
          <p:grpSpPr>
            <a:xfrm>
              <a:off x="7055640" y="1229040"/>
              <a:ext cx="479880" cy="476640"/>
              <a:chOff x="7055640" y="1229040"/>
              <a:chExt cx="479880" cy="476640"/>
            </a:xfrm>
          </p:grpSpPr>
          <p:sp>
            <p:nvSpPr>
              <p:cNvPr id="365"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66"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67"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68" name="组合 12"/>
          <p:cNvGrpSpPr/>
          <p:nvPr/>
        </p:nvGrpSpPr>
        <p:grpSpPr>
          <a:xfrm>
            <a:off x="8371800" y="384480"/>
            <a:ext cx="3060720" cy="2445480"/>
            <a:chOff x="8371800" y="384480"/>
            <a:chExt cx="3060720" cy="2445480"/>
          </a:xfrm>
        </p:grpSpPr>
        <p:sp>
          <p:nvSpPr>
            <p:cNvPr id="369"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70" name="组合 13"/>
            <p:cNvGrpSpPr/>
            <p:nvPr/>
          </p:nvGrpSpPr>
          <p:grpSpPr>
            <a:xfrm>
              <a:off x="8371800" y="384480"/>
              <a:ext cx="3060720" cy="2445480"/>
              <a:chOff x="8371800" y="384480"/>
              <a:chExt cx="3060720" cy="2445480"/>
            </a:xfrm>
          </p:grpSpPr>
          <p:grpSp>
            <p:nvGrpSpPr>
              <p:cNvPr id="371" name="组合 14"/>
              <p:cNvGrpSpPr/>
              <p:nvPr/>
            </p:nvGrpSpPr>
            <p:grpSpPr>
              <a:xfrm>
                <a:off x="8371800" y="384480"/>
                <a:ext cx="3060720" cy="2040480"/>
                <a:chOff x="8371800" y="384480"/>
                <a:chExt cx="3060720" cy="2040480"/>
              </a:xfrm>
            </p:grpSpPr>
            <p:graphicFrame>
              <p:nvGraphicFramePr>
                <p:cNvPr id="372"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73"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74"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43"/>
                                        </p:tgtEl>
                                        <p:attrNameLst>
                                          <p:attrName>style.visibility</p:attrName>
                                        </p:attrNameLst>
                                      </p:cBhvr>
                                      <p:to>
                                        <p:strVal val="visible"/>
                                      </p:to>
                                    </p:set>
                                    <p:anim calcmode="lin" valueType="num">
                                      <p:cBhvr additive="repl">
                                        <p:cTn id="7" dur="500" fill="hold"/>
                                        <p:tgtEl>
                                          <p:spTgt spid="343"/>
                                        </p:tgtEl>
                                        <p:attrNameLst>
                                          <p:attrName>ppt_x</p:attrName>
                                        </p:attrNameLst>
                                      </p:cBhvr>
                                      <p:tavLst>
                                        <p:tav tm="0">
                                          <p:val>
                                            <p:strVal val="#ppt_x"/>
                                          </p:val>
                                        </p:tav>
                                        <p:tav tm="100000">
                                          <p:val>
                                            <p:strVal val="#ppt_x"/>
                                          </p:val>
                                        </p:tav>
                                      </p:tavLst>
                                    </p:anim>
                                    <p:anim calcmode="lin" valueType="num">
                                      <p:cBhvr additive="repl">
                                        <p:cTn id="8" dur="500" fill="hold"/>
                                        <p:tgtEl>
                                          <p:spTgt spid="343"/>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44"/>
                                        </p:tgtEl>
                                        <p:attrNameLst>
                                          <p:attrName>style.visibility</p:attrName>
                                        </p:attrNameLst>
                                      </p:cBhvr>
                                      <p:to>
                                        <p:strVal val="visible"/>
                                      </p:to>
                                    </p:set>
                                    <p:anim calcmode="lin" valueType="num">
                                      <p:cBhvr additive="repl">
                                        <p:cTn id="11" dur="500" fill="hold"/>
                                        <p:tgtEl>
                                          <p:spTgt spid="344"/>
                                        </p:tgtEl>
                                        <p:attrNameLst>
                                          <p:attrName>ppt_w</p:attrName>
                                        </p:attrNameLst>
                                      </p:cBhvr>
                                      <p:tavLst>
                                        <p:tav tm="0">
                                          <p:val>
                                            <p:fltVal val="0"/>
                                          </p:val>
                                        </p:tav>
                                        <p:tav tm="100000">
                                          <p:val>
                                            <p:strVal val="#ppt_w"/>
                                          </p:val>
                                        </p:tav>
                                      </p:tavLst>
                                    </p:anim>
                                    <p:anim calcmode="lin" valueType="num">
                                      <p:cBhvr additive="repl">
                                        <p:cTn id="12" dur="500" fill="hold"/>
                                        <p:tgtEl>
                                          <p:spTgt spid="344"/>
                                        </p:tgtEl>
                                        <p:attrNameLst>
                                          <p:attrName>ppt_h</p:attrName>
                                        </p:attrNameLst>
                                      </p:cBhvr>
                                      <p:tavLst>
                                        <p:tav tm="0">
                                          <p:val>
                                            <p:fltVal val="0"/>
                                          </p:val>
                                        </p:tav>
                                        <p:tav tm="100000">
                                          <p:val>
                                            <p:strVal val="#ppt_h"/>
                                          </p:val>
                                        </p:tav>
                                      </p:tavLst>
                                    </p:anim>
                                    <p:animEffect transition="in" filter="fade">
                                      <p:cBhvr additive="repl">
                                        <p:cTn id="13" dur="500"/>
                                        <p:tgtEl>
                                          <p:spTgt spid="344"/>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51"/>
                                        </p:tgtEl>
                                        <p:attrNameLst>
                                          <p:attrName>style.visibility</p:attrName>
                                        </p:attrNameLst>
                                      </p:cBhvr>
                                      <p:to>
                                        <p:strVal val="visible"/>
                                      </p:to>
                                    </p:set>
                                    <p:anim calcmode="lin" valueType="num">
                                      <p:cBhvr additive="repl">
                                        <p:cTn id="18" dur="500" fill="hold"/>
                                        <p:tgtEl>
                                          <p:spTgt spid="351"/>
                                        </p:tgtEl>
                                        <p:attrNameLst>
                                          <p:attrName>ppt_w</p:attrName>
                                        </p:attrNameLst>
                                      </p:cBhvr>
                                      <p:tavLst>
                                        <p:tav tm="0">
                                          <p:val>
                                            <p:fltVal val="0"/>
                                          </p:val>
                                        </p:tav>
                                        <p:tav tm="100000">
                                          <p:val>
                                            <p:strVal val="#ppt_w"/>
                                          </p:val>
                                        </p:tav>
                                      </p:tavLst>
                                    </p:anim>
                                    <p:anim calcmode="lin" valueType="num">
                                      <p:cBhvr additive="repl">
                                        <p:cTn id="19" dur="500" fill="hold"/>
                                        <p:tgtEl>
                                          <p:spTgt spid="351"/>
                                        </p:tgtEl>
                                        <p:attrNameLst>
                                          <p:attrName>ppt_h</p:attrName>
                                        </p:attrNameLst>
                                      </p:cBhvr>
                                      <p:tavLst>
                                        <p:tav tm="0">
                                          <p:val>
                                            <p:fltVal val="0"/>
                                          </p:val>
                                        </p:tav>
                                        <p:tav tm="100000">
                                          <p:val>
                                            <p:strVal val="#ppt_h"/>
                                          </p:val>
                                        </p:tav>
                                      </p:tavLst>
                                    </p:anim>
                                    <p:animEffect transition="in" filter="fade">
                                      <p:cBhvr additive="repl">
                                        <p:cTn id="20" dur="500"/>
                                        <p:tgtEl>
                                          <p:spTgt spid="351"/>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58"/>
                                        </p:tgtEl>
                                        <p:attrNameLst>
                                          <p:attrName>style.visibility</p:attrName>
                                        </p:attrNameLst>
                                      </p:cBhvr>
                                      <p:to>
                                        <p:strVal val="visible"/>
                                      </p:to>
                                    </p:set>
                                    <p:anim calcmode="lin" valueType="num">
                                      <p:cBhvr additive="repl">
                                        <p:cTn id="23" dur="500" fill="hold"/>
                                        <p:tgtEl>
                                          <p:spTgt spid="358"/>
                                        </p:tgtEl>
                                        <p:attrNameLst>
                                          <p:attrName>ppt_w</p:attrName>
                                        </p:attrNameLst>
                                      </p:cBhvr>
                                      <p:tavLst>
                                        <p:tav tm="0">
                                          <p:val>
                                            <p:fltVal val="0"/>
                                          </p:val>
                                        </p:tav>
                                        <p:tav tm="100000">
                                          <p:val>
                                            <p:strVal val="#ppt_w"/>
                                          </p:val>
                                        </p:tav>
                                      </p:tavLst>
                                    </p:anim>
                                    <p:anim calcmode="lin" valueType="num">
                                      <p:cBhvr additive="repl">
                                        <p:cTn id="24" dur="500" fill="hold"/>
                                        <p:tgtEl>
                                          <p:spTgt spid="358"/>
                                        </p:tgtEl>
                                        <p:attrNameLst>
                                          <p:attrName>ppt_h</p:attrName>
                                        </p:attrNameLst>
                                      </p:cBhvr>
                                      <p:tavLst>
                                        <p:tav tm="0">
                                          <p:val>
                                            <p:fltVal val="0"/>
                                          </p:val>
                                        </p:tav>
                                        <p:tav tm="100000">
                                          <p:val>
                                            <p:strVal val="#ppt_h"/>
                                          </p:val>
                                        </p:tav>
                                      </p:tavLst>
                                    </p:anim>
                                    <p:animEffect transition="in" filter="fade">
                                      <p:cBhvr additive="repl">
                                        <p:cTn id="25" dur="500"/>
                                        <p:tgtEl>
                                          <p:spTgt spid="358"/>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68"/>
                                        </p:tgtEl>
                                        <p:attrNameLst>
                                          <p:attrName>style.visibility</p:attrName>
                                        </p:attrNameLst>
                                      </p:cBhvr>
                                      <p:to>
                                        <p:strVal val="visible"/>
                                      </p:to>
                                    </p:set>
                                    <p:anim calcmode="lin" valueType="num">
                                      <p:cBhvr additive="repl">
                                        <p:cTn id="28" dur="500" fill="hold"/>
                                        <p:tgtEl>
                                          <p:spTgt spid="368"/>
                                        </p:tgtEl>
                                        <p:attrNameLst>
                                          <p:attrName>ppt_w</p:attrName>
                                        </p:attrNameLst>
                                      </p:cBhvr>
                                      <p:tavLst>
                                        <p:tav tm="0">
                                          <p:val>
                                            <p:fltVal val="0"/>
                                          </p:val>
                                        </p:tav>
                                        <p:tav tm="100000">
                                          <p:val>
                                            <p:strVal val="#ppt_w"/>
                                          </p:val>
                                        </p:tav>
                                      </p:tavLst>
                                    </p:anim>
                                    <p:anim calcmode="lin" valueType="num">
                                      <p:cBhvr additive="repl">
                                        <p:cTn id="29" dur="500" fill="hold"/>
                                        <p:tgtEl>
                                          <p:spTgt spid="368"/>
                                        </p:tgtEl>
                                        <p:attrNameLst>
                                          <p:attrName>ppt_h</p:attrName>
                                        </p:attrNameLst>
                                      </p:cBhvr>
                                      <p:tavLst>
                                        <p:tav tm="0">
                                          <p:val>
                                            <p:fltVal val="0"/>
                                          </p:val>
                                        </p:tav>
                                        <p:tav tm="100000">
                                          <p:val>
                                            <p:strVal val="#ppt_h"/>
                                          </p:val>
                                        </p:tav>
                                      </p:tavLst>
                                    </p:anim>
                                    <p:animEffect transition="in" filter="fade">
                                      <p:cBhvr additive="repl">
                                        <p:cTn id="30" dur="500"/>
                                        <p:tgtEl>
                                          <p:spTgt spid="3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75" name="图片 7"/>
          <p:cNvPicPr/>
          <p:nvPr/>
        </p:nvPicPr>
        <p:blipFill>
          <a:blip r:embed="rId3"/>
          <a:srcRect l="22204" r="2142"/>
          <a:stretch>
            <a:fillRect/>
          </a:stretch>
        </p:blipFill>
        <p:spPr>
          <a:xfrm>
            <a:off x="0" y="0"/>
            <a:ext cx="12191760" cy="6857640"/>
          </a:xfrm>
          <a:prstGeom prst="rect">
            <a:avLst/>
          </a:prstGeom>
          <a:ln w="0">
            <a:noFill/>
          </a:ln>
        </p:spPr>
      </p:pic>
      <p:sp>
        <p:nvSpPr>
          <p:cNvPr id="37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7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第三章 危险源的分类与治理</a:t>
            </a:r>
            <a:endParaRPr lang="en-US" sz="3600" b="0" strike="noStrike" spc="-1">
              <a:solidFill>
                <a:schemeClr val="dk1"/>
              </a:solidFill>
              <a:latin typeface="Arial"/>
            </a:endParaRPr>
          </a:p>
        </p:txBody>
      </p:sp>
      <p:sp>
        <p:nvSpPr>
          <p:cNvPr id="3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9"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机械设备危险源</a:t>
            </a:r>
            <a:endParaRPr lang="en-US" sz="2800" b="0" strike="noStrike" spc="-1">
              <a:solidFill>
                <a:srgbClr val="000000"/>
              </a:solidFill>
              <a:latin typeface="Arial"/>
            </a:endParaRPr>
          </a:p>
        </p:txBody>
      </p:sp>
      <p:sp>
        <p:nvSpPr>
          <p:cNvPr id="3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机械设备是生产过程中常见的危险源，定期检修保养、制定操作规程以及安装安全防护装置是治理机械设备危险源的重要措施。</a:t>
            </a:r>
            <a:endParaRPr lang="en-US" sz="1800" b="0" strike="noStrike" spc="-1">
              <a:solidFill>
                <a:srgbClr val="000000"/>
              </a:solidFill>
              <a:latin typeface="Arial"/>
            </a:endParaRPr>
          </a:p>
        </p:txBody>
      </p:sp>
      <p:sp>
        <p:nvSpPr>
          <p:cNvPr id="3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84"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79"/>
                                        </p:tgtEl>
                                        <p:attrNameLst>
                                          <p:attrName>style.visibility</p:attrName>
                                        </p:attrNameLst>
                                      </p:cBhvr>
                                      <p:to>
                                        <p:strVal val="visible"/>
                                      </p:to>
                                    </p:set>
                                    <p:animEffect transition="in" filter="fade">
                                      <p:cBhvr additive="repl">
                                        <p:cTn id="7" dur="500"/>
                                        <p:tgtEl>
                                          <p:spTgt spid="3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电气设备危险源</a:t>
            </a:r>
            <a:endParaRPr lang="en-US" sz="3600" b="0" strike="noStrike" spc="-1">
              <a:solidFill>
                <a:schemeClr val="dk1"/>
              </a:solidFill>
              <a:latin typeface="Arial"/>
            </a:endParaRPr>
          </a:p>
        </p:txBody>
      </p:sp>
      <p:sp>
        <p:nvSpPr>
          <p:cNvPr id="386"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确保设备正常运行</a:t>
            </a:r>
            <a:endParaRPr lang="en-US" sz="1600" b="0" strike="noStrike" spc="-1">
              <a:solidFill>
                <a:srgbClr val="000000"/>
              </a:solidFill>
              <a:latin typeface="Arial"/>
            </a:endParaRPr>
          </a:p>
        </p:txBody>
      </p:sp>
      <p:sp>
        <p:nvSpPr>
          <p:cNvPr id="387"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定期巡检维护</a:t>
            </a:r>
            <a:endParaRPr lang="en-US" sz="2000" b="0" strike="noStrike" spc="-1">
              <a:solidFill>
                <a:srgbClr val="000000"/>
              </a:solidFill>
              <a:latin typeface="Arial"/>
            </a:endParaRPr>
          </a:p>
        </p:txBody>
      </p:sp>
      <p:sp>
        <p:nvSpPr>
          <p:cNvPr id="388"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规范操作流程</a:t>
            </a:r>
            <a:endParaRPr lang="en-US" sz="1600" b="0" strike="noStrike" spc="-1">
              <a:solidFill>
                <a:srgbClr val="000000"/>
              </a:solidFill>
              <a:latin typeface="Arial"/>
            </a:endParaRPr>
          </a:p>
        </p:txBody>
      </p:sp>
      <p:sp>
        <p:nvSpPr>
          <p:cNvPr id="389"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用电操作规程</a:t>
            </a:r>
            <a:endParaRPr lang="en-US" sz="2000" b="0" strike="noStrike" spc="-1">
              <a:solidFill>
                <a:srgbClr val="000000"/>
              </a:solidFill>
              <a:latin typeface="Arial"/>
            </a:endParaRPr>
          </a:p>
        </p:txBody>
      </p:sp>
      <p:sp>
        <p:nvSpPr>
          <p:cNvPr id="390"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提高安全性</a:t>
            </a:r>
            <a:endParaRPr lang="en-US" sz="1600" b="0" strike="noStrike" spc="-1">
              <a:solidFill>
                <a:srgbClr val="000000"/>
              </a:solidFill>
              <a:latin typeface="Arial"/>
            </a:endParaRPr>
          </a:p>
        </p:txBody>
      </p:sp>
      <p:sp>
        <p:nvSpPr>
          <p:cNvPr id="391"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电气设备接地保护</a:t>
            </a:r>
            <a:endParaRPr lang="en-US" sz="2000" b="0" strike="noStrike" spc="-1">
              <a:solidFill>
                <a:srgbClr val="000000"/>
              </a:solidFill>
              <a:latin typeface="Arial"/>
            </a:endParaRPr>
          </a:p>
        </p:txBody>
      </p:sp>
      <p:sp>
        <p:nvSpPr>
          <p:cNvPr id="392"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93"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94"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95" name="组合 4"/>
          <p:cNvGrpSpPr/>
          <p:nvPr/>
        </p:nvGrpSpPr>
        <p:grpSpPr>
          <a:xfrm>
            <a:off x="577800" y="381240"/>
            <a:ext cx="3060720" cy="2445480"/>
            <a:chOff x="577800" y="381240"/>
            <a:chExt cx="3060720" cy="2445480"/>
          </a:xfrm>
        </p:grpSpPr>
        <p:grpSp>
          <p:nvGrpSpPr>
            <p:cNvPr id="396" name="组合 19"/>
            <p:cNvGrpSpPr/>
            <p:nvPr/>
          </p:nvGrpSpPr>
          <p:grpSpPr>
            <a:xfrm>
              <a:off x="577800" y="381240"/>
              <a:ext cx="3060720" cy="2040480"/>
              <a:chOff x="577800" y="381240"/>
              <a:chExt cx="3060720" cy="2040480"/>
            </a:xfrm>
          </p:grpSpPr>
          <p:graphicFrame>
            <p:nvGraphicFramePr>
              <p:cNvPr id="397"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98" name="组合 25"/>
              <p:cNvGrpSpPr/>
              <p:nvPr/>
            </p:nvGrpSpPr>
            <p:grpSpPr>
              <a:xfrm>
                <a:off x="1387800" y="696600"/>
                <a:ext cx="1394640" cy="1394640"/>
                <a:chOff x="1387800" y="696600"/>
                <a:chExt cx="1394640" cy="1394640"/>
              </a:xfrm>
            </p:grpSpPr>
            <p:sp>
              <p:nvSpPr>
                <p:cNvPr id="399"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400"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401"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02" name="组合 7"/>
          <p:cNvGrpSpPr/>
          <p:nvPr/>
        </p:nvGrpSpPr>
        <p:grpSpPr>
          <a:xfrm>
            <a:off x="3127320" y="385200"/>
            <a:ext cx="3060720" cy="2445480"/>
            <a:chOff x="3127320" y="385200"/>
            <a:chExt cx="3060720" cy="2445480"/>
          </a:xfrm>
        </p:grpSpPr>
        <p:sp>
          <p:nvSpPr>
            <p:cNvPr id="403"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04" name="组合 9"/>
            <p:cNvGrpSpPr/>
            <p:nvPr/>
          </p:nvGrpSpPr>
          <p:grpSpPr>
            <a:xfrm>
              <a:off x="3127320" y="385200"/>
              <a:ext cx="3060720" cy="2445480"/>
              <a:chOff x="3127320" y="385200"/>
              <a:chExt cx="3060720" cy="2445480"/>
            </a:xfrm>
          </p:grpSpPr>
          <p:grpSp>
            <p:nvGrpSpPr>
              <p:cNvPr id="405" name="组合 13"/>
              <p:cNvGrpSpPr/>
              <p:nvPr/>
            </p:nvGrpSpPr>
            <p:grpSpPr>
              <a:xfrm>
                <a:off x="3127320" y="385200"/>
                <a:ext cx="3060720" cy="2040480"/>
                <a:chOff x="3127320" y="385200"/>
                <a:chExt cx="3060720" cy="2040480"/>
              </a:xfrm>
            </p:grpSpPr>
            <p:graphicFrame>
              <p:nvGraphicFramePr>
                <p:cNvPr id="406"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407"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08"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409" name="组合 10"/>
          <p:cNvGrpSpPr/>
          <p:nvPr/>
        </p:nvGrpSpPr>
        <p:grpSpPr>
          <a:xfrm>
            <a:off x="5771880" y="380880"/>
            <a:ext cx="3060720" cy="2445480"/>
            <a:chOff x="5771880" y="380880"/>
            <a:chExt cx="3060720" cy="2445480"/>
          </a:xfrm>
        </p:grpSpPr>
        <p:grpSp>
          <p:nvGrpSpPr>
            <p:cNvPr id="410" name="组合 11"/>
            <p:cNvGrpSpPr/>
            <p:nvPr/>
          </p:nvGrpSpPr>
          <p:grpSpPr>
            <a:xfrm>
              <a:off x="5771880" y="380880"/>
              <a:ext cx="3060720" cy="2445480"/>
              <a:chOff x="5771880" y="380880"/>
              <a:chExt cx="3060720" cy="2445480"/>
            </a:xfrm>
          </p:grpSpPr>
          <p:grpSp>
            <p:nvGrpSpPr>
              <p:cNvPr id="411" name="组合 14"/>
              <p:cNvGrpSpPr/>
              <p:nvPr/>
            </p:nvGrpSpPr>
            <p:grpSpPr>
              <a:xfrm>
                <a:off x="5771880" y="380880"/>
                <a:ext cx="3060720" cy="2040480"/>
                <a:chOff x="5771880" y="380880"/>
                <a:chExt cx="3060720" cy="2040480"/>
              </a:xfrm>
            </p:grpSpPr>
            <p:graphicFrame>
              <p:nvGraphicFramePr>
                <p:cNvPr id="412"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413"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14"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15" name="Group 65"/>
            <p:cNvGrpSpPr/>
            <p:nvPr/>
          </p:nvGrpSpPr>
          <p:grpSpPr>
            <a:xfrm>
              <a:off x="7055640" y="1229040"/>
              <a:ext cx="479880" cy="476640"/>
              <a:chOff x="7055640" y="1229040"/>
              <a:chExt cx="479880" cy="476640"/>
            </a:xfrm>
          </p:grpSpPr>
          <p:sp>
            <p:nvSpPr>
              <p:cNvPr id="416"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17"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18"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419" name="组合 12"/>
          <p:cNvGrpSpPr/>
          <p:nvPr/>
        </p:nvGrpSpPr>
        <p:grpSpPr>
          <a:xfrm>
            <a:off x="8371800" y="384480"/>
            <a:ext cx="3060720" cy="2445480"/>
            <a:chOff x="8371800" y="384480"/>
            <a:chExt cx="3060720" cy="2445480"/>
          </a:xfrm>
        </p:grpSpPr>
        <p:sp>
          <p:nvSpPr>
            <p:cNvPr id="420"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21" name="组合 13"/>
            <p:cNvGrpSpPr/>
            <p:nvPr/>
          </p:nvGrpSpPr>
          <p:grpSpPr>
            <a:xfrm>
              <a:off x="8371800" y="384480"/>
              <a:ext cx="3060720" cy="2445480"/>
              <a:chOff x="8371800" y="384480"/>
              <a:chExt cx="3060720" cy="2445480"/>
            </a:xfrm>
          </p:grpSpPr>
          <p:grpSp>
            <p:nvGrpSpPr>
              <p:cNvPr id="422" name="组合 14"/>
              <p:cNvGrpSpPr/>
              <p:nvPr/>
            </p:nvGrpSpPr>
            <p:grpSpPr>
              <a:xfrm>
                <a:off x="8371800" y="384480"/>
                <a:ext cx="3060720" cy="2040480"/>
                <a:chOff x="8371800" y="384480"/>
                <a:chExt cx="3060720" cy="2040480"/>
              </a:xfrm>
            </p:grpSpPr>
            <p:graphicFrame>
              <p:nvGraphicFramePr>
                <p:cNvPr id="423"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424"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25"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94"/>
                                        </p:tgtEl>
                                        <p:attrNameLst>
                                          <p:attrName>style.visibility</p:attrName>
                                        </p:attrNameLst>
                                      </p:cBhvr>
                                      <p:to>
                                        <p:strVal val="visible"/>
                                      </p:to>
                                    </p:set>
                                    <p:anim calcmode="lin" valueType="num">
                                      <p:cBhvr additive="repl">
                                        <p:cTn id="7" dur="500" fill="hold"/>
                                        <p:tgtEl>
                                          <p:spTgt spid="394"/>
                                        </p:tgtEl>
                                        <p:attrNameLst>
                                          <p:attrName>ppt_x</p:attrName>
                                        </p:attrNameLst>
                                      </p:cBhvr>
                                      <p:tavLst>
                                        <p:tav tm="0">
                                          <p:val>
                                            <p:strVal val="#ppt_x"/>
                                          </p:val>
                                        </p:tav>
                                        <p:tav tm="100000">
                                          <p:val>
                                            <p:strVal val="#ppt_x"/>
                                          </p:val>
                                        </p:tav>
                                      </p:tavLst>
                                    </p:anim>
                                    <p:anim calcmode="lin" valueType="num">
                                      <p:cBhvr additive="repl">
                                        <p:cTn id="8" dur="500" fill="hold"/>
                                        <p:tgtEl>
                                          <p:spTgt spid="394"/>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95"/>
                                        </p:tgtEl>
                                        <p:attrNameLst>
                                          <p:attrName>style.visibility</p:attrName>
                                        </p:attrNameLst>
                                      </p:cBhvr>
                                      <p:to>
                                        <p:strVal val="visible"/>
                                      </p:to>
                                    </p:set>
                                    <p:anim calcmode="lin" valueType="num">
                                      <p:cBhvr additive="repl">
                                        <p:cTn id="11" dur="500" fill="hold"/>
                                        <p:tgtEl>
                                          <p:spTgt spid="395"/>
                                        </p:tgtEl>
                                        <p:attrNameLst>
                                          <p:attrName>ppt_w</p:attrName>
                                        </p:attrNameLst>
                                      </p:cBhvr>
                                      <p:tavLst>
                                        <p:tav tm="0">
                                          <p:val>
                                            <p:fltVal val="0"/>
                                          </p:val>
                                        </p:tav>
                                        <p:tav tm="100000">
                                          <p:val>
                                            <p:strVal val="#ppt_w"/>
                                          </p:val>
                                        </p:tav>
                                      </p:tavLst>
                                    </p:anim>
                                    <p:anim calcmode="lin" valueType="num">
                                      <p:cBhvr additive="repl">
                                        <p:cTn id="12" dur="500" fill="hold"/>
                                        <p:tgtEl>
                                          <p:spTgt spid="395"/>
                                        </p:tgtEl>
                                        <p:attrNameLst>
                                          <p:attrName>ppt_h</p:attrName>
                                        </p:attrNameLst>
                                      </p:cBhvr>
                                      <p:tavLst>
                                        <p:tav tm="0">
                                          <p:val>
                                            <p:fltVal val="0"/>
                                          </p:val>
                                        </p:tav>
                                        <p:tav tm="100000">
                                          <p:val>
                                            <p:strVal val="#ppt_h"/>
                                          </p:val>
                                        </p:tav>
                                      </p:tavLst>
                                    </p:anim>
                                    <p:animEffect transition="in" filter="fade">
                                      <p:cBhvr additive="repl">
                                        <p:cTn id="13" dur="500"/>
                                        <p:tgtEl>
                                          <p:spTgt spid="395"/>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402"/>
                                        </p:tgtEl>
                                        <p:attrNameLst>
                                          <p:attrName>style.visibility</p:attrName>
                                        </p:attrNameLst>
                                      </p:cBhvr>
                                      <p:to>
                                        <p:strVal val="visible"/>
                                      </p:to>
                                    </p:set>
                                    <p:anim calcmode="lin" valueType="num">
                                      <p:cBhvr additive="repl">
                                        <p:cTn id="18" dur="500" fill="hold"/>
                                        <p:tgtEl>
                                          <p:spTgt spid="402"/>
                                        </p:tgtEl>
                                        <p:attrNameLst>
                                          <p:attrName>ppt_w</p:attrName>
                                        </p:attrNameLst>
                                      </p:cBhvr>
                                      <p:tavLst>
                                        <p:tav tm="0">
                                          <p:val>
                                            <p:fltVal val="0"/>
                                          </p:val>
                                        </p:tav>
                                        <p:tav tm="100000">
                                          <p:val>
                                            <p:strVal val="#ppt_w"/>
                                          </p:val>
                                        </p:tav>
                                      </p:tavLst>
                                    </p:anim>
                                    <p:anim calcmode="lin" valueType="num">
                                      <p:cBhvr additive="repl">
                                        <p:cTn id="19" dur="500" fill="hold"/>
                                        <p:tgtEl>
                                          <p:spTgt spid="402"/>
                                        </p:tgtEl>
                                        <p:attrNameLst>
                                          <p:attrName>ppt_h</p:attrName>
                                        </p:attrNameLst>
                                      </p:cBhvr>
                                      <p:tavLst>
                                        <p:tav tm="0">
                                          <p:val>
                                            <p:fltVal val="0"/>
                                          </p:val>
                                        </p:tav>
                                        <p:tav tm="100000">
                                          <p:val>
                                            <p:strVal val="#ppt_h"/>
                                          </p:val>
                                        </p:tav>
                                      </p:tavLst>
                                    </p:anim>
                                    <p:animEffect transition="in" filter="fade">
                                      <p:cBhvr additive="repl">
                                        <p:cTn id="20" dur="500"/>
                                        <p:tgtEl>
                                          <p:spTgt spid="402"/>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409"/>
                                        </p:tgtEl>
                                        <p:attrNameLst>
                                          <p:attrName>style.visibility</p:attrName>
                                        </p:attrNameLst>
                                      </p:cBhvr>
                                      <p:to>
                                        <p:strVal val="visible"/>
                                      </p:to>
                                    </p:set>
                                    <p:anim calcmode="lin" valueType="num">
                                      <p:cBhvr additive="repl">
                                        <p:cTn id="23" dur="500" fill="hold"/>
                                        <p:tgtEl>
                                          <p:spTgt spid="409"/>
                                        </p:tgtEl>
                                        <p:attrNameLst>
                                          <p:attrName>ppt_w</p:attrName>
                                        </p:attrNameLst>
                                      </p:cBhvr>
                                      <p:tavLst>
                                        <p:tav tm="0">
                                          <p:val>
                                            <p:fltVal val="0"/>
                                          </p:val>
                                        </p:tav>
                                        <p:tav tm="100000">
                                          <p:val>
                                            <p:strVal val="#ppt_w"/>
                                          </p:val>
                                        </p:tav>
                                      </p:tavLst>
                                    </p:anim>
                                    <p:anim calcmode="lin" valueType="num">
                                      <p:cBhvr additive="repl">
                                        <p:cTn id="24" dur="500" fill="hold"/>
                                        <p:tgtEl>
                                          <p:spTgt spid="409"/>
                                        </p:tgtEl>
                                        <p:attrNameLst>
                                          <p:attrName>ppt_h</p:attrName>
                                        </p:attrNameLst>
                                      </p:cBhvr>
                                      <p:tavLst>
                                        <p:tav tm="0">
                                          <p:val>
                                            <p:fltVal val="0"/>
                                          </p:val>
                                        </p:tav>
                                        <p:tav tm="100000">
                                          <p:val>
                                            <p:strVal val="#ppt_h"/>
                                          </p:val>
                                        </p:tav>
                                      </p:tavLst>
                                    </p:anim>
                                    <p:animEffect transition="in" filter="fade">
                                      <p:cBhvr additive="repl">
                                        <p:cTn id="25" dur="500"/>
                                        <p:tgtEl>
                                          <p:spTgt spid="409"/>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419"/>
                                        </p:tgtEl>
                                        <p:attrNameLst>
                                          <p:attrName>style.visibility</p:attrName>
                                        </p:attrNameLst>
                                      </p:cBhvr>
                                      <p:to>
                                        <p:strVal val="visible"/>
                                      </p:to>
                                    </p:set>
                                    <p:anim calcmode="lin" valueType="num">
                                      <p:cBhvr additive="repl">
                                        <p:cTn id="28" dur="500" fill="hold"/>
                                        <p:tgtEl>
                                          <p:spTgt spid="419"/>
                                        </p:tgtEl>
                                        <p:attrNameLst>
                                          <p:attrName>ppt_w</p:attrName>
                                        </p:attrNameLst>
                                      </p:cBhvr>
                                      <p:tavLst>
                                        <p:tav tm="0">
                                          <p:val>
                                            <p:fltVal val="0"/>
                                          </p:val>
                                        </p:tav>
                                        <p:tav tm="100000">
                                          <p:val>
                                            <p:strVal val="#ppt_w"/>
                                          </p:val>
                                        </p:tav>
                                      </p:tavLst>
                                    </p:anim>
                                    <p:anim calcmode="lin" valueType="num">
                                      <p:cBhvr additive="repl">
                                        <p:cTn id="29" dur="500" fill="hold"/>
                                        <p:tgtEl>
                                          <p:spTgt spid="419"/>
                                        </p:tgtEl>
                                        <p:attrNameLst>
                                          <p:attrName>ppt_h</p:attrName>
                                        </p:attrNameLst>
                                      </p:cBhvr>
                                      <p:tavLst>
                                        <p:tav tm="0">
                                          <p:val>
                                            <p:fltVal val="0"/>
                                          </p:val>
                                        </p:tav>
                                        <p:tav tm="100000">
                                          <p:val>
                                            <p:strVal val="#ppt_h"/>
                                          </p:val>
                                        </p:tav>
                                      </p:tavLst>
                                    </p:anim>
                                    <p:animEffect transition="in" filter="fade">
                                      <p:cBhvr additive="repl">
                                        <p:cTn id="30" dur="500"/>
                                        <p:tgtEl>
                                          <p:spTgt spid="4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化学品危险源</a:t>
            </a:r>
            <a:endParaRPr lang="en-US" sz="3600" b="0" strike="noStrike" spc="-1">
              <a:solidFill>
                <a:schemeClr val="dk1"/>
              </a:solidFill>
              <a:latin typeface="Arial"/>
            </a:endParaRPr>
          </a:p>
        </p:txBody>
      </p:sp>
      <p:sp>
        <p:nvSpPr>
          <p:cNvPr id="427"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处理化学品需要严格遵守安全操作规程，落实防护措施并正确处理废弃物，以防止对环境和人员造成危害。</a:t>
            </a:r>
            <a:endParaRPr lang="en-US" sz="2000" b="0" strike="noStrike" spc="-1">
              <a:solidFill>
                <a:srgbClr val="000000"/>
              </a:solidFill>
              <a:latin typeface="Arial"/>
            </a:endParaRPr>
          </a:p>
        </p:txBody>
      </p:sp>
      <p:pic>
        <p:nvPicPr>
          <p:cNvPr id="428"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428"/>
                                        </p:tgtEl>
                                        <p:attrNameLst>
                                          <p:attrName>style.visibility</p:attrName>
                                        </p:attrNameLst>
                                      </p:cBhvr>
                                      <p:to>
                                        <p:strVal val="visible"/>
                                      </p:to>
                                    </p:set>
                                    <p:anim calcmode="lin" valueType="num">
                                      <p:cBhvr additive="repl">
                                        <p:cTn id="7" dur="500" fill="hold"/>
                                        <p:tgtEl>
                                          <p:spTgt spid="428"/>
                                        </p:tgtEl>
                                        <p:attrNameLst>
                                          <p:attrName>ppt_w</p:attrName>
                                        </p:attrNameLst>
                                      </p:cBhvr>
                                      <p:tavLst>
                                        <p:tav tm="0">
                                          <p:val>
                                            <p:fltVal val="0"/>
                                          </p:val>
                                        </p:tav>
                                        <p:tav tm="100000">
                                          <p:val>
                                            <p:strVal val="#ppt_w"/>
                                          </p:val>
                                        </p:tav>
                                      </p:tavLst>
                                    </p:anim>
                                    <p:anim calcmode="lin" valueType="num">
                                      <p:cBhvr additive="repl">
                                        <p:cTn id="8" dur="500" fill="hold"/>
                                        <p:tgtEl>
                                          <p:spTgt spid="428"/>
                                        </p:tgtEl>
                                        <p:attrNameLst>
                                          <p:attrName>ppt_h</p:attrName>
                                        </p:attrNameLst>
                                      </p:cBhvr>
                                      <p:tavLst>
                                        <p:tav tm="0">
                                          <p:val>
                                            <p:fltVal val="0"/>
                                          </p:val>
                                        </p:tav>
                                        <p:tav tm="100000">
                                          <p:val>
                                            <p:strVal val="#ppt_h"/>
                                          </p:val>
                                        </p:tav>
                                      </p:tavLst>
                                    </p:anim>
                                    <p:animEffect transition="in" filter="fade">
                                      <p:cBhvr additive="repl">
                                        <p:cTn id="9" dur="500"/>
                                        <p:tgtEl>
                                          <p:spTgt spid="4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人为因素危险源</a:t>
            </a:r>
            <a:endParaRPr lang="en-US" sz="3600" b="0" strike="noStrike" spc="-1">
              <a:solidFill>
                <a:schemeClr val="dk1"/>
              </a:solidFill>
              <a:latin typeface="Arial"/>
            </a:endParaRPr>
          </a:p>
        </p:txBody>
      </p:sp>
      <p:sp>
        <p:nvSpPr>
          <p:cNvPr id="43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提高员工安全意识</a:t>
            </a:r>
            <a:endParaRPr lang="en-US" sz="1600" b="0" strike="noStrike" spc="-1">
              <a:solidFill>
                <a:srgbClr val="000000"/>
              </a:solidFill>
              <a:latin typeface="Arial"/>
            </a:endParaRPr>
          </a:p>
        </p:txBody>
      </p:sp>
      <p:sp>
        <p:nvSpPr>
          <p:cNvPr id="43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安全教育培训</a:t>
            </a:r>
            <a:endParaRPr lang="en-US" sz="2000" b="0" strike="noStrike" spc="-1">
              <a:solidFill>
                <a:srgbClr val="000000"/>
              </a:solidFill>
              <a:latin typeface="Arial"/>
            </a:endParaRPr>
          </a:p>
        </p:txBody>
      </p:sp>
      <p:sp>
        <p:nvSpPr>
          <p:cNvPr id="43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43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43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及时发现问题并整改</a:t>
            </a:r>
            <a:endParaRPr lang="en-US" sz="1600" b="0" strike="noStrike" spc="-1">
              <a:solidFill>
                <a:srgbClr val="000000"/>
              </a:solidFill>
              <a:latin typeface="Arial"/>
            </a:endParaRPr>
          </a:p>
        </p:txBody>
      </p:sp>
      <p:sp>
        <p:nvSpPr>
          <p:cNvPr id="43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安全检查督导</a:t>
            </a:r>
            <a:endParaRPr lang="en-US" sz="2000" b="0" strike="noStrike" spc="-1">
              <a:solidFill>
                <a:srgbClr val="000000"/>
              </a:solidFill>
              <a:latin typeface="Arial"/>
            </a:endParaRPr>
          </a:p>
        </p:txBody>
      </p:sp>
      <p:sp>
        <p:nvSpPr>
          <p:cNvPr id="4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43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确保规章得到遵守</a:t>
            </a:r>
            <a:endParaRPr lang="en-US" sz="1600" b="0" strike="noStrike" spc="-1">
              <a:solidFill>
                <a:srgbClr val="000000"/>
              </a:solidFill>
              <a:latin typeface="Arial"/>
            </a:endParaRPr>
          </a:p>
        </p:txBody>
      </p:sp>
      <p:sp>
        <p:nvSpPr>
          <p:cNvPr id="43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规章制度执行</a:t>
            </a:r>
            <a:endParaRPr lang="en-US" sz="2000" b="0" strike="noStrike" spc="-1">
              <a:solidFill>
                <a:srgbClr val="000000"/>
              </a:solidFill>
              <a:latin typeface="Arial"/>
            </a:endParaRPr>
          </a:p>
        </p:txBody>
      </p:sp>
      <p:sp>
        <p:nvSpPr>
          <p:cNvPr id="439"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440"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439"/>
                                        </p:tgtEl>
                                        <p:attrNameLst>
                                          <p:attrName>style.visibility</p:attrName>
                                        </p:attrNameLst>
                                      </p:cBhvr>
                                      <p:to>
                                        <p:strVal val="visible"/>
                                      </p:to>
                                    </p:set>
                                    <p:animEffect transition="in" filter="fade">
                                      <p:cBhvr additive="repl">
                                        <p:cTn id="7" dur="500"/>
                                        <p:tgtEl>
                                          <p:spTgt spid="4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41" name="图片 7"/>
          <p:cNvPicPr/>
          <p:nvPr/>
        </p:nvPicPr>
        <p:blipFill>
          <a:blip r:embed="rId3"/>
          <a:srcRect l="22204" r="2142"/>
          <a:stretch>
            <a:fillRect/>
          </a:stretch>
        </p:blipFill>
        <p:spPr>
          <a:xfrm>
            <a:off x="0" y="0"/>
            <a:ext cx="12191760" cy="6857640"/>
          </a:xfrm>
          <a:prstGeom prst="rect">
            <a:avLst/>
          </a:prstGeom>
          <a:ln w="0">
            <a:noFill/>
          </a:ln>
        </p:spPr>
      </p:pic>
      <p:sp>
        <p:nvSpPr>
          <p:cNvPr id="44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44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第四章 安全事故应急处理</a:t>
            </a:r>
            <a:endParaRPr lang="en-US" sz="3600" b="0" strike="noStrike" spc="-1">
              <a:solidFill>
                <a:schemeClr val="dk1"/>
              </a:solidFill>
              <a:latin typeface="Arial"/>
            </a:endParaRPr>
          </a:p>
        </p:txBody>
      </p:sp>
      <p:sp>
        <p:nvSpPr>
          <p:cNvPr id="44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5"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4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4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应急预案制定</a:t>
            </a:r>
            <a:endParaRPr lang="en-US" sz="2800" b="0" strike="noStrike" spc="-1">
              <a:solidFill>
                <a:srgbClr val="000000"/>
              </a:solidFill>
              <a:latin typeface="Arial"/>
            </a:endParaRPr>
          </a:p>
        </p:txBody>
      </p:sp>
      <p:sp>
        <p:nvSpPr>
          <p:cNvPr id="44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在应对安全事故时，对事故类型进行划分是至关重要的。同时，建立应急响应措施以及组建应急救援队伍也是必不可少的步骤。</a:t>
            </a:r>
            <a:endParaRPr lang="en-US" sz="1800" b="0" strike="noStrike" spc="-1">
              <a:solidFill>
                <a:srgbClr val="000000"/>
              </a:solidFill>
              <a:latin typeface="Arial"/>
            </a:endParaRPr>
          </a:p>
        </p:txBody>
      </p:sp>
      <p:sp>
        <p:nvSpPr>
          <p:cNvPr id="44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450"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445"/>
                                        </p:tgtEl>
                                        <p:attrNameLst>
                                          <p:attrName>style.visibility</p:attrName>
                                        </p:attrNameLst>
                                      </p:cBhvr>
                                      <p:to>
                                        <p:strVal val="visible"/>
                                      </p:to>
                                    </p:set>
                                    <p:animEffect transition="in" filter="fade">
                                      <p:cBhvr additive="repl">
                                        <p:cTn id="7" dur="500"/>
                                        <p:tgtEl>
                                          <p:spTgt spid="4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应急演练</a:t>
            </a:r>
            <a:endParaRPr lang="en-US" sz="3600" b="0" strike="noStrike" spc="-1">
              <a:solidFill>
                <a:schemeClr val="dk1"/>
              </a:solidFill>
              <a:latin typeface="Arial"/>
            </a:endParaRPr>
          </a:p>
        </p:txBody>
      </p:sp>
      <p:sp>
        <p:nvSpPr>
          <p:cNvPr id="45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保证应急响应效率</a:t>
            </a:r>
            <a:endParaRPr lang="en-US" sz="1600" b="0" strike="noStrike" spc="-1">
              <a:solidFill>
                <a:srgbClr val="000000"/>
              </a:solidFill>
              <a:latin typeface="Arial"/>
            </a:endParaRPr>
          </a:p>
        </p:txBody>
      </p:sp>
      <p:sp>
        <p:nvSpPr>
          <p:cNvPr id="45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定期组织演练</a:t>
            </a:r>
            <a:endParaRPr lang="en-US" sz="2000" b="0" strike="noStrike" spc="-1">
              <a:solidFill>
                <a:srgbClr val="000000"/>
              </a:solidFill>
              <a:latin typeface="Arial"/>
            </a:endParaRPr>
          </a:p>
        </p:txBody>
      </p:sp>
      <p:sp>
        <p:nvSpPr>
          <p:cNvPr id="45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45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45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改进应急预案和救援措施</a:t>
            </a:r>
            <a:endParaRPr lang="en-US" sz="1600" b="0" strike="noStrike" spc="-1">
              <a:solidFill>
                <a:srgbClr val="000000"/>
              </a:solidFill>
              <a:latin typeface="Arial"/>
            </a:endParaRPr>
          </a:p>
        </p:txBody>
      </p:sp>
      <p:sp>
        <p:nvSpPr>
          <p:cNvPr id="45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发现问题及时纠正</a:t>
            </a:r>
            <a:endParaRPr lang="en-US" sz="2000" b="0" strike="noStrike" spc="-1">
              <a:solidFill>
                <a:srgbClr val="000000"/>
              </a:solidFill>
              <a:latin typeface="Arial"/>
            </a:endParaRPr>
          </a:p>
        </p:txBody>
      </p:sp>
      <p:sp>
        <p:nvSpPr>
          <p:cNvPr id="45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45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全面覆盖各类可能发生的事故</a:t>
            </a:r>
            <a:endParaRPr lang="en-US" sz="1600" b="0" strike="noStrike" spc="-1">
              <a:solidFill>
                <a:srgbClr val="000000"/>
              </a:solidFill>
              <a:latin typeface="Arial"/>
            </a:endParaRPr>
          </a:p>
        </p:txBody>
      </p:sp>
      <p:sp>
        <p:nvSpPr>
          <p:cNvPr id="46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模拟不同场景</a:t>
            </a:r>
            <a:endParaRPr lang="en-US" sz="2000" b="0" strike="noStrike" spc="-1">
              <a:solidFill>
                <a:srgbClr val="000000"/>
              </a:solidFill>
              <a:latin typeface="Arial"/>
            </a:endParaRPr>
          </a:p>
        </p:txBody>
      </p:sp>
      <p:sp>
        <p:nvSpPr>
          <p:cNvPr id="461"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462"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461"/>
                                        </p:tgtEl>
                                        <p:attrNameLst>
                                          <p:attrName>style.visibility</p:attrName>
                                        </p:attrNameLst>
                                      </p:cBhvr>
                                      <p:to>
                                        <p:strVal val="visible"/>
                                      </p:to>
                                    </p:set>
                                    <p:animEffect transition="in" filter="fade">
                                      <p:cBhvr additive="repl">
                                        <p:cTn id="7" dur="500"/>
                                        <p:tgtEl>
                                          <p:spTgt spid="4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3"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464"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65"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责任追究</a:t>
            </a:r>
            <a:endParaRPr lang="en-US" sz="1800" b="0" strike="noStrike" spc="-1">
              <a:solidFill>
                <a:srgbClr val="000000"/>
              </a:solidFill>
              <a:latin typeface="Arial"/>
            </a:endParaRPr>
          </a:p>
        </p:txBody>
      </p:sp>
      <p:sp>
        <p:nvSpPr>
          <p:cNvPr id="466"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明确责任分工</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确保责任人承担责任</a:t>
            </a:r>
            <a:endParaRPr lang="en-US" sz="1400" b="0" strike="noStrike" spc="-1">
              <a:solidFill>
                <a:srgbClr val="000000"/>
              </a:solidFill>
              <a:latin typeface="Arial"/>
            </a:endParaRPr>
          </a:p>
        </p:txBody>
      </p:sp>
      <p:sp>
        <p:nvSpPr>
          <p:cNvPr id="467"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68"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改进措施落实</a:t>
            </a:r>
            <a:endParaRPr lang="en-US" sz="1800" b="0" strike="noStrike" spc="-1">
              <a:solidFill>
                <a:srgbClr val="000000"/>
              </a:solidFill>
              <a:latin typeface="Arial"/>
            </a:endParaRPr>
          </a:p>
        </p:txBody>
      </p:sp>
      <p:sp>
        <p:nvSpPr>
          <p:cNvPr id="469"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制定改进计划</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推动措施的落实执行</a:t>
            </a:r>
            <a:endParaRPr lang="en-US" sz="1400" b="0" strike="noStrike" spc="-1">
              <a:solidFill>
                <a:srgbClr val="000000"/>
              </a:solidFill>
              <a:latin typeface="Arial"/>
            </a:endParaRPr>
          </a:p>
        </p:txBody>
      </p:sp>
      <p:sp>
        <p:nvSpPr>
          <p:cNvPr id="470"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71"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472"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47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事故调查处理</a:t>
            </a:r>
            <a:endParaRPr lang="en-US" sz="3600" b="0" strike="noStrike" spc="-1">
              <a:solidFill>
                <a:schemeClr val="dk1"/>
              </a:solidFill>
              <a:latin typeface="Arial"/>
            </a:endParaRPr>
          </a:p>
        </p:txBody>
      </p:sp>
      <p:sp>
        <p:nvSpPr>
          <p:cNvPr id="474"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75"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事故原因分析</a:t>
            </a:r>
            <a:endParaRPr lang="en-US" sz="1800" b="0" strike="noStrike" spc="-1">
              <a:solidFill>
                <a:srgbClr val="000000"/>
              </a:solidFill>
              <a:latin typeface="Arial"/>
            </a:endParaRPr>
          </a:p>
        </p:txBody>
      </p:sp>
      <p:sp>
        <p:nvSpPr>
          <p:cNvPr id="476"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深入分析事故成因</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总结教训以避免再次发生</a:t>
            </a:r>
            <a:endParaRPr lang="en-US" sz="1400" b="0" strike="noStrike" spc="-1">
              <a:solidFill>
                <a:srgbClr val="000000"/>
              </a:solidFill>
              <a:latin typeface="Arial"/>
            </a:endParaRPr>
          </a:p>
        </p:txBody>
      </p:sp>
      <p:grpSp>
        <p:nvGrpSpPr>
          <p:cNvPr id="477" name="组合 4"/>
          <p:cNvGrpSpPr/>
          <p:nvPr/>
        </p:nvGrpSpPr>
        <p:grpSpPr>
          <a:xfrm>
            <a:off x="0" y="497520"/>
            <a:ext cx="3060720" cy="2445480"/>
            <a:chOff x="0" y="497520"/>
            <a:chExt cx="3060720" cy="2445480"/>
          </a:xfrm>
        </p:grpSpPr>
        <p:grpSp>
          <p:nvGrpSpPr>
            <p:cNvPr id="478" name="组合 19"/>
            <p:cNvGrpSpPr/>
            <p:nvPr/>
          </p:nvGrpSpPr>
          <p:grpSpPr>
            <a:xfrm>
              <a:off x="0" y="497520"/>
              <a:ext cx="3060720" cy="2040480"/>
              <a:chOff x="0" y="497520"/>
              <a:chExt cx="3060720" cy="2040480"/>
            </a:xfrm>
          </p:grpSpPr>
          <p:graphicFrame>
            <p:nvGraphicFramePr>
              <p:cNvPr id="479"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480" name="组合 25"/>
              <p:cNvGrpSpPr/>
              <p:nvPr/>
            </p:nvGrpSpPr>
            <p:grpSpPr>
              <a:xfrm>
                <a:off x="810000" y="812520"/>
                <a:ext cx="1394640" cy="1394640"/>
                <a:chOff x="810000" y="812520"/>
                <a:chExt cx="1394640" cy="1394640"/>
              </a:xfrm>
            </p:grpSpPr>
            <p:sp>
              <p:nvSpPr>
                <p:cNvPr id="481"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482"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483"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84" name="组合 8"/>
          <p:cNvGrpSpPr/>
          <p:nvPr/>
        </p:nvGrpSpPr>
        <p:grpSpPr>
          <a:xfrm>
            <a:off x="2778120" y="497520"/>
            <a:ext cx="3060720" cy="2445480"/>
            <a:chOff x="2778120" y="497520"/>
            <a:chExt cx="3060720" cy="2445480"/>
          </a:xfrm>
        </p:grpSpPr>
        <p:sp>
          <p:nvSpPr>
            <p:cNvPr id="485"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86" name="组合 6"/>
            <p:cNvGrpSpPr/>
            <p:nvPr/>
          </p:nvGrpSpPr>
          <p:grpSpPr>
            <a:xfrm>
              <a:off x="2778120" y="497520"/>
              <a:ext cx="3060720" cy="2445480"/>
              <a:chOff x="2778120" y="497520"/>
              <a:chExt cx="3060720" cy="2445480"/>
            </a:xfrm>
          </p:grpSpPr>
          <p:grpSp>
            <p:nvGrpSpPr>
              <p:cNvPr id="487" name="组合 13"/>
              <p:cNvGrpSpPr/>
              <p:nvPr/>
            </p:nvGrpSpPr>
            <p:grpSpPr>
              <a:xfrm>
                <a:off x="2778120" y="497520"/>
                <a:ext cx="3060720" cy="2040480"/>
                <a:chOff x="2778120" y="497520"/>
                <a:chExt cx="3060720" cy="2040480"/>
              </a:xfrm>
            </p:grpSpPr>
            <p:graphicFrame>
              <p:nvGraphicFramePr>
                <p:cNvPr id="488"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489"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90"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491" name="组合 10"/>
          <p:cNvGrpSpPr/>
          <p:nvPr/>
        </p:nvGrpSpPr>
        <p:grpSpPr>
          <a:xfrm>
            <a:off x="5469480" y="508320"/>
            <a:ext cx="3060720" cy="2445480"/>
            <a:chOff x="5469480" y="508320"/>
            <a:chExt cx="3060720" cy="2445480"/>
          </a:xfrm>
        </p:grpSpPr>
        <p:grpSp>
          <p:nvGrpSpPr>
            <p:cNvPr id="492" name="组合 11"/>
            <p:cNvGrpSpPr/>
            <p:nvPr/>
          </p:nvGrpSpPr>
          <p:grpSpPr>
            <a:xfrm>
              <a:off x="5469480" y="508320"/>
              <a:ext cx="3060720" cy="2445480"/>
              <a:chOff x="5469480" y="508320"/>
              <a:chExt cx="3060720" cy="2445480"/>
            </a:xfrm>
          </p:grpSpPr>
          <p:grpSp>
            <p:nvGrpSpPr>
              <p:cNvPr id="493" name="组合 14"/>
              <p:cNvGrpSpPr/>
              <p:nvPr/>
            </p:nvGrpSpPr>
            <p:grpSpPr>
              <a:xfrm>
                <a:off x="5469480" y="508320"/>
                <a:ext cx="3060720" cy="2040480"/>
                <a:chOff x="5469480" y="508320"/>
                <a:chExt cx="3060720" cy="2040480"/>
              </a:xfrm>
            </p:grpSpPr>
            <p:graphicFrame>
              <p:nvGraphicFramePr>
                <p:cNvPr id="494"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495"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96"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97" name="Group 65"/>
            <p:cNvGrpSpPr/>
            <p:nvPr/>
          </p:nvGrpSpPr>
          <p:grpSpPr>
            <a:xfrm>
              <a:off x="6753240" y="1356480"/>
              <a:ext cx="479880" cy="476640"/>
              <a:chOff x="6753240" y="1356480"/>
              <a:chExt cx="479880" cy="476640"/>
            </a:xfrm>
          </p:grpSpPr>
          <p:sp>
            <p:nvSpPr>
              <p:cNvPr id="498"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99"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500"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501" name="组合 15"/>
          <p:cNvGrpSpPr/>
          <p:nvPr/>
        </p:nvGrpSpPr>
        <p:grpSpPr>
          <a:xfrm>
            <a:off x="8161920" y="389520"/>
            <a:ext cx="3060720" cy="2445840"/>
            <a:chOff x="8161920" y="389520"/>
            <a:chExt cx="3060720" cy="2445840"/>
          </a:xfrm>
        </p:grpSpPr>
        <p:sp>
          <p:nvSpPr>
            <p:cNvPr id="502"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503" name="组合 16"/>
            <p:cNvGrpSpPr/>
            <p:nvPr/>
          </p:nvGrpSpPr>
          <p:grpSpPr>
            <a:xfrm>
              <a:off x="8161920" y="389520"/>
              <a:ext cx="3060720" cy="2445840"/>
              <a:chOff x="8161920" y="389520"/>
              <a:chExt cx="3060720" cy="2445840"/>
            </a:xfrm>
          </p:grpSpPr>
          <p:grpSp>
            <p:nvGrpSpPr>
              <p:cNvPr id="504" name="组合 14"/>
              <p:cNvGrpSpPr/>
              <p:nvPr/>
            </p:nvGrpSpPr>
            <p:grpSpPr>
              <a:xfrm>
                <a:off x="8161920" y="389520"/>
                <a:ext cx="3060720" cy="2040480"/>
                <a:chOff x="8161920" y="389520"/>
                <a:chExt cx="3060720" cy="2040480"/>
              </a:xfrm>
            </p:grpSpPr>
            <p:graphicFrame>
              <p:nvGraphicFramePr>
                <p:cNvPr id="505"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506"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507"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63"/>
                                        </p:tgtEl>
                                        <p:attrNameLst>
                                          <p:attrName>style.visibility</p:attrName>
                                        </p:attrNameLst>
                                      </p:cBhvr>
                                      <p:to>
                                        <p:strVal val="visible"/>
                                      </p:to>
                                    </p:set>
                                    <p:anim calcmode="lin" valueType="num">
                                      <p:cBhvr additive="repl">
                                        <p:cTn id="7" dur="500" fill="hold"/>
                                        <p:tgtEl>
                                          <p:spTgt spid="463"/>
                                        </p:tgtEl>
                                        <p:attrNameLst>
                                          <p:attrName>ppt_x</p:attrName>
                                        </p:attrNameLst>
                                      </p:cBhvr>
                                      <p:tavLst>
                                        <p:tav tm="0">
                                          <p:val>
                                            <p:strVal val="#ppt_x"/>
                                          </p:val>
                                        </p:tav>
                                        <p:tav tm="100000">
                                          <p:val>
                                            <p:strVal val="#ppt_x"/>
                                          </p:val>
                                        </p:tav>
                                      </p:tavLst>
                                    </p:anim>
                                    <p:anim calcmode="lin" valueType="num">
                                      <p:cBhvr additive="repl">
                                        <p:cTn id="8" dur="500" fill="hold"/>
                                        <p:tgtEl>
                                          <p:spTgt spid="463"/>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477"/>
                                        </p:tgtEl>
                                        <p:attrNameLst>
                                          <p:attrName>style.visibility</p:attrName>
                                        </p:attrNameLst>
                                      </p:cBhvr>
                                      <p:to>
                                        <p:strVal val="visible"/>
                                      </p:to>
                                    </p:set>
                                    <p:anim calcmode="lin" valueType="num">
                                      <p:cBhvr additive="repl">
                                        <p:cTn id="11" dur="500" fill="hold"/>
                                        <p:tgtEl>
                                          <p:spTgt spid="477"/>
                                        </p:tgtEl>
                                        <p:attrNameLst>
                                          <p:attrName>ppt_w</p:attrName>
                                        </p:attrNameLst>
                                      </p:cBhvr>
                                      <p:tavLst>
                                        <p:tav tm="0">
                                          <p:val>
                                            <p:fltVal val="0"/>
                                          </p:val>
                                        </p:tav>
                                        <p:tav tm="100000">
                                          <p:val>
                                            <p:strVal val="#ppt_w"/>
                                          </p:val>
                                        </p:tav>
                                      </p:tavLst>
                                    </p:anim>
                                    <p:anim calcmode="lin" valueType="num">
                                      <p:cBhvr additive="repl">
                                        <p:cTn id="12" dur="500" fill="hold"/>
                                        <p:tgtEl>
                                          <p:spTgt spid="477"/>
                                        </p:tgtEl>
                                        <p:attrNameLst>
                                          <p:attrName>ppt_h</p:attrName>
                                        </p:attrNameLst>
                                      </p:cBhvr>
                                      <p:tavLst>
                                        <p:tav tm="0">
                                          <p:val>
                                            <p:fltVal val="0"/>
                                          </p:val>
                                        </p:tav>
                                        <p:tav tm="100000">
                                          <p:val>
                                            <p:strVal val="#ppt_h"/>
                                          </p:val>
                                        </p:tav>
                                      </p:tavLst>
                                    </p:anim>
                                    <p:animEffect transition="in" filter="fade">
                                      <p:cBhvr additive="repl">
                                        <p:cTn id="13" dur="500"/>
                                        <p:tgtEl>
                                          <p:spTgt spid="47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484"/>
                                        </p:tgtEl>
                                        <p:attrNameLst>
                                          <p:attrName>style.visibility</p:attrName>
                                        </p:attrNameLst>
                                      </p:cBhvr>
                                      <p:to>
                                        <p:strVal val="visible"/>
                                      </p:to>
                                    </p:set>
                                    <p:anim calcmode="lin" valueType="num">
                                      <p:cBhvr additive="repl">
                                        <p:cTn id="18" dur="500" fill="hold"/>
                                        <p:tgtEl>
                                          <p:spTgt spid="484"/>
                                        </p:tgtEl>
                                        <p:attrNameLst>
                                          <p:attrName>ppt_w</p:attrName>
                                        </p:attrNameLst>
                                      </p:cBhvr>
                                      <p:tavLst>
                                        <p:tav tm="0">
                                          <p:val>
                                            <p:fltVal val="0"/>
                                          </p:val>
                                        </p:tav>
                                        <p:tav tm="100000">
                                          <p:val>
                                            <p:strVal val="#ppt_w"/>
                                          </p:val>
                                        </p:tav>
                                      </p:tavLst>
                                    </p:anim>
                                    <p:anim calcmode="lin" valueType="num">
                                      <p:cBhvr additive="repl">
                                        <p:cTn id="19" dur="500" fill="hold"/>
                                        <p:tgtEl>
                                          <p:spTgt spid="484"/>
                                        </p:tgtEl>
                                        <p:attrNameLst>
                                          <p:attrName>ppt_h</p:attrName>
                                        </p:attrNameLst>
                                      </p:cBhvr>
                                      <p:tavLst>
                                        <p:tav tm="0">
                                          <p:val>
                                            <p:fltVal val="0"/>
                                          </p:val>
                                        </p:tav>
                                        <p:tav tm="100000">
                                          <p:val>
                                            <p:strVal val="#ppt_h"/>
                                          </p:val>
                                        </p:tav>
                                      </p:tavLst>
                                    </p:anim>
                                    <p:animEffect transition="in" filter="fade">
                                      <p:cBhvr additive="repl">
                                        <p:cTn id="20" dur="500"/>
                                        <p:tgtEl>
                                          <p:spTgt spid="484"/>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491"/>
                                        </p:tgtEl>
                                        <p:attrNameLst>
                                          <p:attrName>style.visibility</p:attrName>
                                        </p:attrNameLst>
                                      </p:cBhvr>
                                      <p:to>
                                        <p:strVal val="visible"/>
                                      </p:to>
                                    </p:set>
                                    <p:anim calcmode="lin" valueType="num">
                                      <p:cBhvr additive="repl">
                                        <p:cTn id="23" dur="500" fill="hold"/>
                                        <p:tgtEl>
                                          <p:spTgt spid="491"/>
                                        </p:tgtEl>
                                        <p:attrNameLst>
                                          <p:attrName>ppt_w</p:attrName>
                                        </p:attrNameLst>
                                      </p:cBhvr>
                                      <p:tavLst>
                                        <p:tav tm="0">
                                          <p:val>
                                            <p:fltVal val="0"/>
                                          </p:val>
                                        </p:tav>
                                        <p:tav tm="100000">
                                          <p:val>
                                            <p:strVal val="#ppt_w"/>
                                          </p:val>
                                        </p:tav>
                                      </p:tavLst>
                                    </p:anim>
                                    <p:anim calcmode="lin" valueType="num">
                                      <p:cBhvr additive="repl">
                                        <p:cTn id="24" dur="500" fill="hold"/>
                                        <p:tgtEl>
                                          <p:spTgt spid="491"/>
                                        </p:tgtEl>
                                        <p:attrNameLst>
                                          <p:attrName>ppt_h</p:attrName>
                                        </p:attrNameLst>
                                      </p:cBhvr>
                                      <p:tavLst>
                                        <p:tav tm="0">
                                          <p:val>
                                            <p:fltVal val="0"/>
                                          </p:val>
                                        </p:tav>
                                        <p:tav tm="100000">
                                          <p:val>
                                            <p:strVal val="#ppt_h"/>
                                          </p:val>
                                        </p:tav>
                                      </p:tavLst>
                                    </p:anim>
                                    <p:animEffect transition="in" filter="fade">
                                      <p:cBhvr additive="repl">
                                        <p:cTn id="25" dur="500"/>
                                        <p:tgtEl>
                                          <p:spTgt spid="491"/>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501"/>
                                        </p:tgtEl>
                                        <p:attrNameLst>
                                          <p:attrName>style.visibility</p:attrName>
                                        </p:attrNameLst>
                                      </p:cBhvr>
                                      <p:to>
                                        <p:strVal val="visible"/>
                                      </p:to>
                                    </p:set>
                                    <p:anim calcmode="lin" valueType="num">
                                      <p:cBhvr additive="repl">
                                        <p:cTn id="28" dur="500" fill="hold"/>
                                        <p:tgtEl>
                                          <p:spTgt spid="501"/>
                                        </p:tgtEl>
                                        <p:attrNameLst>
                                          <p:attrName>ppt_w</p:attrName>
                                        </p:attrNameLst>
                                      </p:cBhvr>
                                      <p:tavLst>
                                        <p:tav tm="0">
                                          <p:val>
                                            <p:fltVal val="0"/>
                                          </p:val>
                                        </p:tav>
                                        <p:tav tm="100000">
                                          <p:val>
                                            <p:strVal val="#ppt_w"/>
                                          </p:val>
                                        </p:tav>
                                      </p:tavLst>
                                    </p:anim>
                                    <p:anim calcmode="lin" valueType="num">
                                      <p:cBhvr additive="repl">
                                        <p:cTn id="29" dur="500" fill="hold"/>
                                        <p:tgtEl>
                                          <p:spTgt spid="501"/>
                                        </p:tgtEl>
                                        <p:attrNameLst>
                                          <p:attrName>ppt_h</p:attrName>
                                        </p:attrNameLst>
                                      </p:cBhvr>
                                      <p:tavLst>
                                        <p:tav tm="0">
                                          <p:val>
                                            <p:fltVal val="0"/>
                                          </p:val>
                                        </p:tav>
                                        <p:tav tm="100000">
                                          <p:val>
                                            <p:strVal val="#ppt_h"/>
                                          </p:val>
                                        </p:tav>
                                      </p:tavLst>
                                    </p:anim>
                                    <p:animEffect transition="in" filter="fade">
                                      <p:cBhvr additive="repl">
                                        <p:cTn id="30" dur="500"/>
                                        <p:tgtEl>
                                          <p:spTgt spid="5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事故后的心理疏导</a:t>
            </a:r>
            <a:endParaRPr lang="en-US" sz="3600" b="0" strike="noStrike" spc="-1">
              <a:solidFill>
                <a:schemeClr val="dk1"/>
              </a:solidFill>
              <a:latin typeface="Arial"/>
            </a:endParaRPr>
          </a:p>
        </p:txBody>
      </p:sp>
      <p:sp>
        <p:nvSpPr>
          <p:cNvPr id="509"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提供专业心理咨询服务</a:t>
            </a:r>
            <a:endParaRPr lang="en-US" sz="1600" b="0" strike="noStrike" spc="-1">
              <a:solidFill>
                <a:srgbClr val="000000"/>
              </a:solidFill>
              <a:latin typeface="Arial"/>
            </a:endParaRPr>
          </a:p>
        </p:txBody>
      </p:sp>
      <p:sp>
        <p:nvSpPr>
          <p:cNvPr id="510"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重视员工心理健康</a:t>
            </a:r>
            <a:endParaRPr lang="en-US" sz="2000" b="0" strike="noStrike" spc="-1">
              <a:solidFill>
                <a:srgbClr val="000000"/>
              </a:solidFill>
              <a:latin typeface="Arial"/>
            </a:endParaRPr>
          </a:p>
        </p:txBody>
      </p:sp>
      <p:sp>
        <p:nvSpPr>
          <p:cNvPr id="511"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关注员工心理状态</a:t>
            </a:r>
            <a:endParaRPr lang="en-US" sz="1600" b="0" strike="noStrike" spc="-1">
              <a:solidFill>
                <a:srgbClr val="000000"/>
              </a:solidFill>
              <a:latin typeface="Arial"/>
            </a:endParaRPr>
          </a:p>
        </p:txBody>
      </p:sp>
      <p:sp>
        <p:nvSpPr>
          <p:cNvPr id="512"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提供心理支持服务</a:t>
            </a:r>
            <a:endParaRPr lang="en-US" sz="2000" b="0" strike="noStrike" spc="-1">
              <a:solidFill>
                <a:srgbClr val="000000"/>
              </a:solidFill>
              <a:latin typeface="Arial"/>
            </a:endParaRPr>
          </a:p>
        </p:txBody>
      </p:sp>
      <p:sp>
        <p:nvSpPr>
          <p:cNvPr id="513"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514"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515"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516"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517"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518" name="组合 4"/>
          <p:cNvGrpSpPr/>
          <p:nvPr/>
        </p:nvGrpSpPr>
        <p:grpSpPr>
          <a:xfrm>
            <a:off x="577800" y="381240"/>
            <a:ext cx="3060720" cy="2445480"/>
            <a:chOff x="577800" y="381240"/>
            <a:chExt cx="3060720" cy="2445480"/>
          </a:xfrm>
        </p:grpSpPr>
        <p:grpSp>
          <p:nvGrpSpPr>
            <p:cNvPr id="519" name="组合 19"/>
            <p:cNvGrpSpPr/>
            <p:nvPr/>
          </p:nvGrpSpPr>
          <p:grpSpPr>
            <a:xfrm>
              <a:off x="577800" y="381240"/>
              <a:ext cx="3060720" cy="2040480"/>
              <a:chOff x="577800" y="381240"/>
              <a:chExt cx="3060720" cy="2040480"/>
            </a:xfrm>
          </p:grpSpPr>
          <p:graphicFrame>
            <p:nvGraphicFramePr>
              <p:cNvPr id="520"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521" name="组合 25"/>
              <p:cNvGrpSpPr/>
              <p:nvPr/>
            </p:nvGrpSpPr>
            <p:grpSpPr>
              <a:xfrm>
                <a:off x="1387800" y="696600"/>
                <a:ext cx="1394640" cy="1394640"/>
                <a:chOff x="1387800" y="696600"/>
                <a:chExt cx="1394640" cy="1394640"/>
              </a:xfrm>
            </p:grpSpPr>
            <p:sp>
              <p:nvSpPr>
                <p:cNvPr id="522"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523"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524"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525" name="组合 7"/>
          <p:cNvGrpSpPr/>
          <p:nvPr/>
        </p:nvGrpSpPr>
        <p:grpSpPr>
          <a:xfrm>
            <a:off x="3127320" y="385200"/>
            <a:ext cx="3060720" cy="2445480"/>
            <a:chOff x="3127320" y="385200"/>
            <a:chExt cx="3060720" cy="2445480"/>
          </a:xfrm>
        </p:grpSpPr>
        <p:sp>
          <p:nvSpPr>
            <p:cNvPr id="526"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527" name="组合 9"/>
            <p:cNvGrpSpPr/>
            <p:nvPr/>
          </p:nvGrpSpPr>
          <p:grpSpPr>
            <a:xfrm>
              <a:off x="3127320" y="385200"/>
              <a:ext cx="3060720" cy="2445480"/>
              <a:chOff x="3127320" y="385200"/>
              <a:chExt cx="3060720" cy="2445480"/>
            </a:xfrm>
          </p:grpSpPr>
          <p:grpSp>
            <p:nvGrpSpPr>
              <p:cNvPr id="528" name="组合 13"/>
              <p:cNvGrpSpPr/>
              <p:nvPr/>
            </p:nvGrpSpPr>
            <p:grpSpPr>
              <a:xfrm>
                <a:off x="3127320" y="385200"/>
                <a:ext cx="3060720" cy="2040480"/>
                <a:chOff x="3127320" y="385200"/>
                <a:chExt cx="3060720" cy="2040480"/>
              </a:xfrm>
            </p:grpSpPr>
            <p:graphicFrame>
              <p:nvGraphicFramePr>
                <p:cNvPr id="529"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530"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531"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532" name="组合 10"/>
          <p:cNvGrpSpPr/>
          <p:nvPr/>
        </p:nvGrpSpPr>
        <p:grpSpPr>
          <a:xfrm>
            <a:off x="5771880" y="380880"/>
            <a:ext cx="3060720" cy="2445480"/>
            <a:chOff x="5771880" y="380880"/>
            <a:chExt cx="3060720" cy="2445480"/>
          </a:xfrm>
        </p:grpSpPr>
        <p:grpSp>
          <p:nvGrpSpPr>
            <p:cNvPr id="533" name="组合 11"/>
            <p:cNvGrpSpPr/>
            <p:nvPr/>
          </p:nvGrpSpPr>
          <p:grpSpPr>
            <a:xfrm>
              <a:off x="5771880" y="380880"/>
              <a:ext cx="3060720" cy="2445480"/>
              <a:chOff x="5771880" y="380880"/>
              <a:chExt cx="3060720" cy="2445480"/>
            </a:xfrm>
          </p:grpSpPr>
          <p:grpSp>
            <p:nvGrpSpPr>
              <p:cNvPr id="534" name="组合 14"/>
              <p:cNvGrpSpPr/>
              <p:nvPr/>
            </p:nvGrpSpPr>
            <p:grpSpPr>
              <a:xfrm>
                <a:off x="5771880" y="380880"/>
                <a:ext cx="3060720" cy="2040480"/>
                <a:chOff x="5771880" y="380880"/>
                <a:chExt cx="3060720" cy="2040480"/>
              </a:xfrm>
            </p:grpSpPr>
            <p:graphicFrame>
              <p:nvGraphicFramePr>
                <p:cNvPr id="535"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536"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537"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538" name="Group 65"/>
            <p:cNvGrpSpPr/>
            <p:nvPr/>
          </p:nvGrpSpPr>
          <p:grpSpPr>
            <a:xfrm>
              <a:off x="7055640" y="1229040"/>
              <a:ext cx="479880" cy="476640"/>
              <a:chOff x="7055640" y="1229040"/>
              <a:chExt cx="479880" cy="476640"/>
            </a:xfrm>
          </p:grpSpPr>
          <p:sp>
            <p:nvSpPr>
              <p:cNvPr id="539"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540"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541"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542" name="组合 12"/>
          <p:cNvGrpSpPr/>
          <p:nvPr/>
        </p:nvGrpSpPr>
        <p:grpSpPr>
          <a:xfrm>
            <a:off x="8371800" y="384480"/>
            <a:ext cx="3060720" cy="2445480"/>
            <a:chOff x="8371800" y="384480"/>
            <a:chExt cx="3060720" cy="2445480"/>
          </a:xfrm>
        </p:grpSpPr>
        <p:sp>
          <p:nvSpPr>
            <p:cNvPr id="543"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544" name="组合 13"/>
            <p:cNvGrpSpPr/>
            <p:nvPr/>
          </p:nvGrpSpPr>
          <p:grpSpPr>
            <a:xfrm>
              <a:off x="8371800" y="384480"/>
              <a:ext cx="3060720" cy="2445480"/>
              <a:chOff x="8371800" y="384480"/>
              <a:chExt cx="3060720" cy="2445480"/>
            </a:xfrm>
          </p:grpSpPr>
          <p:grpSp>
            <p:nvGrpSpPr>
              <p:cNvPr id="545" name="组合 14"/>
              <p:cNvGrpSpPr/>
              <p:nvPr/>
            </p:nvGrpSpPr>
            <p:grpSpPr>
              <a:xfrm>
                <a:off x="8371800" y="384480"/>
                <a:ext cx="3060720" cy="2040480"/>
                <a:chOff x="8371800" y="384480"/>
                <a:chExt cx="3060720" cy="2040480"/>
              </a:xfrm>
            </p:grpSpPr>
            <p:graphicFrame>
              <p:nvGraphicFramePr>
                <p:cNvPr id="546"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547"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548"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17"/>
                                        </p:tgtEl>
                                        <p:attrNameLst>
                                          <p:attrName>style.visibility</p:attrName>
                                        </p:attrNameLst>
                                      </p:cBhvr>
                                      <p:to>
                                        <p:strVal val="visible"/>
                                      </p:to>
                                    </p:set>
                                    <p:anim calcmode="lin" valueType="num">
                                      <p:cBhvr additive="repl">
                                        <p:cTn id="7" dur="500" fill="hold"/>
                                        <p:tgtEl>
                                          <p:spTgt spid="517"/>
                                        </p:tgtEl>
                                        <p:attrNameLst>
                                          <p:attrName>ppt_x</p:attrName>
                                        </p:attrNameLst>
                                      </p:cBhvr>
                                      <p:tavLst>
                                        <p:tav tm="0">
                                          <p:val>
                                            <p:strVal val="#ppt_x"/>
                                          </p:val>
                                        </p:tav>
                                        <p:tav tm="100000">
                                          <p:val>
                                            <p:strVal val="#ppt_x"/>
                                          </p:val>
                                        </p:tav>
                                      </p:tavLst>
                                    </p:anim>
                                    <p:anim calcmode="lin" valueType="num">
                                      <p:cBhvr additive="repl">
                                        <p:cTn id="8" dur="500" fill="hold"/>
                                        <p:tgtEl>
                                          <p:spTgt spid="517"/>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518"/>
                                        </p:tgtEl>
                                        <p:attrNameLst>
                                          <p:attrName>style.visibility</p:attrName>
                                        </p:attrNameLst>
                                      </p:cBhvr>
                                      <p:to>
                                        <p:strVal val="visible"/>
                                      </p:to>
                                    </p:set>
                                    <p:anim calcmode="lin" valueType="num">
                                      <p:cBhvr additive="repl">
                                        <p:cTn id="11" dur="500" fill="hold"/>
                                        <p:tgtEl>
                                          <p:spTgt spid="518"/>
                                        </p:tgtEl>
                                        <p:attrNameLst>
                                          <p:attrName>ppt_w</p:attrName>
                                        </p:attrNameLst>
                                      </p:cBhvr>
                                      <p:tavLst>
                                        <p:tav tm="0">
                                          <p:val>
                                            <p:fltVal val="0"/>
                                          </p:val>
                                        </p:tav>
                                        <p:tav tm="100000">
                                          <p:val>
                                            <p:strVal val="#ppt_w"/>
                                          </p:val>
                                        </p:tav>
                                      </p:tavLst>
                                    </p:anim>
                                    <p:anim calcmode="lin" valueType="num">
                                      <p:cBhvr additive="repl">
                                        <p:cTn id="12" dur="500" fill="hold"/>
                                        <p:tgtEl>
                                          <p:spTgt spid="518"/>
                                        </p:tgtEl>
                                        <p:attrNameLst>
                                          <p:attrName>ppt_h</p:attrName>
                                        </p:attrNameLst>
                                      </p:cBhvr>
                                      <p:tavLst>
                                        <p:tav tm="0">
                                          <p:val>
                                            <p:fltVal val="0"/>
                                          </p:val>
                                        </p:tav>
                                        <p:tav tm="100000">
                                          <p:val>
                                            <p:strVal val="#ppt_h"/>
                                          </p:val>
                                        </p:tav>
                                      </p:tavLst>
                                    </p:anim>
                                    <p:animEffect transition="in" filter="fade">
                                      <p:cBhvr additive="repl">
                                        <p:cTn id="13" dur="500"/>
                                        <p:tgtEl>
                                          <p:spTgt spid="518"/>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525"/>
                                        </p:tgtEl>
                                        <p:attrNameLst>
                                          <p:attrName>style.visibility</p:attrName>
                                        </p:attrNameLst>
                                      </p:cBhvr>
                                      <p:to>
                                        <p:strVal val="visible"/>
                                      </p:to>
                                    </p:set>
                                    <p:anim calcmode="lin" valueType="num">
                                      <p:cBhvr additive="repl">
                                        <p:cTn id="18" dur="500" fill="hold"/>
                                        <p:tgtEl>
                                          <p:spTgt spid="525"/>
                                        </p:tgtEl>
                                        <p:attrNameLst>
                                          <p:attrName>ppt_w</p:attrName>
                                        </p:attrNameLst>
                                      </p:cBhvr>
                                      <p:tavLst>
                                        <p:tav tm="0">
                                          <p:val>
                                            <p:fltVal val="0"/>
                                          </p:val>
                                        </p:tav>
                                        <p:tav tm="100000">
                                          <p:val>
                                            <p:strVal val="#ppt_w"/>
                                          </p:val>
                                        </p:tav>
                                      </p:tavLst>
                                    </p:anim>
                                    <p:anim calcmode="lin" valueType="num">
                                      <p:cBhvr additive="repl">
                                        <p:cTn id="19" dur="500" fill="hold"/>
                                        <p:tgtEl>
                                          <p:spTgt spid="525"/>
                                        </p:tgtEl>
                                        <p:attrNameLst>
                                          <p:attrName>ppt_h</p:attrName>
                                        </p:attrNameLst>
                                      </p:cBhvr>
                                      <p:tavLst>
                                        <p:tav tm="0">
                                          <p:val>
                                            <p:fltVal val="0"/>
                                          </p:val>
                                        </p:tav>
                                        <p:tav tm="100000">
                                          <p:val>
                                            <p:strVal val="#ppt_h"/>
                                          </p:val>
                                        </p:tav>
                                      </p:tavLst>
                                    </p:anim>
                                    <p:animEffect transition="in" filter="fade">
                                      <p:cBhvr additive="repl">
                                        <p:cTn id="20" dur="500"/>
                                        <p:tgtEl>
                                          <p:spTgt spid="525"/>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532"/>
                                        </p:tgtEl>
                                        <p:attrNameLst>
                                          <p:attrName>style.visibility</p:attrName>
                                        </p:attrNameLst>
                                      </p:cBhvr>
                                      <p:to>
                                        <p:strVal val="visible"/>
                                      </p:to>
                                    </p:set>
                                    <p:anim calcmode="lin" valueType="num">
                                      <p:cBhvr additive="repl">
                                        <p:cTn id="23" dur="500" fill="hold"/>
                                        <p:tgtEl>
                                          <p:spTgt spid="532"/>
                                        </p:tgtEl>
                                        <p:attrNameLst>
                                          <p:attrName>ppt_w</p:attrName>
                                        </p:attrNameLst>
                                      </p:cBhvr>
                                      <p:tavLst>
                                        <p:tav tm="0">
                                          <p:val>
                                            <p:fltVal val="0"/>
                                          </p:val>
                                        </p:tav>
                                        <p:tav tm="100000">
                                          <p:val>
                                            <p:strVal val="#ppt_w"/>
                                          </p:val>
                                        </p:tav>
                                      </p:tavLst>
                                    </p:anim>
                                    <p:anim calcmode="lin" valueType="num">
                                      <p:cBhvr additive="repl">
                                        <p:cTn id="24" dur="500" fill="hold"/>
                                        <p:tgtEl>
                                          <p:spTgt spid="532"/>
                                        </p:tgtEl>
                                        <p:attrNameLst>
                                          <p:attrName>ppt_h</p:attrName>
                                        </p:attrNameLst>
                                      </p:cBhvr>
                                      <p:tavLst>
                                        <p:tav tm="0">
                                          <p:val>
                                            <p:fltVal val="0"/>
                                          </p:val>
                                        </p:tav>
                                        <p:tav tm="100000">
                                          <p:val>
                                            <p:strVal val="#ppt_h"/>
                                          </p:val>
                                        </p:tav>
                                      </p:tavLst>
                                    </p:anim>
                                    <p:animEffect transition="in" filter="fade">
                                      <p:cBhvr additive="repl">
                                        <p:cTn id="25" dur="500"/>
                                        <p:tgtEl>
                                          <p:spTgt spid="532"/>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542"/>
                                        </p:tgtEl>
                                        <p:attrNameLst>
                                          <p:attrName>style.visibility</p:attrName>
                                        </p:attrNameLst>
                                      </p:cBhvr>
                                      <p:to>
                                        <p:strVal val="visible"/>
                                      </p:to>
                                    </p:set>
                                    <p:anim calcmode="lin" valueType="num">
                                      <p:cBhvr additive="repl">
                                        <p:cTn id="28" dur="500" fill="hold"/>
                                        <p:tgtEl>
                                          <p:spTgt spid="542"/>
                                        </p:tgtEl>
                                        <p:attrNameLst>
                                          <p:attrName>ppt_w</p:attrName>
                                        </p:attrNameLst>
                                      </p:cBhvr>
                                      <p:tavLst>
                                        <p:tav tm="0">
                                          <p:val>
                                            <p:fltVal val="0"/>
                                          </p:val>
                                        </p:tav>
                                        <p:tav tm="100000">
                                          <p:val>
                                            <p:strVal val="#ppt_w"/>
                                          </p:val>
                                        </p:tav>
                                      </p:tavLst>
                                    </p:anim>
                                    <p:anim calcmode="lin" valueType="num">
                                      <p:cBhvr additive="repl">
                                        <p:cTn id="29" dur="500" fill="hold"/>
                                        <p:tgtEl>
                                          <p:spTgt spid="542"/>
                                        </p:tgtEl>
                                        <p:attrNameLst>
                                          <p:attrName>ppt_h</p:attrName>
                                        </p:attrNameLst>
                                      </p:cBhvr>
                                      <p:tavLst>
                                        <p:tav tm="0">
                                          <p:val>
                                            <p:fltVal val="0"/>
                                          </p:val>
                                        </p:tav>
                                        <p:tav tm="100000">
                                          <p:val>
                                            <p:strVal val="#ppt_h"/>
                                          </p:val>
                                        </p:tav>
                                      </p:tavLst>
                                    </p:anim>
                                    <p:animEffect transition="in" filter="fade">
                                      <p:cBhvr additive="repl">
                                        <p:cTn id="30" dur="500"/>
                                        <p:tgtEl>
                                          <p:spTgt spid="5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550"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安全事故应急处理是企业安全管理的关键环节，只有充分制定应急预案、定期演练、深入调查处理以及关注员工心理健康，才能有效预防和应对各类安全事故。</a:t>
            </a:r>
            <a:endParaRPr lang="en-US" sz="2000" b="0" strike="noStrike" spc="-1">
              <a:solidFill>
                <a:srgbClr val="000000"/>
              </a:solidFill>
              <a:latin typeface="Arial"/>
            </a:endParaRPr>
          </a:p>
        </p:txBody>
      </p:sp>
      <p:pic>
        <p:nvPicPr>
          <p:cNvPr id="551"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551"/>
                                        </p:tgtEl>
                                        <p:attrNameLst>
                                          <p:attrName>style.visibility</p:attrName>
                                        </p:attrNameLst>
                                      </p:cBhvr>
                                      <p:to>
                                        <p:strVal val="visible"/>
                                      </p:to>
                                    </p:set>
                                    <p:anim calcmode="lin" valueType="num">
                                      <p:cBhvr additive="repl">
                                        <p:cTn id="7" dur="500" fill="hold"/>
                                        <p:tgtEl>
                                          <p:spTgt spid="551"/>
                                        </p:tgtEl>
                                        <p:attrNameLst>
                                          <p:attrName>ppt_w</p:attrName>
                                        </p:attrNameLst>
                                      </p:cBhvr>
                                      <p:tavLst>
                                        <p:tav tm="0">
                                          <p:val>
                                            <p:fltVal val="0"/>
                                          </p:val>
                                        </p:tav>
                                        <p:tav tm="100000">
                                          <p:val>
                                            <p:strVal val="#ppt_w"/>
                                          </p:val>
                                        </p:tav>
                                      </p:tavLst>
                                    </p:anim>
                                    <p:anim calcmode="lin" valueType="num">
                                      <p:cBhvr additive="repl">
                                        <p:cTn id="8" dur="500" fill="hold"/>
                                        <p:tgtEl>
                                          <p:spTgt spid="551"/>
                                        </p:tgtEl>
                                        <p:attrNameLst>
                                          <p:attrName>ppt_h</p:attrName>
                                        </p:attrNameLst>
                                      </p:cBhvr>
                                      <p:tavLst>
                                        <p:tav tm="0">
                                          <p:val>
                                            <p:fltVal val="0"/>
                                          </p:val>
                                        </p:tav>
                                        <p:tav tm="100000">
                                          <p:val>
                                            <p:strVal val="#ppt_h"/>
                                          </p:val>
                                        </p:tav>
                                      </p:tavLst>
                                    </p:anim>
                                    <p:animEffect transition="in" filter="fade">
                                      <p:cBhvr additive="repl">
                                        <p:cTn id="9" dur="500"/>
                                        <p:tgtEl>
                                          <p:spTgt spid="5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https://d.book118.com/837123100011006055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199</Paragraphs>
  <Slides>27</Slides>
  <Notes>8</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27</vt:i4>
      </vt:variant>
    </vt:vector>
  </HeadingPairs>
  <TitlesOfParts>
    <vt:vector baseType="lpstr" size="36">
      <vt:lpstr>Arial</vt:lpstr>
      <vt:lpstr>Calibri</vt:lpstr>
      <vt:lpstr>微软雅黑</vt:lpstr>
      <vt:lpstr>Times New Roman</vt:lpstr>
      <vt:lpstr>Wingdings</vt:lpstr>
      <vt:lpstr>Symbol</vt:lpstr>
      <vt:lpstr>Helvetica Light</vt:lpstr>
      <vt:lpstr>DejaVu Sans</vt:lpstr>
      <vt:lpstr>Office Theme</vt:lpstr>
      <vt:lpstr>安全生产规章制度培训危险源治理规则</vt:lpstr>
      <vt:lpstr>目录</vt:lpstr>
      <vt:lpstr>第一章 安全生产规章制度的重要性</vt:lpstr>
      <vt:lpstr> </vt:lpstr>
      <vt:lpstr>安全生产规章制度的作用</vt:lpstr>
      <vt:lpstr>如何建立健全的安全生产规章制度？</vt:lpstr>
      <vt:lpstr>安全生产规章制度的执行</vt:lpstr>
      <vt:lpstr>总结</vt:lpstr>
      <vt:lpstr>第2章 培训时应关注的重点</vt:lpstr>
      <vt:lpstr> </vt:lpstr>
      <vt:lpstr>危险源识别</vt:lpstr>
      <vt:lpstr>事故应急处理</vt:lpstr>
      <vt:lpstr>培训方式</vt:lpstr>
      <vt:lpstr> </vt:lpstr>
      <vt:lpstr>培训效果评估</vt:lpstr>
      <vt:lpstr>第三章 危险源的分类与治理</vt:lpstr>
      <vt:lpstr> </vt:lpstr>
      <vt:lpstr>电气设备危险源</vt:lpstr>
      <vt:lpstr>化学品危险源</vt:lpstr>
      <vt:lpstr>人为因素危险源</vt:lpstr>
      <vt:lpstr>第四章 安全事故应急处理</vt:lpstr>
      <vt:lpstr> </vt:lpstr>
      <vt:lpstr>应急演练</vt:lpstr>
      <vt:lpstr>事故调查处理</vt:lpstr>
      <vt:lpstr>事故后的心理疏导</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2024-09-29T14:23:13.960</cp:lastPrinted>
  <dcterms:created xsi:type="dcterms:W3CDTF">2024-09-29T06:23:13Z</dcterms:created>
  <dcterms:modified xsi:type="dcterms:W3CDTF">2024-09-29T06:23:17Z</dcterms:modified>
</cp:coreProperties>
</file>