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A3F2D7-8F5E-483C-ACD8-F848D95E7F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94CAE7-95C1-4814-9180-88B7BF2006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CFE033-02A8-4673-B77E-9098ED8B68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23325A-692B-4A08-BCD4-9704B2AAC2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80ABA7-C988-4FC4-A10D-2DA83A5088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99DA30-A4F9-483C-AAE3-2B0C6EEC0C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8A812F-9540-4A01-B839-7EC79707B4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F2763E-1793-4841-A245-4F99660B3E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FC548D-D27D-4252-8D8C-8DC6C5BBF6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2C5027-6E8C-4489-9E4B-601E75351A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0851B0-FD61-48A1-8C65-19857DD354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7124064013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Nursing English Lecture</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Introduction</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Basic numbering knowledge</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Common English vocabulary for numbering</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Nursing English expression</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Nursing Practice and Case Analysis</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Summary and Outlook</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Introduction</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50" r="1665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To provide students with the knowledge and skills necessary to communicate effectively in English in the numbering field</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Course objectives</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Topics include basic numbering terminology, communication skills, and common scenarios accounted for in the numbering profession</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Course content</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Combination of traditional lectures, role playing exercises, and simulation to enhance practical application of learning</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Teaching methods</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Course Introduction</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importance of learning numbering English</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Globalization of healthcare: As the healthcare industry benefits more globalized, profitability in English is essential for nurses to collaborate with colleges and patients from diverse cultural backgrounds</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Enhanced career opportunities: Nurses who pose strong English language skills are more like to secure positions in international hospitals or numbering organizations, as well as opportunities for advancement within their respective counties</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Better patient care: Effective communication is critical in healthcare, and being able to communicate in English can improve patient understanding, compliance, and overall satisfaction with care</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Continuing education: Learning numbers English opens up access to international conferences, workshops, and research, enabling numbers to stay up to date with the latest developments in the field</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Basic numbering knowledge</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Definition and Responsibilities</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Nursing is a profession that provides comprehensive attention and care for the physiological, psychological, and social health of patients. Its main responsibilities include providing medical care, daily care, psychological support, and health education.</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definition and responsibilities of numbering</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41106" y="1736764"/>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89511"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classification</a:t>
            </a:r>
          </a:p>
        </p:txBody>
      </p:sp>
      <p:sp>
        <p:nvSpPr>
          <p:cNvPr id="5" name="TextBox 5"/>
          <p:cNvSpPr txBox="1"/>
          <p:nvPr/>
        </p:nvSpPr>
        <p:spPr>
          <a:xfrm>
            <a:off x="6572628"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Nursing work can be classified according to different classification standards. According to the nature of work, it can be divided into basic nursing, specialized nursing, and holistic nursing; According to the workplace, it can be divided into hospital care, community care, and home care.</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Classification of numbering work</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65729" y="1205454"/>
            <a:ext cx="2584705" cy="2521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46028" y="119327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alphaModFix amt="70000"/>
          </a:blip>
          <a:srcRect t="17478" b="17478"/>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fundamental principle</a:t>
            </a:r>
          </a:p>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The basic principles of nursing work include respect, care, confidentiality, and cooperation. Respect the dignity and rights of patients, care for their physical and mental health, protect their privacy and confidentiality, and collaborate effectively with medical teams and other relevant personnel to provide high-quality nursing services for patients.</a:t>
            </a:r>
          </a:p>
        </p:txBody>
      </p:sp>
      <p:pic>
        <p:nvPicPr>
          <p:cNvPr id="7" name="Picture 7"/>
          <p:cNvPicPr>
            <a:picLocks noChangeAspect="1"/>
          </p:cNvPicPr>
          <p:nvPr/>
        </p:nvPicPr>
        <p:blipFill>
          <a:blip r:embed="rId3">
            <a:alphaModFix amt="70000"/>
          </a:blip>
          <a:srcRect l="15702" r="15702"/>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t="1418" b="1418"/>
          <a:stretch>
            <a:fillRect/>
          </a:stretch>
        </p:blipFill>
        <p:spPr>
          <a:xfrm>
            <a:off x="8349233" y="1271082"/>
            <a:ext cx="2433158" cy="2364134"/>
          </a:xfrm>
          <a:prstGeom prst="ellipse">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basic principles of numbering work</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Common English vocabulary for numbering</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Hypertension: Hypertension</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Cardiovascular disease</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Cancer</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Chronic obstructive pulmonary disease</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Diabetes</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Common disease names</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Insulin: Insulin</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Paracetamol: Paracetamol</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Aspirin: Aspirin</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Dexamethasone: Dexamethasone</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Enalapril</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Common plug names</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60834" y="4130676"/>
            <a:ext cx="143933" cy="14393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Common medical device names</a:t>
              </a:r>
            </a:p>
          </p:txBody>
        </p:sp>
      </p:grpSp>
      <p:grpSp>
        <p:nvGrpSpPr>
          <p:cNvPr id="25" name="Group 25"/>
          <p:cNvGrpSpPr/>
          <p:nvPr/>
        </p:nvGrpSpPr>
        <p:grpSpPr>
          <a:xfrm>
            <a:off x="763829" y="2541248"/>
            <a:ext cx="2267763" cy="1218088"/>
            <a:chOff x="763829" y="2541248"/>
            <a:chExt cx="2267763" cy="1218088"/>
          </a:xfrm>
        </p:grpSpPr>
        <p:sp>
          <p:nvSpPr>
            <p:cNvPr id="26" name="TextBox 26"/>
            <p:cNvSpPr txBox="1"/>
            <p:nvPr/>
          </p:nvSpPr>
          <p:spPr>
            <a:xfrm>
              <a:off x="763829" y="25412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Syringe: Syringe</a:t>
              </a:r>
            </a:p>
          </p:txBody>
        </p:sp>
      </p:grpSp>
      <p:grpSp>
        <p:nvGrpSpPr>
          <p:cNvPr id="27" name="Group 27"/>
          <p:cNvGrpSpPr/>
          <p:nvPr/>
        </p:nvGrpSpPr>
        <p:grpSpPr>
          <a:xfrm>
            <a:off x="3095436" y="4987041"/>
            <a:ext cx="2267763" cy="1218088"/>
            <a:chOff x="3095436" y="4987041"/>
            <a:chExt cx="2267763" cy="1218088"/>
          </a:xfrm>
        </p:grpSpPr>
        <p:sp>
          <p:nvSpPr>
            <p:cNvPr id="28" name="TextBox 28"/>
            <p:cNvSpPr txBox="1"/>
            <p:nvPr/>
          </p:nvSpPr>
          <p:spPr>
            <a:xfrm>
              <a:off x="3095436"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Oxygen concentrator</a:t>
              </a:r>
            </a:p>
          </p:txBody>
        </p:sp>
      </p:grpSp>
      <p:grpSp>
        <p:nvGrpSpPr>
          <p:cNvPr id="29" name="Group 29"/>
          <p:cNvGrpSpPr/>
          <p:nvPr/>
        </p:nvGrpSpPr>
        <p:grpSpPr>
          <a:xfrm>
            <a:off x="7054044" y="4987041"/>
            <a:ext cx="2267763" cy="1218088"/>
            <a:chOff x="7054044" y="4987041"/>
            <a:chExt cx="2267763" cy="1218088"/>
          </a:xfrm>
        </p:grpSpPr>
        <p:sp>
          <p:nvSpPr>
            <p:cNvPr id="30" name="TextBox 30"/>
            <p:cNvSpPr txBox="1"/>
            <p:nvPr/>
          </p:nvSpPr>
          <p:spPr>
            <a:xfrm>
              <a:off x="7054044"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Ventilator:</a:t>
              </a:r>
            </a:p>
          </p:txBody>
        </p:sp>
      </p:grpSp>
      <p:grpSp>
        <p:nvGrpSpPr>
          <p:cNvPr id="31" name="Group 31"/>
          <p:cNvGrpSpPr/>
          <p:nvPr/>
        </p:nvGrpSpPr>
        <p:grpSpPr>
          <a:xfrm>
            <a:off x="8972595" y="2757148"/>
            <a:ext cx="2267763" cy="1218088"/>
            <a:chOff x="8972595" y="2757148"/>
            <a:chExt cx="2267763" cy="1218088"/>
          </a:xfrm>
        </p:grpSpPr>
        <p:sp>
          <p:nvSpPr>
            <p:cNvPr id="32" name="TextBox 32"/>
            <p:cNvSpPr txBox="1"/>
            <p:nvPr/>
          </p:nvSpPr>
          <p:spPr>
            <a:xfrm>
              <a:off x="8972595" y="27571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Infusion pump: infusion pump</a:t>
              </a:r>
            </a:p>
          </p:txBody>
        </p:sp>
      </p:grpSp>
      <p:sp>
        <p:nvSpPr>
          <p:cNvPr id="33" name="Freeform 33"/>
          <p:cNvSpPr/>
          <p:nvPr/>
        </p:nvSpPr>
        <p:spPr>
          <a:xfrm>
            <a:off x="3095436" y="2932359"/>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186361" y="1337322"/>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685709" y="2892389"/>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7185067" y="1745822"/>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7802444" y="2287786"/>
            <a:ext cx="461677" cy="550831"/>
            <a:chOff x="7802444" y="2287786"/>
            <a:chExt cx="461677" cy="550831"/>
          </a:xfrm>
        </p:grpSpPr>
        <p:sp>
          <p:nvSpPr>
            <p:cNvPr id="38" name="Freeform 38"/>
            <p:cNvSpPr/>
            <p:nvPr/>
          </p:nvSpPr>
          <p:spPr>
            <a:xfrm>
              <a:off x="7968655" y="2393704"/>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7802444" y="2287786"/>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3614276" y="3475144"/>
            <a:ext cx="664559" cy="579787"/>
            <a:chOff x="3614276" y="3475144"/>
            <a:chExt cx="664559" cy="579787"/>
          </a:xfrm>
        </p:grpSpPr>
        <p:sp>
          <p:nvSpPr>
            <p:cNvPr id="41" name="Freeform 41"/>
            <p:cNvSpPr/>
            <p:nvPr/>
          </p:nvSpPr>
          <p:spPr>
            <a:xfrm>
              <a:off x="3614276" y="3614495"/>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3959938" y="3475144"/>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6455230" y="3620596"/>
            <a:ext cx="577692" cy="614458"/>
            <a:chOff x="6455230" y="3620596"/>
            <a:chExt cx="577692" cy="614458"/>
          </a:xfrm>
        </p:grpSpPr>
        <p:sp>
          <p:nvSpPr>
            <p:cNvPr id="44" name="Freeform 44"/>
            <p:cNvSpPr/>
            <p:nvPr/>
          </p:nvSpPr>
          <p:spPr>
            <a:xfrm>
              <a:off x="6793178" y="3620596"/>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455230" y="3805762"/>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4677" y="3921682"/>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702786" y="3871485"/>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8" name="Group 48"/>
          <p:cNvGrpSpPr/>
          <p:nvPr/>
        </p:nvGrpSpPr>
        <p:grpSpPr>
          <a:xfrm>
            <a:off x="5009105" y="2064915"/>
            <a:ext cx="559445" cy="701973"/>
            <a:chOff x="5009105" y="2064915"/>
            <a:chExt cx="559445" cy="701973"/>
          </a:xfrm>
        </p:grpSpPr>
        <p:sp>
          <p:nvSpPr>
            <p:cNvPr id="49" name="Freeform 49"/>
            <p:cNvSpPr/>
            <p:nvPr/>
          </p:nvSpPr>
          <p:spPr>
            <a:xfrm>
              <a:off x="5400317" y="2064915"/>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5182698" y="2160634"/>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5009105" y="2421786"/>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https://d.book118.com/837124064013006051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2024-09-23T22:17:07.652</cp:lastPrinted>
  <dcterms:created xsi:type="dcterms:W3CDTF">2024-09-23T14:17:07Z</dcterms:created>
  <dcterms:modified xsi:type="dcterms:W3CDTF">2024-09-23T14:17:09Z</dcterms:modified>
</cp:coreProperties>
</file>