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15C0B-F35F-4C30-B7DF-740697E2D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B4B5F-5F90-4328-8D4D-1B673C1E7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2F7B8-AB0D-4DE5-B1C2-DEF62B06D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F184A6-0057-41CB-A374-E2622525F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303579-E1DA-4911-A759-8C7FDA864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613945-5A6A-4123-93C9-076A57170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C4C2FF-B59E-4982-856B-C8D62E4FC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0242A-E08F-4B62-8D29-0C1C895A0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5C58C4-054C-472E-A323-BDFFBA4F2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705F39-F9FA-4280-A4F6-4E8296E31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8A65B5-7808-47C4-B35F-5899EABE0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12520013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风险控制在市场营销中的应用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3166" y="5720870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8437" y="572087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市场营销中的风险识别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风险评估与量化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风险控制策略制定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风险控制实施与监控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风险控制效果评估与改进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探讨风险控制在市场营销中的重要性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提出有效的风险控制策略和方法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分析市场营销中可能遇到的风险类型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为企业在市场营销中降低风险、提高效益提供参考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1840" b="11840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8041" b="18041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8041" b="18041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852041" y="2608040"/>
            <a:ext cx="1741075" cy="174336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4" name="Freeform 4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7" name="Freeform 7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10" name="Freeform 10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2476214" y="2441829"/>
            <a:ext cx="497967" cy="2077498"/>
            <a:chOff x="2476214" y="2441829"/>
            <a:chExt cx="497967" cy="2077498"/>
          </a:xfrm>
        </p:grpSpPr>
        <p:sp>
          <p:nvSpPr>
            <p:cNvPr id="13" name="Freeform 13"/>
            <p:cNvSpPr/>
            <p:nvPr/>
          </p:nvSpPr>
          <p:spPr>
            <a:xfrm>
              <a:off x="247621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 flipV="1">
              <a:off x="247621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Freeform 15"/>
          <p:cNvSpPr/>
          <p:nvPr/>
        </p:nvSpPr>
        <p:spPr>
          <a:xfrm>
            <a:off x="1852041" y="2607469"/>
            <a:ext cx="1741075" cy="174336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17" name="Freeform 17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0" name="Freeform 20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3" name="Freeform 23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2476214" y="2441257"/>
            <a:ext cx="497967" cy="2077498"/>
            <a:chOff x="2476214" y="2441257"/>
            <a:chExt cx="497967" cy="2077498"/>
          </a:xfrm>
        </p:grpSpPr>
        <p:sp>
          <p:nvSpPr>
            <p:cNvPr id="26" name="Freeform 26"/>
            <p:cNvSpPr/>
            <p:nvPr/>
          </p:nvSpPr>
          <p:spPr>
            <a:xfrm>
              <a:off x="247621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 flipV="1">
              <a:off x="247621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8" name="Freeform 28"/>
          <p:cNvSpPr/>
          <p:nvPr/>
        </p:nvSpPr>
        <p:spPr>
          <a:xfrm>
            <a:off x="3653980" y="3200971"/>
            <a:ext cx="2390966" cy="2394109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0" name="Freeform 30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3" name="Freeform 33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6" name="Freeform 36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511135" y="2972753"/>
            <a:ext cx="683800" cy="2852928"/>
            <a:chOff x="4511135" y="2972753"/>
            <a:chExt cx="683800" cy="2852928"/>
          </a:xfrm>
        </p:grpSpPr>
        <p:sp>
          <p:nvSpPr>
            <p:cNvPr id="39" name="Freeform 39"/>
            <p:cNvSpPr/>
            <p:nvPr/>
          </p:nvSpPr>
          <p:spPr>
            <a:xfrm>
              <a:off x="4511135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 flipV="1">
              <a:off x="4511135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Freeform 41"/>
          <p:cNvSpPr/>
          <p:nvPr/>
        </p:nvSpPr>
        <p:spPr>
          <a:xfrm>
            <a:off x="3648742" y="3197923"/>
            <a:ext cx="2396966" cy="2400109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3" name="Freeform 43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6" name="Freeform 46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9" name="Freeform 49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1" name="Group 51"/>
          <p:cNvGrpSpPr/>
          <p:nvPr/>
        </p:nvGrpSpPr>
        <p:grpSpPr>
          <a:xfrm>
            <a:off x="4508087" y="2969133"/>
            <a:ext cx="685514" cy="2860167"/>
            <a:chOff x="4508087" y="2969133"/>
            <a:chExt cx="685514" cy="2860167"/>
          </a:xfrm>
        </p:grpSpPr>
        <p:sp>
          <p:nvSpPr>
            <p:cNvPr id="52" name="Freeform 52"/>
            <p:cNvSpPr/>
            <p:nvPr/>
          </p:nvSpPr>
          <p:spPr>
            <a:xfrm>
              <a:off x="4508087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 flipV="1">
              <a:off x="4508087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4" name="Freeform 54"/>
          <p:cNvSpPr/>
          <p:nvPr/>
        </p:nvSpPr>
        <p:spPr>
          <a:xfrm>
            <a:off x="6124670" y="2332768"/>
            <a:ext cx="2128075" cy="2130933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5" name="Group 55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56" name="Freeform 56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59" name="Freeform 59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62" name="Freeform 62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6887527" y="2129600"/>
            <a:ext cx="608648" cy="2539364"/>
            <a:chOff x="6887527" y="2129600"/>
            <a:chExt cx="608648" cy="2539364"/>
          </a:xfrm>
        </p:grpSpPr>
        <p:sp>
          <p:nvSpPr>
            <p:cNvPr id="65" name="Freeform 65"/>
            <p:cNvSpPr/>
            <p:nvPr/>
          </p:nvSpPr>
          <p:spPr>
            <a:xfrm>
              <a:off x="6887527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 flipV="1">
              <a:off x="6887527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7" name="Freeform 67"/>
          <p:cNvSpPr/>
          <p:nvPr/>
        </p:nvSpPr>
        <p:spPr>
          <a:xfrm>
            <a:off x="6128195" y="2331911"/>
            <a:ext cx="2132933" cy="2135696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8" name="Group 68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69" name="Freeform 69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1" name="Group 71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2" name="Freeform 72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5" name="Freeform 75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92861" y="2128361"/>
            <a:ext cx="609981" cy="2545080"/>
            <a:chOff x="6892861" y="2128361"/>
            <a:chExt cx="609981" cy="2545080"/>
          </a:xfrm>
        </p:grpSpPr>
        <p:sp>
          <p:nvSpPr>
            <p:cNvPr id="78" name="Freeform 78"/>
            <p:cNvSpPr/>
            <p:nvPr/>
          </p:nvSpPr>
          <p:spPr>
            <a:xfrm>
              <a:off x="6892861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 flipV="1">
              <a:off x="6892861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0" name="Freeform 80"/>
          <p:cNvSpPr/>
          <p:nvPr/>
        </p:nvSpPr>
        <p:spPr>
          <a:xfrm>
            <a:off x="8370475" y="3384518"/>
            <a:ext cx="1691640" cy="169383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1" name="Group 81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2" name="Freeform 82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5" name="Freeform 85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7" name="Group 87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8" name="Freeform 88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8976932" y="3223070"/>
            <a:ext cx="483775" cy="2018442"/>
            <a:chOff x="8976932" y="3223070"/>
            <a:chExt cx="483775" cy="2018442"/>
          </a:xfrm>
        </p:grpSpPr>
        <p:sp>
          <p:nvSpPr>
            <p:cNvPr id="91" name="Freeform 91"/>
            <p:cNvSpPr/>
            <p:nvPr/>
          </p:nvSpPr>
          <p:spPr>
            <a:xfrm>
              <a:off x="8976932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 flipV="1">
              <a:off x="8976932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3" name="Freeform 93"/>
          <p:cNvSpPr/>
          <p:nvPr/>
        </p:nvSpPr>
        <p:spPr>
          <a:xfrm>
            <a:off x="8365141" y="3394805"/>
            <a:ext cx="1696498" cy="1698688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4" name="Group 94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95" name="Freeform 95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98" name="Freeform 98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101" name="Freeform 101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3" name="Group 103"/>
          <p:cNvGrpSpPr/>
          <p:nvPr/>
        </p:nvGrpSpPr>
        <p:grpSpPr>
          <a:xfrm>
            <a:off x="8973312" y="3232880"/>
            <a:ext cx="485203" cy="2024254"/>
            <a:chOff x="8973312" y="3232880"/>
            <a:chExt cx="485203" cy="2024254"/>
          </a:xfrm>
        </p:grpSpPr>
        <p:sp>
          <p:nvSpPr>
            <p:cNvPr id="104" name="Freeform 104"/>
            <p:cNvSpPr/>
            <p:nvPr/>
          </p:nvSpPr>
          <p:spPr>
            <a:xfrm>
              <a:off x="897331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 flipV="1">
              <a:off x="897331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6" name="AutoShape 106"/>
          <p:cNvSpPr/>
          <p:nvPr/>
        </p:nvSpPr>
        <p:spPr>
          <a:xfrm>
            <a:off x="1881440" y="1529633"/>
            <a:ext cx="1711676" cy="926585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07" name="AutoShape 107"/>
          <p:cNvSpPr/>
          <p:nvPr/>
        </p:nvSpPr>
        <p:spPr>
          <a:xfrm>
            <a:off x="3930347" y="2068834"/>
            <a:ext cx="1861281" cy="801731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08" name="AutoShape 108"/>
          <p:cNvSpPr/>
          <p:nvPr/>
        </p:nvSpPr>
        <p:spPr>
          <a:xfrm>
            <a:off x="6291044" y="4827209"/>
            <a:ext cx="1961702" cy="676877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9" name="AutoShape 109"/>
          <p:cNvSpPr/>
          <p:nvPr/>
        </p:nvSpPr>
        <p:spPr>
          <a:xfrm>
            <a:off x="8259490" y="2472045"/>
            <a:ext cx="1802625" cy="598843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0" name="AutoShape 110"/>
          <p:cNvSpPr/>
          <p:nvPr/>
        </p:nvSpPr>
        <p:spPr>
          <a:xfrm>
            <a:off x="2048111" y="2956888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市场营销中的风险类型</a:t>
            </a:r>
            <a:endParaRPr lang="en-US" sz="1100"/>
          </a:p>
        </p:txBody>
      </p:sp>
      <p:sp>
        <p:nvSpPr>
          <p:cNvPr id="111" name="AutoShape 111"/>
          <p:cNvSpPr/>
          <p:nvPr/>
        </p:nvSpPr>
        <p:spPr>
          <a:xfrm>
            <a:off x="4161675" y="3892047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风险识别与评估方法</a:t>
            </a:r>
            <a:endParaRPr lang="en-US" sz="1100"/>
          </a:p>
        </p:txBody>
      </p:sp>
      <p:sp>
        <p:nvSpPr>
          <p:cNvPr id="112" name="AutoShape 112"/>
          <p:cNvSpPr/>
          <p:nvPr/>
        </p:nvSpPr>
        <p:spPr>
          <a:xfrm>
            <a:off x="6500820" y="2876320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风险控制策略与实践</a:t>
            </a:r>
            <a:endParaRPr lang="en-US" sz="1100"/>
          </a:p>
        </p:txBody>
      </p:sp>
      <p:sp>
        <p:nvSpPr>
          <p:cNvPr id="113" name="AutoShape 113"/>
          <p:cNvSpPr/>
          <p:nvPr/>
        </p:nvSpPr>
        <p:spPr>
          <a:xfrm>
            <a:off x="8543982" y="3710771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  <a:endParaRPr lang="en-US" sz="1100"/>
          </a:p>
        </p:txBody>
      </p:sp>
      <p:grpSp>
        <p:nvGrpSpPr>
          <p:cNvPr id="114" name="Group 114"/>
          <p:cNvGrpSpPr/>
          <p:nvPr/>
        </p:nvGrpSpPr>
        <p:grpSpPr>
          <a:xfrm>
            <a:off x="355440" y="80608"/>
            <a:ext cx="8413466" cy="723900"/>
            <a:chOff x="355440" y="80608"/>
            <a:chExt cx="8413466" cy="723900"/>
          </a:xfrm>
        </p:grpSpPr>
        <p:sp>
          <p:nvSpPr>
            <p:cNvPr id="115" name="TextBox 115"/>
            <p:cNvSpPr txBox="1"/>
            <p:nvPr/>
          </p:nvSpPr>
          <p:spPr>
            <a:xfrm>
              <a:off x="948881" y="80608"/>
              <a:ext cx="7820025" cy="7239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  <p:sp>
          <p:nvSpPr>
            <p:cNvPr id="116" name="AutoShape 116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市场营销中的风险识别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政策调整或法规变动可能对企业市场营销策略产生重大影响。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经济波动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经济周期、通货膨胀、利率汇率变动等宏观经济因素，可能导致市场需求波动。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社会文化变迁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社会观念、文化习俗、价值观念等变化，可能影响消费者购买行为和市场需求。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市场环境风险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竞争对手可能通过低价策略、营销手段等争夺市场份额，影响企业盈利。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市场份额争夺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市场上同类产品过多，可能导致价格战和利润下降。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产品同质化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竞争对手的品牌影响力和知名度，可能对企业品牌形象和市场地位构成威胁。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竞争对手风险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消费群体变迁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不同年龄、性别、地域等消费群体的兴起和衰落，可能影响市场格局和营销策略。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消费者偏好变化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消费者对产品功能、品质、外观等方面的偏好可能发生变化，影响产品销售。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消费能力波动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消费者收入水平、购买力等因素的变化，可能导致市场需求波动。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88" r="15088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产品定位不准确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产品定位与市场需求或消费者期望不符，可能导致产品滞销或市场份额下降。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产品同质化严重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市场上同类产品过多，缺乏独特性和差异化，可能导致价格战和利润下降。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产品更新迭代风险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产品更新速度过快或过慢，可能错失市场机会或无法满足消费者需求。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风险评估与量化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定性评估法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通过专家判断、经验分析等方法，对潜在风险进行描述和分类，评估其可能性和影响程度。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定量评估法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运用数学、统计等工具，对风险进行量化分析，计算风险指标，如概率、期望值等。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综合评估法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结合定性和定量评估方法，综合考虑多种因素，对风险进行全面、系统的评估。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风险损失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表示风险事件发生后可能造成的损失或影响，包括直接损失和间接损失。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风险期望值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风险概率与风险损失的乘积，表示风险事件发生的预期损失。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风险概率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表示风险事件发生的可能性，一般通过历史数据、专家判断等方式进行估算。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风险量化指标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风险期望值较低，对企业影响较小，一般可以接受。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低风险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风险期望值适中，需要关注并采取相应的风险控制措施。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中等风险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风险期望值较高，可能对企业造成严重影响，需要高度重视并采取积极的风险控制措施。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99083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风险控制策略制定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7700" y="5577969"/>
            <a:ext cx="2156600" cy="6380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C214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https://d.book118.com/837125200131006042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2024-09-16T03:01:32.993</cp:lastPrinted>
  <dcterms:created xsi:type="dcterms:W3CDTF">2024-09-15T19:01:33Z</dcterms:created>
  <dcterms:modified xsi:type="dcterms:W3CDTF">2024-09-15T19:01:34Z</dcterms:modified>
</cp:coreProperties>
</file>