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51435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660B408-B3CF-4A94-85FC-2B1E0A45F4A2}" styleName="Dark Style 2 - Accent 1/Accent 2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063AEA-BD9F-4C1C-B4A2-7D2B68319289}" type="datetimeFigureOut">
              <a:rPr lang="zh-CN" altLang="en-US" smtClean="0"/>
              <a:t>2018/4/3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B972B-BA10-4A3D-B020-C685F096260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442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7B357CB-70B0-4EFC-B830-26ED2752564F}" type="slidenum">
              <a:rPr lang="zh-CN" altLang="en-US" smtClean="0">
                <a:solidFill>
                  <a:prstClr val="black"/>
                </a:solidFill>
              </a:rPr>
              <a:pPr>
                <a:defRPr/>
              </a:pPr>
              <a:t>14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31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18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50845-AE56-4C85-BD84-A4FA3CC0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14960-CEA0-4F49-9F50-260912F5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D5263-5B54-4E34-9617-C0C84886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3E46E-3302-47CA-BBF4-43CCCDA2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C3D20-B679-46AA-A06A-4D532759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8BC27-DA1B-4FC6-9A20-B48A241A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02953-E3CD-43BF-89F7-B9B9E9B09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4F2CE-D5EA-43E8-BE22-62AC0781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3D3A7-2843-4B54-93EE-E8028F71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BE866-B7AA-4712-A601-BEA092002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B19D8-07FB-4B8F-B0E3-0BDEE1E9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Photo 2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39" y="242"/>
            <a:ext cx="9169245" cy="5143259"/>
          </a:xfrm>
          <a:prstGeom prst="rect">
            <a:avLst/>
          </a:prstGeom>
        </p:spPr>
      </p:pic>
      <p:pic>
        <p:nvPicPr>
          <p:cNvPr id="6" name="Picture 5" descr="P.2cov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8998"/>
          <a:stretch>
            <a:fillRect/>
          </a:stretch>
        </p:blipFill>
        <p:spPr>
          <a:xfrm>
            <a:off x="-4765" y="3046031"/>
            <a:ext cx="13654274" cy="2098548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5" y="1156099"/>
            <a:ext cx="5614458" cy="431402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Heiti SC Medium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23878" y="1546228"/>
            <a:ext cx="5318125" cy="37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2300" b="0" i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523878" y="1976442"/>
            <a:ext cx="5318125" cy="32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0351633"/>
      </p:ext>
    </p:extLst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91795651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94794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947942"/>
      </p:ext>
    </p:extLst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5805" y="311151"/>
            <a:ext cx="7770283" cy="482600"/>
          </a:xfrm>
          <a:prstGeom prst="rect">
            <a:avLst/>
          </a:prstGeom>
        </p:spPr>
        <p:txBody>
          <a:bodyPr lIns="68589" tIns="34295" rIns="68589" bIns="0"/>
          <a:lstStyle>
            <a:lvl1pPr marL="0" marR="0" indent="0" algn="l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400" b="1" baseline="0">
                <a:solidFill>
                  <a:srgbClr val="373C64"/>
                </a:solidFill>
                <a:latin typeface="黑体-简 中等"/>
                <a:ea typeface="黑体" charset="0"/>
                <a:cs typeface="黑体"/>
              </a:defRPr>
            </a:lvl1pPr>
          </a:lstStyle>
          <a:p>
            <a:pPr marL="257132" marR="0" lvl="0" indent="-257132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369946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4.xml" /><Relationship Id="rId15" Type="http://schemas.openxmlformats.org/officeDocument/2006/relationships/oleObject" Target="../embeddings/oleObject1.bin" TargetMode="Internal" /><Relationship Id="rId16" Type="http://schemas.openxmlformats.org/officeDocument/2006/relationships/image" Target="../media/image3.emf" /><Relationship Id="rId17" Type="http://schemas.openxmlformats.org/officeDocument/2006/relationships/image" Target="../media/image7.png" /><Relationship Id="rId18" Type="http://schemas.openxmlformats.org/officeDocument/2006/relationships/vmlDrawing" Target="../drawings/vmlDrawing4.v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4"/>
            </p:custDataLst>
            <p:extLst>
              <p:ext uri="{D42A27DB-BD31-4B8C-83A1-F6EECF244321}">
                <p14:modId xmlns:p14="http://schemas.microsoft.com/office/powerpoint/2010/main" val="95233121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5" imgW="216" imgH="216" progId="TCLayout.ActiveDocument.1">
                  <p:embed/>
                </p:oleObj>
              </mc:Choice>
              <mc:Fallback>
                <p:oleObj name="think-cell Slide" r:id="rId15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" name="Picture 17" descr="Bar.png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40" y="4801397"/>
            <a:ext cx="9172369" cy="351130"/>
          </a:xfrm>
          <a:prstGeom prst="rect">
            <a:avLst/>
          </a:prstGeom>
        </p:spPr>
      </p:pic>
      <p:sp>
        <p:nvSpPr>
          <p:cNvPr id="15" name="Slide Number Placeholder 5"/>
          <p:cNvSpPr txBox="1"/>
          <p:nvPr/>
        </p:nvSpPr>
        <p:spPr bwMode="auto">
          <a:xfrm>
            <a:off x="221753" y="4923630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9pPr>
          </a:lstStyle>
          <a:p>
            <a:pPr algn="l"/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第</a:t>
            </a:r>
            <a:fld id="{BDAEED39-8CE5-E849-8BB2-D2203B6D9153}" type="slidenum">
              <a:rPr lang="en-US" altLang="zh-CN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pPr algn="l"/>
              <a:t>1</a:t>
            </a:fld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页</a:t>
            </a:r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  <a:p>
            <a:pPr algn="l"/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181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721" r:id="rId6"/>
    <p:sldLayoutId id="2147483722" r:id="rId7"/>
    <p:sldLayoutId id="2147483723" r:id="rId8"/>
    <p:sldLayoutId id="2147483741" r:id="rId9"/>
    <p:sldLayoutId id="2147483754" r:id="rId10"/>
    <p:sldLayoutId id="2147483755" r:id="rId11"/>
    <p:sldLayoutId id="2147483756" r:id="rId12"/>
    <p:sldLayoutId id="2147483757" r:id="rId13"/>
  </p:sldLayoutIdLst>
  <p:transition spd="med"/>
  <p:timing/>
  <p:hf sldNum="0" hdr="0" ftr="0"/>
  <p:txStyles>
    <p:titleStyle>
      <a:lvl1pPr algn="l" rtl="0" fontAlgn="base">
        <a:spcBef>
          <a:spcPct val="0"/>
        </a:spcBef>
        <a:spcAft>
          <a:spcPct val="0"/>
        </a:spcAft>
        <a:defRPr sz="2700" b="0" i="0" baseline="0">
          <a:solidFill>
            <a:schemeClr val="tx1"/>
          </a:solidFill>
          <a:latin typeface="华文黑体"/>
          <a:ea typeface="华文黑体"/>
          <a:cs typeface="Heiti SC Medium"/>
        </a:defRPr>
      </a:lvl1pPr>
      <a:lvl2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2pPr>
      <a:lvl3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3pPr>
      <a:lvl4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4pPr>
      <a:lvl5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5pPr>
      <a:lvl6pPr marL="342946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6pPr>
      <a:lvl7pPr marL="685891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7pPr>
      <a:lvl8pPr marL="1028837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8pPr>
      <a:lvl9pPr marL="1371783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9pPr>
    </p:titleStyle>
    <p:bodyStyle>
      <a:lvl1pPr marL="257209" indent="-257209" algn="just" rtl="0" fontAlgn="base">
        <a:spcBef>
          <a:spcPct val="20000"/>
        </a:spcBef>
        <a:spcAft>
          <a:spcPct val="0"/>
        </a:spcAft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1pPr>
      <a:lvl2pPr marL="211960" indent="-12622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2pPr>
      <a:lvl3pPr marL="388196" indent="-90500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3pPr>
      <a:lvl4pPr marL="601346" indent="-127414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4pPr>
      <a:lvl5pPr marL="813306" indent="-12503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5pPr>
      <a:lvl6pPr marL="1156251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6pPr>
      <a:lvl7pPr marL="1499197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7pPr>
      <a:lvl8pPr marL="1842143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8pPr>
      <a:lvl9pPr marL="2185089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4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91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837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783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729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674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62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56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microsoft.com/office/2007/relationships/hdphoto" Target="../media/image12.wdp" /><Relationship Id="rId5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.xml" /><Relationship Id="rId11" Type="http://schemas.openxmlformats.org/officeDocument/2006/relationships/tags" Target="../tags/tag15.xml" /><Relationship Id="rId12" Type="http://schemas.openxmlformats.org/officeDocument/2006/relationships/tags" Target="../tags/tag16.xml" /><Relationship Id="rId13" Type="http://schemas.openxmlformats.org/officeDocument/2006/relationships/tags" Target="../tags/tag17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5021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3765633" y="921564"/>
            <a:ext cx="2283367" cy="1110962"/>
            <a:chOff x="1862053" y="1036188"/>
            <a:chExt cx="1712971" cy="833221"/>
          </a:xfrm>
        </p:grpSpPr>
        <p:cxnSp>
          <p:nvCxnSpPr>
            <p:cNvPr id="43" name="直接连接符 42"/>
            <p:cNvCxnSpPr/>
            <p:nvPr/>
          </p:nvCxnSpPr>
          <p:spPr bwMode="auto">
            <a:xfrm flipH="1">
              <a:off x="2185869" y="1036188"/>
              <a:ext cx="0" cy="783001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44" name="右箭头 43"/>
            <p:cNvSpPr/>
            <p:nvPr/>
          </p:nvSpPr>
          <p:spPr bwMode="auto">
            <a:xfrm>
              <a:off x="1862053" y="1666066"/>
              <a:ext cx="266880" cy="200748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2" tIns="34282" rIns="68562" bIns="34282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defTabSz="914019"/>
              <a:endPara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2175477" y="1678974"/>
              <a:ext cx="1399547" cy="190435"/>
            </a:xfrm>
            <a:prstGeom prst="rect">
              <a:avLst/>
            </a:prstGeom>
            <a:noFill/>
          </p:spPr>
          <p:txBody>
            <a:bodyPr wrap="square" lIns="68577" tIns="34289" rIns="68577" bIns="34289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当前节点</a:t>
              </a:r>
            </a:p>
          </p:txBody>
        </p:sp>
      </p:grpSp>
      <p:sp>
        <p:nvSpPr>
          <p:cNvPr id="45" name="Title 1"/>
          <p:cNvSpPr txBox="1"/>
          <p:nvPr/>
        </p:nvSpPr>
        <p:spPr bwMode="auto">
          <a:xfrm>
            <a:off x="256383" y="15526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绩效优化项目第一里程碑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83733" y="1974648"/>
            <a:ext cx="6836539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审议项目的背景、范围、交付、计划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、组织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架构及资源需求等</a:t>
            </a:r>
            <a:endParaRPr lang="en-US" altLang="zh-CN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3734" y="2300577"/>
            <a:ext cx="6085074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参会人职责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S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（决策建议）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（谁批准）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）： 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（通知谁）：童志文、张永</a:t>
            </a:r>
            <a:endParaRPr lang="en-US" altLang="zh-CN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会议组织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395536" y="1066391"/>
            <a:ext cx="8332676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2339752" y="1169067"/>
            <a:ext cx="1009953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2555776" y="782003"/>
            <a:ext cx="60363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2699792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595960" y="782003"/>
            <a:ext cx="621547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791126" y="1020707"/>
            <a:ext cx="92866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486750" y="1084953"/>
            <a:ext cx="685274" cy="430865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539174" y="1169067"/>
            <a:ext cx="1362654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073144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3827130" y="782003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1201966" y="3453728"/>
            <a:ext cx="6085074" cy="65073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邦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威特：</a:t>
            </a:r>
            <a:r>
              <a:rPr lang="en-US" altLang="zh-CN" sz="120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Piotr Bednarczuk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、崔世君、吴圣皓、李文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智、田志斌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谢雨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285489" y="924209"/>
            <a:ext cx="263677" cy="22084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8097837" y="1168618"/>
            <a:ext cx="718288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4743000" y="1178143"/>
            <a:ext cx="1022499" cy="430865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 smtClean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高管调研研讨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4851119" y="781554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8028384" y="789248"/>
            <a:ext cx="696495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270274" y="985046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7040736" y="789248"/>
            <a:ext cx="728993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098393" y="983260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56" name="TextBox 13"/>
          <p:cNvSpPr>
            <a:spLocks noChangeArrowheads="1"/>
          </p:cNvSpPr>
          <p:nvPr/>
        </p:nvSpPr>
        <p:spPr bwMode="auto">
          <a:xfrm>
            <a:off x="6802186" y="1207809"/>
            <a:ext cx="1224136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绩效优化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方案输出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01400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219692"/>
            <a:ext cx="6862645" cy="2008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3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</a:t>
            </a:r>
            <a:r>
              <a:rPr lang="zh-CN" altLang="en-US" sz="33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优化项目第一里程碑</a:t>
            </a:r>
            <a:endParaRPr lang="en-US" altLang="zh-CN" sz="33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zh-CN" altLang="en-US" sz="33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绩效管理方法论介绍及研讨</a:t>
            </a:r>
            <a:endParaRPr lang="en-US" altLang="zh-CN" sz="33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en-US" altLang="zh-CN" sz="2100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2018-04-11</a:t>
            </a:r>
            <a:endParaRPr lang="en-US" altLang="zh-CN" sz="2100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3697541851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1591" y="123478"/>
            <a:ext cx="2124547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本次研讨会的目的</a:t>
            </a:r>
          </a:p>
        </p:txBody>
      </p:sp>
      <p:pic>
        <p:nvPicPr>
          <p:cNvPr id="4" name="图片 1" descr="白板42"/>
          <p:cNvPicPr>
            <a:picLocks noGrp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68144" y="2226609"/>
            <a:ext cx="3048339" cy="228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27584" y="1059582"/>
            <a:ext cx="2601172" cy="1538883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 smtClean="0">
                <a:latin typeface="华文楷体" pitchFamily="2" charset="-122"/>
                <a:ea typeface="华文楷体" pitchFamily="2" charset="-122"/>
                <a:cs typeface="Arial" pitchFamily="34" charset="0"/>
              </a:rPr>
              <a:t>了解绩效管理方法论</a:t>
            </a:r>
            <a:endParaRPr lang="en-US" altLang="zh-CN" sz="1600" smtClean="0"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>
                <a:latin typeface="华文楷体" pitchFamily="2" charset="-122"/>
                <a:ea typeface="华文楷体" pitchFamily="2" charset="-122"/>
                <a:cs typeface="Arial" pitchFamily="34" charset="0"/>
              </a:rPr>
              <a:t>了解</a:t>
            </a:r>
            <a:r>
              <a:rPr lang="zh-CN" altLang="en-US" sz="1600" smtClean="0">
                <a:latin typeface="华文楷体" pitchFamily="2" charset="-122"/>
                <a:ea typeface="华文楷体" pitchFamily="2" charset="-122"/>
                <a:cs typeface="Arial" pitchFamily="34" charset="0"/>
              </a:rPr>
              <a:t>德邦的绩效现状及与对标企业的差异</a:t>
            </a:r>
            <a:endParaRPr lang="en-US" altLang="zh-CN" sz="1600" smtClean="0"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600" smtClean="0">
                <a:latin typeface="华文楷体" pitchFamily="2" charset="-122"/>
                <a:ea typeface="华文楷体" pitchFamily="2" charset="-122"/>
                <a:cs typeface="Arial" pitchFamily="34" charset="0"/>
              </a:rPr>
              <a:t>研讨德邦未来的绩效管理理念及相应的行动方案</a:t>
            </a:r>
            <a:endParaRPr lang="en-US" altLang="zh-CN" sz="1600" smtClean="0"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810016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1591" y="123478"/>
            <a:ext cx="186806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研讨会日程介绍</a:t>
            </a:r>
          </a:p>
        </p:txBody>
      </p:sp>
      <p:graphicFrame>
        <p:nvGraphicFramePr>
          <p:cNvPr id="17" name="Table 16"/>
          <p:cNvGraphicFramePr>
            <a:graphicFrameLocks noGrp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874432784"/>
              </p:ext>
            </p:extLst>
          </p:nvPr>
        </p:nvGraphicFramePr>
        <p:xfrm>
          <a:off x="611560" y="1059582"/>
          <a:ext cx="7992888" cy="2731430"/>
        </p:xfrm>
        <a:graphic>
          <a:graphicData uri="http://schemas.openxmlformats.org/drawingml/2006/table">
            <a:tbl>
              <a:tblPr firstRow="1" firstCol="1" bandRow="1">
                <a:tableStyleId>{0660B408-B3CF-4A94-85FC-2B1E0A45F4A2}</a:tableStyleId>
              </a:tblPr>
              <a:tblGrid>
                <a:gridCol w="2662752"/>
                <a:gridCol w="5330136"/>
              </a:tblGrid>
              <a:tr h="413536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华文楷体" pitchFamily="2" charset="-122"/>
                          <a:ea typeface="华文楷体" pitchFamily="2" charset="-122"/>
                        </a:rPr>
                        <a:t>时间</a:t>
                      </a:r>
                      <a:endParaRPr lang="zh-CN" altLang="en-US" sz="16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 smtClean="0">
                          <a:latin typeface="华文楷体" pitchFamily="2" charset="-122"/>
                          <a:ea typeface="华文楷体" pitchFamily="2" charset="-122"/>
                        </a:rPr>
                        <a:t>内容</a:t>
                      </a:r>
                      <a:endParaRPr lang="zh-CN" altLang="en-US" sz="16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</a:tr>
              <a:tr h="39351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9:00-9:30</a:t>
                      </a:r>
                      <a:endParaRPr lang="zh-CN" altLang="en-US" sz="1400" b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</a:tr>
              <a:tr h="39351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9:30-9:45</a:t>
                      </a:r>
                      <a:endParaRPr lang="zh-CN" altLang="en-US" sz="1400" b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 b="1" kern="1200">
                        <a:solidFill>
                          <a:schemeClr val="dk1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</a:txBody>
                  <a:tcPr anchor="ctr"/>
                </a:tc>
              </a:tr>
              <a:tr h="39351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9:45-10:25</a:t>
                      </a:r>
                      <a:endParaRPr lang="zh-CN" altLang="en-US" sz="1400" b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 b="1" kern="1200">
                        <a:solidFill>
                          <a:schemeClr val="dk1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</a:txBody>
                  <a:tcPr anchor="ctr"/>
                </a:tc>
              </a:tr>
              <a:tr h="393513">
                <a:tc>
                  <a:txBody>
                    <a:bodyPr vert="horz" wrap="square"/>
                    <a:lstStyle/>
                    <a:p>
                      <a:pPr marL="0" marR="0" indent="0" algn="ctr" defTabSz="101882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10:25-10:35</a:t>
                      </a:r>
                      <a:endParaRPr lang="zh-CN" altLang="en-US" sz="1400" b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101882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600">
                        <a:solidFill>
                          <a:schemeClr val="bg2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9351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10:35-11:45</a:t>
                      </a:r>
                      <a:endParaRPr lang="zh-CN" altLang="en-US" sz="1400" b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101882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600" b="1" kern="1200" smtClean="0">
                        <a:solidFill>
                          <a:schemeClr val="dk1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</a:txBody>
                  <a:tcPr anchor="ctr"/>
                </a:tc>
              </a:tr>
              <a:tr h="350329">
                <a:tc>
                  <a:txBody>
                    <a:bodyPr vert="horz" wrap="square"/>
                    <a:lstStyle/>
                    <a:p>
                      <a:pPr marL="0" marR="0" indent="0" algn="ctr" defTabSz="1018824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b="0" smtClean="0">
                          <a:latin typeface="华文楷体" pitchFamily="2" charset="-122"/>
                          <a:ea typeface="华文楷体" pitchFamily="2" charset="-122"/>
                        </a:rPr>
                        <a:t>11:45-12:00</a:t>
                      </a:r>
                      <a:endParaRPr lang="zh-CN" altLang="en-US" sz="1400" b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 b="1" kern="1200" smtClean="0">
                        <a:solidFill>
                          <a:schemeClr val="dk1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276703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7312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方法论介绍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华为案例分享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问题研讨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下一步安排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3800436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1591" y="123478"/>
            <a:ext cx="2381027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一、研讨会背景介绍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5108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在过去两周内，项目组围绕立项的三大问题开展了深度调研；通过问卷调查、高管访谈、对标研究等手段对德邦现状及问题进一步予以分析。</a:t>
            </a:r>
            <a:endParaRPr lang="zh-CN" alt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7544" y="1878092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问卷调研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203848" y="1878092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高管访谈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012160" y="1867405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对标企业专家访谈</a:t>
            </a:r>
          </a:p>
        </p:txBody>
      </p:sp>
      <p:grpSp>
        <p:nvGrpSpPr>
          <p:cNvPr id="13" name="组合 64"/>
          <p:cNvGrpSpPr/>
          <p:nvPr/>
        </p:nvGrpSpPr>
        <p:grpSpPr>
          <a:xfrm>
            <a:off x="1429790" y="1397500"/>
            <a:ext cx="464181" cy="464181"/>
            <a:chOff x="4503738" y="3017043"/>
            <a:chExt cx="822325" cy="822325"/>
          </a:xfrm>
        </p:grpSpPr>
        <p:sp>
          <p:nvSpPr>
            <p:cNvPr id="14" name="Oval 31"/>
            <p:cNvSpPr>
              <a:spLocks noChangeArrowheads="1"/>
            </p:cNvSpPr>
            <p:nvPr/>
          </p:nvSpPr>
          <p:spPr bwMode="auto">
            <a:xfrm>
              <a:off x="4503738" y="3017043"/>
              <a:ext cx="822325" cy="822325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5" name="Freeform 240"/>
            <p:cNvSpPr>
              <a:spLocks noEditPoints="1"/>
            </p:cNvSpPr>
            <p:nvPr/>
          </p:nvSpPr>
          <p:spPr bwMode="auto">
            <a:xfrm>
              <a:off x="4635500" y="3217068"/>
              <a:ext cx="512763" cy="452438"/>
            </a:xfrm>
            <a:custGeom>
              <a:gdLst>
                <a:gd name="T0" fmla="*/ 283 w 293"/>
                <a:gd name="T1" fmla="*/ 0 h 259"/>
                <a:gd name="T2" fmla="*/ 10 w 293"/>
                <a:gd name="T3" fmla="*/ 0 h 259"/>
                <a:gd name="T4" fmla="*/ 0 w 293"/>
                <a:gd name="T5" fmla="*/ 9 h 259"/>
                <a:gd name="T6" fmla="*/ 0 w 293"/>
                <a:gd name="T7" fmla="*/ 250 h 259"/>
                <a:gd name="T8" fmla="*/ 10 w 293"/>
                <a:gd name="T9" fmla="*/ 259 h 259"/>
                <a:gd name="T10" fmla="*/ 283 w 293"/>
                <a:gd name="T11" fmla="*/ 259 h 259"/>
                <a:gd name="T12" fmla="*/ 293 w 293"/>
                <a:gd name="T13" fmla="*/ 250 h 259"/>
                <a:gd name="T14" fmla="*/ 293 w 293"/>
                <a:gd name="T15" fmla="*/ 9 h 259"/>
                <a:gd name="T16" fmla="*/ 283 w 293"/>
                <a:gd name="T17" fmla="*/ 0 h 259"/>
                <a:gd name="T18" fmla="*/ 225 w 293"/>
                <a:gd name="T19" fmla="*/ 20 h 259"/>
                <a:gd name="T20" fmla="*/ 238 w 293"/>
                <a:gd name="T21" fmla="*/ 32 h 259"/>
                <a:gd name="T22" fmla="*/ 225 w 293"/>
                <a:gd name="T23" fmla="*/ 44 h 259"/>
                <a:gd name="T24" fmla="*/ 213 w 293"/>
                <a:gd name="T25" fmla="*/ 32 h 259"/>
                <a:gd name="T26" fmla="*/ 225 w 293"/>
                <a:gd name="T27" fmla="*/ 20 h 259"/>
                <a:gd name="T28" fmla="*/ 189 w 293"/>
                <a:gd name="T29" fmla="*/ 20 h 259"/>
                <a:gd name="T30" fmla="*/ 201 w 293"/>
                <a:gd name="T31" fmla="*/ 32 h 259"/>
                <a:gd name="T32" fmla="*/ 189 w 293"/>
                <a:gd name="T33" fmla="*/ 44 h 259"/>
                <a:gd name="T34" fmla="*/ 177 w 293"/>
                <a:gd name="T35" fmla="*/ 32 h 259"/>
                <a:gd name="T36" fmla="*/ 189 w 293"/>
                <a:gd name="T37" fmla="*/ 20 h 259"/>
                <a:gd name="T38" fmla="*/ 274 w 293"/>
                <a:gd name="T39" fmla="*/ 241 h 259"/>
                <a:gd name="T40" fmla="*/ 19 w 293"/>
                <a:gd name="T41" fmla="*/ 241 h 259"/>
                <a:gd name="T42" fmla="*/ 19 w 293"/>
                <a:gd name="T43" fmla="*/ 65 h 259"/>
                <a:gd name="T44" fmla="*/ 274 w 293"/>
                <a:gd name="T45" fmla="*/ 65 h 259"/>
                <a:gd name="T46" fmla="*/ 274 w 293"/>
                <a:gd name="T47" fmla="*/ 241 h 259"/>
                <a:gd name="T48" fmla="*/ 262 w 293"/>
                <a:gd name="T49" fmla="*/ 44 h 259"/>
                <a:gd name="T50" fmla="*/ 249 w 293"/>
                <a:gd name="T51" fmla="*/ 32 h 259"/>
                <a:gd name="T52" fmla="*/ 262 w 293"/>
                <a:gd name="T53" fmla="*/ 20 h 259"/>
                <a:gd name="T54" fmla="*/ 274 w 293"/>
                <a:gd name="T55" fmla="*/ 32 h 259"/>
                <a:gd name="T56" fmla="*/ 262 w 293"/>
                <a:gd name="T57" fmla="*/ 44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93" h="259">
                  <a:moveTo>
                    <a:pt x="283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4" y="0"/>
                    <a:pt x="0" y="4"/>
                    <a:pt x="0" y="9"/>
                  </a:cubicBezTo>
                  <a:cubicBezTo>
                    <a:pt x="0" y="250"/>
                    <a:pt x="0" y="250"/>
                    <a:pt x="0" y="250"/>
                  </a:cubicBezTo>
                  <a:cubicBezTo>
                    <a:pt x="0" y="255"/>
                    <a:pt x="4" y="259"/>
                    <a:pt x="10" y="259"/>
                  </a:cubicBezTo>
                  <a:cubicBezTo>
                    <a:pt x="283" y="259"/>
                    <a:pt x="283" y="259"/>
                    <a:pt x="283" y="259"/>
                  </a:cubicBezTo>
                  <a:cubicBezTo>
                    <a:pt x="288" y="259"/>
                    <a:pt x="293" y="255"/>
                    <a:pt x="293" y="250"/>
                  </a:cubicBezTo>
                  <a:cubicBezTo>
                    <a:pt x="293" y="9"/>
                    <a:pt x="293" y="9"/>
                    <a:pt x="293" y="9"/>
                  </a:cubicBezTo>
                  <a:cubicBezTo>
                    <a:pt x="293" y="4"/>
                    <a:pt x="288" y="0"/>
                    <a:pt x="283" y="0"/>
                  </a:cubicBezTo>
                  <a:close/>
                  <a:moveTo>
                    <a:pt x="225" y="20"/>
                  </a:moveTo>
                  <a:cubicBezTo>
                    <a:pt x="232" y="20"/>
                    <a:pt x="238" y="25"/>
                    <a:pt x="238" y="32"/>
                  </a:cubicBezTo>
                  <a:cubicBezTo>
                    <a:pt x="238" y="39"/>
                    <a:pt x="232" y="44"/>
                    <a:pt x="225" y="44"/>
                  </a:cubicBezTo>
                  <a:cubicBezTo>
                    <a:pt x="218" y="44"/>
                    <a:pt x="213" y="39"/>
                    <a:pt x="213" y="32"/>
                  </a:cubicBezTo>
                  <a:cubicBezTo>
                    <a:pt x="213" y="25"/>
                    <a:pt x="218" y="20"/>
                    <a:pt x="225" y="20"/>
                  </a:cubicBezTo>
                  <a:close/>
                  <a:moveTo>
                    <a:pt x="189" y="20"/>
                  </a:moveTo>
                  <a:cubicBezTo>
                    <a:pt x="196" y="20"/>
                    <a:pt x="201" y="25"/>
                    <a:pt x="201" y="32"/>
                  </a:cubicBezTo>
                  <a:cubicBezTo>
                    <a:pt x="201" y="39"/>
                    <a:pt x="196" y="44"/>
                    <a:pt x="189" y="44"/>
                  </a:cubicBezTo>
                  <a:cubicBezTo>
                    <a:pt x="182" y="44"/>
                    <a:pt x="177" y="39"/>
                    <a:pt x="177" y="32"/>
                  </a:cubicBezTo>
                  <a:cubicBezTo>
                    <a:pt x="177" y="25"/>
                    <a:pt x="182" y="20"/>
                    <a:pt x="189" y="20"/>
                  </a:cubicBezTo>
                  <a:close/>
                  <a:moveTo>
                    <a:pt x="274" y="241"/>
                  </a:moveTo>
                  <a:cubicBezTo>
                    <a:pt x="19" y="241"/>
                    <a:pt x="19" y="241"/>
                    <a:pt x="19" y="241"/>
                  </a:cubicBezTo>
                  <a:cubicBezTo>
                    <a:pt x="19" y="65"/>
                    <a:pt x="19" y="65"/>
                    <a:pt x="19" y="65"/>
                  </a:cubicBezTo>
                  <a:cubicBezTo>
                    <a:pt x="274" y="65"/>
                    <a:pt x="274" y="65"/>
                    <a:pt x="274" y="65"/>
                  </a:cubicBezTo>
                  <a:lnTo>
                    <a:pt x="274" y="241"/>
                  </a:lnTo>
                  <a:close/>
                  <a:moveTo>
                    <a:pt x="262" y="44"/>
                  </a:moveTo>
                  <a:cubicBezTo>
                    <a:pt x="255" y="44"/>
                    <a:pt x="249" y="39"/>
                    <a:pt x="249" y="32"/>
                  </a:cubicBezTo>
                  <a:cubicBezTo>
                    <a:pt x="249" y="25"/>
                    <a:pt x="255" y="20"/>
                    <a:pt x="262" y="20"/>
                  </a:cubicBezTo>
                  <a:cubicBezTo>
                    <a:pt x="269" y="20"/>
                    <a:pt x="274" y="25"/>
                    <a:pt x="274" y="32"/>
                  </a:cubicBezTo>
                  <a:cubicBezTo>
                    <a:pt x="274" y="39"/>
                    <a:pt x="269" y="44"/>
                    <a:pt x="262" y="44"/>
                  </a:cubicBezTo>
                  <a:close/>
                </a:path>
              </a:pathLst>
            </a:custGeom>
            <a:solidFill>
              <a:srgbClr val="424953"/>
            </a:solidFill>
            <a:ln w="9525">
              <a:solidFill>
                <a:srgbClr val="000000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 241"/>
            <p:cNvSpPr/>
            <p:nvPr/>
          </p:nvSpPr>
          <p:spPr bwMode="auto">
            <a:xfrm>
              <a:off x="4983163" y="3523456"/>
              <a:ext cx="47625" cy="49213"/>
            </a:xfrm>
            <a:custGeom>
              <a:gdLst>
                <a:gd name="T0" fmla="*/ 9 w 30"/>
                <a:gd name="T1" fmla="*/ 0 h 31"/>
                <a:gd name="T2" fmla="*/ 8 w 30"/>
                <a:gd name="T3" fmla="*/ 2 h 31"/>
                <a:gd name="T4" fmla="*/ 0 w 30"/>
                <a:gd name="T5" fmla="*/ 31 h 31"/>
                <a:gd name="T6" fmla="*/ 28 w 30"/>
                <a:gd name="T7" fmla="*/ 22 h 31"/>
                <a:gd name="T8" fmla="*/ 30 w 30"/>
                <a:gd name="T9" fmla="*/ 22 h 31"/>
                <a:gd name="T10" fmla="*/ 9 w 30"/>
                <a:gd name="T11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31">
                  <a:moveTo>
                    <a:pt x="9" y="0"/>
                  </a:moveTo>
                  <a:lnTo>
                    <a:pt x="8" y="2"/>
                  </a:lnTo>
                  <a:lnTo>
                    <a:pt x="0" y="31"/>
                  </a:lnTo>
                  <a:lnTo>
                    <a:pt x="28" y="22"/>
                  </a:lnTo>
                  <a:lnTo>
                    <a:pt x="30" y="2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" name="Freeform 242"/>
            <p:cNvSpPr/>
            <p:nvPr/>
          </p:nvSpPr>
          <p:spPr bwMode="auto">
            <a:xfrm>
              <a:off x="5173663" y="3290093"/>
              <a:ext cx="92075" cy="90488"/>
            </a:xfrm>
            <a:custGeom>
              <a:gdLst>
                <a:gd name="T0" fmla="*/ 39 w 52"/>
                <a:gd name="T1" fmla="*/ 51 h 51"/>
                <a:gd name="T2" fmla="*/ 49 w 52"/>
                <a:gd name="T3" fmla="*/ 42 h 51"/>
                <a:gd name="T4" fmla="*/ 49 w 52"/>
                <a:gd name="T5" fmla="*/ 29 h 51"/>
                <a:gd name="T6" fmla="*/ 23 w 52"/>
                <a:gd name="T7" fmla="*/ 3 h 51"/>
                <a:gd name="T8" fmla="*/ 10 w 52"/>
                <a:gd name="T9" fmla="*/ 3 h 51"/>
                <a:gd name="T10" fmla="*/ 0 w 52"/>
                <a:gd name="T11" fmla="*/ 13 h 51"/>
                <a:gd name="T12" fmla="*/ 39 w 52"/>
                <a:gd name="T13" fmla="*/ 51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51">
                  <a:moveTo>
                    <a:pt x="39" y="51"/>
                  </a:moveTo>
                  <a:cubicBezTo>
                    <a:pt x="49" y="42"/>
                    <a:pt x="49" y="42"/>
                    <a:pt x="49" y="42"/>
                  </a:cubicBezTo>
                  <a:cubicBezTo>
                    <a:pt x="52" y="38"/>
                    <a:pt x="52" y="33"/>
                    <a:pt x="49" y="29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19" y="0"/>
                    <a:pt x="14" y="0"/>
                    <a:pt x="10" y="3"/>
                  </a:cubicBezTo>
                  <a:cubicBezTo>
                    <a:pt x="0" y="13"/>
                    <a:pt x="0" y="13"/>
                    <a:pt x="0" y="13"/>
                  </a:cubicBezTo>
                  <a:lnTo>
                    <a:pt x="39" y="51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4" name="Freeform 243"/>
            <p:cNvSpPr/>
            <p:nvPr/>
          </p:nvSpPr>
          <p:spPr bwMode="auto">
            <a:xfrm>
              <a:off x="5019675" y="3320256"/>
              <a:ext cx="214313" cy="215900"/>
            </a:xfrm>
            <a:custGeom>
              <a:gdLst>
                <a:gd name="T0" fmla="*/ 84 w 122"/>
                <a:gd name="T1" fmla="*/ 0 h 123"/>
                <a:gd name="T2" fmla="*/ 83 w 122"/>
                <a:gd name="T3" fmla="*/ 1 h 123"/>
                <a:gd name="T4" fmla="*/ 4 w 122"/>
                <a:gd name="T5" fmla="*/ 81 h 123"/>
                <a:gd name="T6" fmla="*/ 4 w 122"/>
                <a:gd name="T7" fmla="*/ 94 h 123"/>
                <a:gd name="T8" fmla="*/ 5 w 122"/>
                <a:gd name="T9" fmla="*/ 95 h 123"/>
                <a:gd name="T10" fmla="*/ 14 w 122"/>
                <a:gd name="T11" fmla="*/ 97 h 123"/>
                <a:gd name="T12" fmla="*/ 16 w 122"/>
                <a:gd name="T13" fmla="*/ 106 h 123"/>
                <a:gd name="T14" fmla="*/ 17 w 122"/>
                <a:gd name="T15" fmla="*/ 107 h 123"/>
                <a:gd name="T16" fmla="*/ 26 w 122"/>
                <a:gd name="T17" fmla="*/ 109 h 123"/>
                <a:gd name="T18" fmla="*/ 28 w 122"/>
                <a:gd name="T19" fmla="*/ 118 h 123"/>
                <a:gd name="T20" fmla="*/ 29 w 122"/>
                <a:gd name="T21" fmla="*/ 119 h 123"/>
                <a:gd name="T22" fmla="*/ 42 w 122"/>
                <a:gd name="T23" fmla="*/ 119 h 123"/>
                <a:gd name="T24" fmla="*/ 122 w 122"/>
                <a:gd name="T25" fmla="*/ 40 h 123"/>
                <a:gd name="T26" fmla="*/ 122 w 122"/>
                <a:gd name="T27" fmla="*/ 39 h 123"/>
                <a:gd name="T28" fmla="*/ 84 w 122"/>
                <a:gd name="T29" fmla="*/ 0 h 1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2" h="123">
                  <a:moveTo>
                    <a:pt x="84" y="0"/>
                  </a:moveTo>
                  <a:cubicBezTo>
                    <a:pt x="84" y="1"/>
                    <a:pt x="84" y="1"/>
                    <a:pt x="83" y="1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0" y="84"/>
                    <a:pt x="0" y="90"/>
                    <a:pt x="4" y="94"/>
                  </a:cubicBezTo>
                  <a:cubicBezTo>
                    <a:pt x="5" y="95"/>
                    <a:pt x="5" y="95"/>
                    <a:pt x="5" y="95"/>
                  </a:cubicBezTo>
                  <a:cubicBezTo>
                    <a:pt x="7" y="97"/>
                    <a:pt x="11" y="98"/>
                    <a:pt x="14" y="97"/>
                  </a:cubicBezTo>
                  <a:cubicBezTo>
                    <a:pt x="13" y="100"/>
                    <a:pt x="13" y="103"/>
                    <a:pt x="16" y="106"/>
                  </a:cubicBezTo>
                  <a:cubicBezTo>
                    <a:pt x="17" y="107"/>
                    <a:pt x="17" y="107"/>
                    <a:pt x="17" y="107"/>
                  </a:cubicBezTo>
                  <a:cubicBezTo>
                    <a:pt x="19" y="109"/>
                    <a:pt x="23" y="110"/>
                    <a:pt x="26" y="109"/>
                  </a:cubicBezTo>
                  <a:cubicBezTo>
                    <a:pt x="25" y="112"/>
                    <a:pt x="26" y="116"/>
                    <a:pt x="28" y="118"/>
                  </a:cubicBezTo>
                  <a:cubicBezTo>
                    <a:pt x="29" y="119"/>
                    <a:pt x="29" y="119"/>
                    <a:pt x="29" y="119"/>
                  </a:cubicBezTo>
                  <a:cubicBezTo>
                    <a:pt x="33" y="123"/>
                    <a:pt x="39" y="123"/>
                    <a:pt x="42" y="119"/>
                  </a:cubicBezTo>
                  <a:cubicBezTo>
                    <a:pt x="122" y="40"/>
                    <a:pt x="122" y="40"/>
                    <a:pt x="122" y="40"/>
                  </a:cubicBezTo>
                  <a:cubicBezTo>
                    <a:pt x="122" y="39"/>
                    <a:pt x="122" y="39"/>
                    <a:pt x="122" y="39"/>
                  </a:cubicBezTo>
                  <a:lnTo>
                    <a:pt x="84" y="0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5" name="Rectangle 244"/>
            <p:cNvSpPr>
              <a:spLocks noChangeArrowheads="1"/>
            </p:cNvSpPr>
            <p:nvPr/>
          </p:nvSpPr>
          <p:spPr bwMode="auto">
            <a:xfrm>
              <a:off x="4703763" y="3391693"/>
              <a:ext cx="166688" cy="17463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6" name="Rectangle 245"/>
            <p:cNvSpPr>
              <a:spLocks noChangeArrowheads="1"/>
            </p:cNvSpPr>
            <p:nvPr/>
          </p:nvSpPr>
          <p:spPr bwMode="auto">
            <a:xfrm>
              <a:off x="4703763" y="3445668"/>
              <a:ext cx="261938" cy="15875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7" name="Rectangle 246"/>
            <p:cNvSpPr>
              <a:spLocks noChangeArrowheads="1"/>
            </p:cNvSpPr>
            <p:nvPr/>
          </p:nvSpPr>
          <p:spPr bwMode="auto">
            <a:xfrm>
              <a:off x="4703763" y="3501231"/>
              <a:ext cx="261938" cy="14288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" name="Rectangle 247"/>
            <p:cNvSpPr>
              <a:spLocks noChangeArrowheads="1"/>
            </p:cNvSpPr>
            <p:nvPr/>
          </p:nvSpPr>
          <p:spPr bwMode="auto">
            <a:xfrm>
              <a:off x="4703763" y="3555206"/>
              <a:ext cx="261938" cy="15875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29" name="组合 74"/>
          <p:cNvGrpSpPr/>
          <p:nvPr/>
        </p:nvGrpSpPr>
        <p:grpSpPr>
          <a:xfrm>
            <a:off x="4154767" y="1453259"/>
            <a:ext cx="474425" cy="440686"/>
            <a:chOff x="7027863" y="1596231"/>
            <a:chExt cx="823913" cy="823913"/>
          </a:xfrm>
        </p:grpSpPr>
        <p:sp>
          <p:nvSpPr>
            <p:cNvPr id="30" name="Oval 26"/>
            <p:cNvSpPr>
              <a:spLocks noChangeArrowheads="1"/>
            </p:cNvSpPr>
            <p:nvPr/>
          </p:nvSpPr>
          <p:spPr bwMode="auto">
            <a:xfrm>
              <a:off x="7027863" y="1596231"/>
              <a:ext cx="823913" cy="823913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" name="Freeform 262"/>
            <p:cNvSpPr/>
            <p:nvPr/>
          </p:nvSpPr>
          <p:spPr bwMode="auto">
            <a:xfrm>
              <a:off x="7131050" y="1754981"/>
              <a:ext cx="436563" cy="419100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2" name="Freeform 263"/>
            <p:cNvSpPr>
              <a:spLocks noEditPoints="1"/>
            </p:cNvSpPr>
            <p:nvPr/>
          </p:nvSpPr>
          <p:spPr bwMode="auto">
            <a:xfrm>
              <a:off x="7324725" y="1861343"/>
              <a:ext cx="431800" cy="3556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33" name="组合 1"/>
          <p:cNvGrpSpPr/>
          <p:nvPr/>
        </p:nvGrpSpPr>
        <p:grpSpPr>
          <a:xfrm>
            <a:off x="6968201" y="1451823"/>
            <a:ext cx="464181" cy="465077"/>
            <a:chOff x="4503738" y="1596231"/>
            <a:chExt cx="822325" cy="823913"/>
          </a:xfrm>
        </p:grpSpPr>
        <p:sp>
          <p:nvSpPr>
            <p:cNvPr id="34" name="Oval 24"/>
            <p:cNvSpPr>
              <a:spLocks noChangeArrowheads="1"/>
            </p:cNvSpPr>
            <p:nvPr/>
          </p:nvSpPr>
          <p:spPr bwMode="auto">
            <a:xfrm>
              <a:off x="4503738" y="1596231"/>
              <a:ext cx="822325" cy="823913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35" name="组合 79"/>
            <p:cNvGrpSpPr/>
            <p:nvPr/>
          </p:nvGrpSpPr>
          <p:grpSpPr>
            <a:xfrm>
              <a:off x="4595813" y="1727993"/>
              <a:ext cx="644525" cy="554038"/>
              <a:chOff x="3262313" y="1552575"/>
              <a:chExt cx="644525" cy="554038"/>
            </a:xfrm>
          </p:grpSpPr>
          <p:sp>
            <p:nvSpPr>
              <p:cNvPr id="36" name="Oval 231"/>
              <p:cNvSpPr>
                <a:spLocks noChangeArrowheads="1"/>
              </p:cNvSpPr>
              <p:nvPr/>
            </p:nvSpPr>
            <p:spPr bwMode="auto">
              <a:xfrm>
                <a:off x="3521075" y="1711325"/>
                <a:ext cx="127000" cy="155575"/>
              </a:xfrm>
              <a:prstGeom prst="ellipse">
                <a:avLst/>
              </a:pr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7" name="Freeform 232"/>
              <p:cNvSpPr/>
              <p:nvPr/>
            </p:nvSpPr>
            <p:spPr bwMode="auto">
              <a:xfrm>
                <a:off x="3605213" y="1885950"/>
                <a:ext cx="112713" cy="157163"/>
              </a:xfrm>
              <a:custGeom>
                <a:gdLst>
                  <a:gd name="T0" fmla="*/ 62 w 65"/>
                  <a:gd name="T1" fmla="*/ 21 h 90"/>
                  <a:gd name="T2" fmla="*/ 40 w 65"/>
                  <a:gd name="T3" fmla="*/ 1 h 90"/>
                  <a:gd name="T4" fmla="*/ 21 w 65"/>
                  <a:gd name="T5" fmla="*/ 1 h 90"/>
                  <a:gd name="T6" fmla="*/ 34 w 65"/>
                  <a:gd name="T7" fmla="*/ 12 h 90"/>
                  <a:gd name="T8" fmla="*/ 16 w 65"/>
                  <a:gd name="T9" fmla="*/ 22 h 90"/>
                  <a:gd name="T10" fmla="*/ 24 w 65"/>
                  <a:gd name="T11" fmla="*/ 36 h 90"/>
                  <a:gd name="T12" fmla="*/ 0 w 65"/>
                  <a:gd name="T13" fmla="*/ 89 h 90"/>
                  <a:gd name="T14" fmla="*/ 0 w 65"/>
                  <a:gd name="T15" fmla="*/ 90 h 90"/>
                  <a:gd name="T16" fmla="*/ 65 w 65"/>
                  <a:gd name="T17" fmla="*/ 63 h 90"/>
                  <a:gd name="T18" fmla="*/ 62 w 65"/>
                  <a:gd name="T19" fmla="*/ 21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5" h="90">
                    <a:moveTo>
                      <a:pt x="62" y="21"/>
                    </a:moveTo>
                    <a:cubicBezTo>
                      <a:pt x="61" y="9"/>
                      <a:pt x="51" y="0"/>
                      <a:pt x="40" y="1"/>
                    </a:cubicBezTo>
                    <a:cubicBezTo>
                      <a:pt x="40" y="1"/>
                      <a:pt x="32" y="1"/>
                      <a:pt x="21" y="1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16" y="22"/>
                      <a:pt x="16" y="22"/>
                      <a:pt x="16" y="22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25" y="87"/>
                      <a:pt x="47" y="78"/>
                      <a:pt x="65" y="63"/>
                    </a:cubicBezTo>
                    <a:lnTo>
                      <a:pt x="62" y="21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8" name="Freeform 233"/>
              <p:cNvSpPr/>
              <p:nvPr/>
            </p:nvSpPr>
            <p:spPr bwMode="auto">
              <a:xfrm>
                <a:off x="3452813" y="1885950"/>
                <a:ext cx="109538" cy="157163"/>
              </a:xfrm>
              <a:custGeom>
                <a:gdLst>
                  <a:gd name="T0" fmla="*/ 39 w 63"/>
                  <a:gd name="T1" fmla="*/ 36 h 90"/>
                  <a:gd name="T2" fmla="*/ 48 w 63"/>
                  <a:gd name="T3" fmla="*/ 22 h 90"/>
                  <a:gd name="T4" fmla="*/ 29 w 63"/>
                  <a:gd name="T5" fmla="*/ 12 h 90"/>
                  <a:gd name="T6" fmla="*/ 43 w 63"/>
                  <a:gd name="T7" fmla="*/ 1 h 90"/>
                  <a:gd name="T8" fmla="*/ 25 w 63"/>
                  <a:gd name="T9" fmla="*/ 1 h 90"/>
                  <a:gd name="T10" fmla="*/ 25 w 63"/>
                  <a:gd name="T11" fmla="*/ 1 h 90"/>
                  <a:gd name="T12" fmla="*/ 3 w 63"/>
                  <a:gd name="T13" fmla="*/ 21 h 90"/>
                  <a:gd name="T14" fmla="*/ 0 w 63"/>
                  <a:gd name="T15" fmla="*/ 64 h 90"/>
                  <a:gd name="T16" fmla="*/ 63 w 63"/>
                  <a:gd name="T17" fmla="*/ 90 h 90"/>
                  <a:gd name="T18" fmla="*/ 63 w 63"/>
                  <a:gd name="T19" fmla="*/ 89 h 90"/>
                  <a:gd name="T20" fmla="*/ 39 w 63"/>
                  <a:gd name="T21" fmla="*/ 36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2" h="90">
                    <a:moveTo>
                      <a:pt x="39" y="36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43" y="1"/>
                      <a:pt x="43" y="1"/>
                      <a:pt x="43" y="1"/>
                    </a:cubicBezTo>
                    <a:cubicBezTo>
                      <a:pt x="32" y="1"/>
                      <a:pt x="25" y="1"/>
                      <a:pt x="25" y="1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14" y="0"/>
                      <a:pt x="4" y="9"/>
                      <a:pt x="3" y="21"/>
                    </a:cubicBezTo>
                    <a:cubicBezTo>
                      <a:pt x="0" y="64"/>
                      <a:pt x="0" y="64"/>
                      <a:pt x="0" y="64"/>
                    </a:cubicBezTo>
                    <a:cubicBezTo>
                      <a:pt x="18" y="78"/>
                      <a:pt x="39" y="87"/>
                      <a:pt x="63" y="90"/>
                    </a:cubicBezTo>
                    <a:cubicBezTo>
                      <a:pt x="63" y="89"/>
                      <a:pt x="63" y="89"/>
                      <a:pt x="63" y="89"/>
                    </a:cubicBezTo>
                    <a:lnTo>
                      <a:pt x="39" y="36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9" name="Freeform 234"/>
              <p:cNvSpPr/>
              <p:nvPr/>
            </p:nvSpPr>
            <p:spPr bwMode="auto">
              <a:xfrm>
                <a:off x="3562350" y="1885950"/>
                <a:ext cx="42863" cy="33338"/>
              </a:xfrm>
              <a:custGeom>
                <a:gdLst>
                  <a:gd name="T0" fmla="*/ 23 w 27"/>
                  <a:gd name="T1" fmla="*/ 21 h 21"/>
                  <a:gd name="T2" fmla="*/ 23 w 27"/>
                  <a:gd name="T3" fmla="*/ 21 h 21"/>
                  <a:gd name="T4" fmla="*/ 27 w 27"/>
                  <a:gd name="T5" fmla="*/ 19 h 21"/>
                  <a:gd name="T6" fmla="*/ 22 w 27"/>
                  <a:gd name="T7" fmla="*/ 0 h 21"/>
                  <a:gd name="T8" fmla="*/ 6 w 27"/>
                  <a:gd name="T9" fmla="*/ 0 h 21"/>
                  <a:gd name="T10" fmla="*/ 0 w 27"/>
                  <a:gd name="T11" fmla="*/ 19 h 21"/>
                  <a:gd name="T12" fmla="*/ 5 w 27"/>
                  <a:gd name="T13" fmla="*/ 21 h 21"/>
                  <a:gd name="T14" fmla="*/ 5 w 27"/>
                  <a:gd name="T15" fmla="*/ 21 h 21"/>
                  <a:gd name="T16" fmla="*/ 23 w 27"/>
                  <a:gd name="T17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7" h="21">
                    <a:moveTo>
                      <a:pt x="23" y="21"/>
                    </a:moveTo>
                    <a:lnTo>
                      <a:pt x="23" y="21"/>
                    </a:lnTo>
                    <a:lnTo>
                      <a:pt x="27" y="19"/>
                    </a:lnTo>
                    <a:lnTo>
                      <a:pt x="22" y="0"/>
                    </a:lnTo>
                    <a:lnTo>
                      <a:pt x="6" y="0"/>
                    </a:lnTo>
                    <a:lnTo>
                      <a:pt x="0" y="19"/>
                    </a:lnTo>
                    <a:lnTo>
                      <a:pt x="5" y="21"/>
                    </a:lnTo>
                    <a:lnTo>
                      <a:pt x="5" y="21"/>
                    </a:lnTo>
                    <a:lnTo>
                      <a:pt x="23" y="21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40" name="Freeform 235"/>
              <p:cNvSpPr/>
              <p:nvPr/>
            </p:nvSpPr>
            <p:spPr bwMode="auto">
              <a:xfrm>
                <a:off x="3562350" y="1919288"/>
                <a:ext cx="42863" cy="123825"/>
              </a:xfrm>
              <a:custGeom>
                <a:gdLst>
                  <a:gd name="T0" fmla="*/ 21 w 24"/>
                  <a:gd name="T1" fmla="*/ 0 h 71"/>
                  <a:gd name="T2" fmla="*/ 21 w 24"/>
                  <a:gd name="T3" fmla="*/ 0 h 71"/>
                  <a:gd name="T4" fmla="*/ 4 w 24"/>
                  <a:gd name="T5" fmla="*/ 0 h 71"/>
                  <a:gd name="T6" fmla="*/ 4 w 24"/>
                  <a:gd name="T7" fmla="*/ 0 h 71"/>
                  <a:gd name="T8" fmla="*/ 0 w 24"/>
                  <a:gd name="T9" fmla="*/ 70 h 71"/>
                  <a:gd name="T10" fmla="*/ 0 w 24"/>
                  <a:gd name="T11" fmla="*/ 71 h 71"/>
                  <a:gd name="T12" fmla="*/ 12 w 24"/>
                  <a:gd name="T13" fmla="*/ 71 h 71"/>
                  <a:gd name="T14" fmla="*/ 24 w 24"/>
                  <a:gd name="T15" fmla="*/ 71 h 71"/>
                  <a:gd name="T16" fmla="*/ 24 w 24"/>
                  <a:gd name="T17" fmla="*/ 70 h 71"/>
                  <a:gd name="T18" fmla="*/ 21 w 24"/>
                  <a:gd name="T19" fmla="*/ 0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1">
                    <a:moveTo>
                      <a:pt x="21" y="0"/>
                    </a:moveTo>
                    <a:cubicBezTo>
                      <a:pt x="21" y="0"/>
                      <a:pt x="21" y="0"/>
                      <a:pt x="21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4" y="71"/>
                      <a:pt x="8" y="71"/>
                      <a:pt x="12" y="71"/>
                    </a:cubicBezTo>
                    <a:cubicBezTo>
                      <a:pt x="16" y="71"/>
                      <a:pt x="20" y="71"/>
                      <a:pt x="24" y="71"/>
                    </a:cubicBezTo>
                    <a:cubicBezTo>
                      <a:pt x="24" y="70"/>
                      <a:pt x="24" y="70"/>
                      <a:pt x="24" y="70"/>
                    </a:cubicBez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41" name="Freeform 236"/>
              <p:cNvSpPr/>
              <p:nvPr/>
            </p:nvSpPr>
            <p:spPr bwMode="auto">
              <a:xfrm>
                <a:off x="3306763" y="1830388"/>
                <a:ext cx="541338" cy="276225"/>
              </a:xfrm>
              <a:custGeom>
                <a:gdLst>
                  <a:gd name="T0" fmla="*/ 158 w 309"/>
                  <a:gd name="T1" fmla="*/ 158 h 158"/>
                  <a:gd name="T2" fmla="*/ 0 w 309"/>
                  <a:gd name="T3" fmla="*/ 0 h 158"/>
                  <a:gd name="T4" fmla="*/ 39 w 309"/>
                  <a:gd name="T5" fmla="*/ 0 h 158"/>
                  <a:gd name="T6" fmla="*/ 158 w 309"/>
                  <a:gd name="T7" fmla="*/ 119 h 158"/>
                  <a:gd name="T8" fmla="*/ 271 w 309"/>
                  <a:gd name="T9" fmla="*/ 38 h 158"/>
                  <a:gd name="T10" fmla="*/ 309 w 309"/>
                  <a:gd name="T11" fmla="*/ 50 h 158"/>
                  <a:gd name="T12" fmla="*/ 158 w 309"/>
                  <a:gd name="T13" fmla="*/ 158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9" h="158">
                    <a:moveTo>
                      <a:pt x="158" y="158"/>
                    </a:moveTo>
                    <a:cubicBezTo>
                      <a:pt x="71" y="158"/>
                      <a:pt x="0" y="87"/>
                      <a:pt x="0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66"/>
                      <a:pt x="93" y="119"/>
                      <a:pt x="158" y="119"/>
                    </a:cubicBezTo>
                    <a:cubicBezTo>
                      <a:pt x="210" y="119"/>
                      <a:pt x="255" y="86"/>
                      <a:pt x="271" y="38"/>
                    </a:cubicBezTo>
                    <a:cubicBezTo>
                      <a:pt x="309" y="50"/>
                      <a:pt x="309" y="50"/>
                      <a:pt x="309" y="50"/>
                    </a:cubicBezTo>
                    <a:cubicBezTo>
                      <a:pt x="287" y="115"/>
                      <a:pt x="227" y="158"/>
                      <a:pt x="158" y="158"/>
                    </a:cubicBezTo>
                    <a:close/>
                  </a:path>
                </a:pathLst>
              </a:custGeom>
              <a:solidFill>
                <a:srgbClr val="DA4B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42" name="Freeform 237"/>
              <p:cNvSpPr/>
              <p:nvPr/>
            </p:nvSpPr>
            <p:spPr bwMode="auto">
              <a:xfrm>
                <a:off x="3262313" y="1765300"/>
                <a:ext cx="158750" cy="77788"/>
              </a:xfrm>
              <a:custGeom>
                <a:gdLst>
                  <a:gd name="T0" fmla="*/ 100 w 100"/>
                  <a:gd name="T1" fmla="*/ 49 h 49"/>
                  <a:gd name="T2" fmla="*/ 50 w 100"/>
                  <a:gd name="T3" fmla="*/ 0 h 49"/>
                  <a:gd name="T4" fmla="*/ 0 w 100"/>
                  <a:gd name="T5" fmla="*/ 49 h 49"/>
                  <a:gd name="T6" fmla="*/ 100 w 100"/>
                  <a:gd name="T7" fmla="*/ 49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0" h="49">
                    <a:moveTo>
                      <a:pt x="100" y="49"/>
                    </a:moveTo>
                    <a:lnTo>
                      <a:pt x="50" y="0"/>
                    </a:lnTo>
                    <a:lnTo>
                      <a:pt x="0" y="49"/>
                    </a:lnTo>
                    <a:lnTo>
                      <a:pt x="100" y="49"/>
                    </a:lnTo>
                    <a:close/>
                  </a:path>
                </a:pathLst>
              </a:custGeom>
              <a:solidFill>
                <a:srgbClr val="DA4B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43" name="Freeform 238"/>
              <p:cNvSpPr/>
              <p:nvPr/>
            </p:nvSpPr>
            <p:spPr bwMode="auto">
              <a:xfrm>
                <a:off x="3321050" y="1552575"/>
                <a:ext cx="539750" cy="277813"/>
              </a:xfrm>
              <a:custGeom>
                <a:gdLst>
                  <a:gd name="T0" fmla="*/ 309 w 309"/>
                  <a:gd name="T1" fmla="*/ 158 h 158"/>
                  <a:gd name="T2" fmla="*/ 270 w 309"/>
                  <a:gd name="T3" fmla="*/ 158 h 158"/>
                  <a:gd name="T4" fmla="*/ 151 w 309"/>
                  <a:gd name="T5" fmla="*/ 39 h 158"/>
                  <a:gd name="T6" fmla="*/ 38 w 309"/>
                  <a:gd name="T7" fmla="*/ 120 h 158"/>
                  <a:gd name="T8" fmla="*/ 0 w 309"/>
                  <a:gd name="T9" fmla="*/ 108 h 158"/>
                  <a:gd name="T10" fmla="*/ 151 w 309"/>
                  <a:gd name="T11" fmla="*/ 0 h 158"/>
                  <a:gd name="T12" fmla="*/ 309 w 309"/>
                  <a:gd name="T13" fmla="*/ 158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9" h="158">
                    <a:moveTo>
                      <a:pt x="309" y="158"/>
                    </a:moveTo>
                    <a:cubicBezTo>
                      <a:pt x="270" y="158"/>
                      <a:pt x="270" y="158"/>
                      <a:pt x="270" y="158"/>
                    </a:cubicBezTo>
                    <a:cubicBezTo>
                      <a:pt x="270" y="92"/>
                      <a:pt x="216" y="39"/>
                      <a:pt x="151" y="39"/>
                    </a:cubicBezTo>
                    <a:cubicBezTo>
                      <a:pt x="99" y="39"/>
                      <a:pt x="54" y="72"/>
                      <a:pt x="38" y="12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22" y="43"/>
                      <a:pt x="82" y="0"/>
                      <a:pt x="151" y="0"/>
                    </a:cubicBezTo>
                    <a:cubicBezTo>
                      <a:pt x="238" y="0"/>
                      <a:pt x="309" y="71"/>
                      <a:pt x="309" y="158"/>
                    </a:cubicBez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44" name="Freeform 239"/>
              <p:cNvSpPr/>
              <p:nvPr/>
            </p:nvSpPr>
            <p:spPr bwMode="auto">
              <a:xfrm>
                <a:off x="3749675" y="1816100"/>
                <a:ext cx="157163" cy="77788"/>
              </a:xfrm>
              <a:custGeom>
                <a:gdLst>
                  <a:gd name="T0" fmla="*/ 0 w 99"/>
                  <a:gd name="T1" fmla="*/ 0 h 49"/>
                  <a:gd name="T2" fmla="*/ 50 w 99"/>
                  <a:gd name="T3" fmla="*/ 49 h 49"/>
                  <a:gd name="T4" fmla="*/ 99 w 99"/>
                  <a:gd name="T5" fmla="*/ 0 h 49"/>
                  <a:gd name="T6" fmla="*/ 0 w 99"/>
                  <a:gd name="T7" fmla="*/ 0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99" h="49">
                    <a:moveTo>
                      <a:pt x="0" y="0"/>
                    </a:moveTo>
                    <a:lnTo>
                      <a:pt x="50" y="49"/>
                    </a:lnTo>
                    <a:lnTo>
                      <a:pt x="9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45" name="矩形 3"/>
          <p:cNvSpPr/>
          <p:nvPr/>
        </p:nvSpPr>
        <p:spPr>
          <a:xfrm>
            <a:off x="1109506" y="229345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B10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6" name="矩形 89"/>
          <p:cNvSpPr/>
          <p:nvPr/>
        </p:nvSpPr>
        <p:spPr>
          <a:xfrm>
            <a:off x="1109506" y="270746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B9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矩形 90"/>
          <p:cNvSpPr/>
          <p:nvPr/>
        </p:nvSpPr>
        <p:spPr>
          <a:xfrm>
            <a:off x="1109506" y="312147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B8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矩形 91"/>
          <p:cNvSpPr/>
          <p:nvPr/>
        </p:nvSpPr>
        <p:spPr>
          <a:xfrm>
            <a:off x="1109506" y="353548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B7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9" name="矩形 92"/>
          <p:cNvSpPr/>
          <p:nvPr/>
        </p:nvSpPr>
        <p:spPr>
          <a:xfrm>
            <a:off x="1109506" y="394949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B6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80605" y="2260925"/>
            <a:ext cx="370862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666329" y="2679176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184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680605" y="3507196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888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680605" y="3080702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384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1680604" y="3916965"/>
            <a:ext cx="515132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1233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5" name="矩形 97"/>
          <p:cNvSpPr/>
          <p:nvPr/>
        </p:nvSpPr>
        <p:spPr>
          <a:xfrm>
            <a:off x="3843065" y="2267645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BD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6" name="矩形 98"/>
          <p:cNvSpPr/>
          <p:nvPr/>
        </p:nvSpPr>
        <p:spPr>
          <a:xfrm>
            <a:off x="3843065" y="2681655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B10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7" name="矩形 99"/>
          <p:cNvSpPr/>
          <p:nvPr/>
        </p:nvSpPr>
        <p:spPr>
          <a:xfrm>
            <a:off x="3843065" y="3108991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B9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4584541" y="2271886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4579903" y="2677055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4586350" y="3091065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pic>
        <p:nvPicPr>
          <p:cNvPr id="6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1086" y="2192688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9291" y="2656119"/>
            <a:ext cx="279584" cy="26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图片 10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272" y="3073685"/>
            <a:ext cx="505621" cy="242699"/>
          </a:xfrm>
          <a:prstGeom prst="rect">
            <a:avLst/>
          </a:prstGeom>
        </p:spPr>
      </p:pic>
      <p:sp>
        <p:nvSpPr>
          <p:cNvPr id="64" name="TextBox 63"/>
          <p:cNvSpPr txBox="1"/>
          <p:nvPr/>
        </p:nvSpPr>
        <p:spPr>
          <a:xfrm>
            <a:off x="7295278" y="2241478"/>
            <a:ext cx="226591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7290640" y="2661851"/>
            <a:ext cx="226591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7297087" y="3066350"/>
            <a:ext cx="226591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</p:spTree>
    <p:extLst>
      <p:ext uri="{BB962C8B-B14F-4D97-AF65-F5344CB8AC3E}">
        <p14:creationId xmlns:p14="http://schemas.microsoft.com/office/powerpoint/2010/main" val="2311327758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2381027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一、研讨会背景介绍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3185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en-US" altLang="zh-CN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*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说明</a:t>
            </a: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：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问卷结果呈现</a:t>
            </a:r>
            <a:r>
              <a:rPr lang="en-US" altLang="zh-CN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/</a:t>
            </a: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或问题树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分析</a:t>
            </a:r>
            <a:r>
              <a:rPr lang="en-US" altLang="zh-CN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en-US" sz="1400" b="1" kern="0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体现绩效问题是个果，受到很多其他因素的影响</a:t>
            </a:r>
            <a:endParaRPr lang="en-US" altLang="zh-CN" sz="1400" b="1" kern="0" smtClean="0">
              <a:solidFill>
                <a:srgbClr val="FF0000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557227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2893988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一、绩效管理方法论介绍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3185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因此我们提出以下模型来更全面地诊断和分析德邦现有的绩效问题</a:t>
            </a:r>
            <a:endParaRPr lang="zh-CN" alt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5785130" y="3271878"/>
            <a:ext cx="1932252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373736" y="3271878"/>
            <a:ext cx="1852493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1373736" y="1472207"/>
            <a:ext cx="2594301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hteck 60"/>
          <p:cNvSpPr/>
          <p:nvPr>
            <p:custDataLst>
              <p:tags r:id="rId2"/>
            </p:custDataLst>
          </p:nvPr>
        </p:nvSpPr>
        <p:spPr bwMode="auto">
          <a:xfrm>
            <a:off x="5256990" y="1473022"/>
            <a:ext cx="2460392" cy="726268"/>
          </a:xfrm>
          <a:custGeom>
            <a:rect l="l" t="t" r="r" b="b"/>
            <a:pathLst>
              <a:path w="5258924" h="1608738">
                <a:moveTo>
                  <a:pt x="0" y="0"/>
                </a:moveTo>
                <a:lnTo>
                  <a:pt x="5258924" y="0"/>
                </a:lnTo>
                <a:lnTo>
                  <a:pt x="5258924" y="1608738"/>
                </a:lnTo>
                <a:lnTo>
                  <a:pt x="1320363" y="1608738"/>
                </a:lnTo>
                <a:cubicBezTo>
                  <a:pt x="1253739" y="841381"/>
                  <a:pt x="717333" y="208715"/>
                  <a:pt x="0" y="0"/>
                </a:cubicBez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职责定位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组织架构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权限分工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Rechteck 59"/>
          <p:cNvSpPr/>
          <p:nvPr>
            <p:custDataLst>
              <p:tags r:id="rId3"/>
            </p:custDataLst>
          </p:nvPr>
        </p:nvSpPr>
        <p:spPr bwMode="auto">
          <a:xfrm>
            <a:off x="1373736" y="3264533"/>
            <a:ext cx="2249044" cy="915787"/>
          </a:xfrm>
          <a:custGeom>
            <a:rect l="l" t="t" r="r" b="b"/>
            <a:pathLst>
              <a:path w="5209516" h="1608738">
                <a:moveTo>
                  <a:pt x="0" y="0"/>
                </a:moveTo>
                <a:lnTo>
                  <a:pt x="3921708" y="0"/>
                </a:lnTo>
                <a:cubicBezTo>
                  <a:pt x="3983692" y="759626"/>
                  <a:pt x="4506197" y="1388676"/>
                  <a:pt x="5209516" y="1608738"/>
                </a:cubicBezTo>
                <a:lnTo>
                  <a:pt x="0" y="1608738"/>
                </a:ln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激励导向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利益分配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激励</a:t>
            </a: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兑现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5" name="Group 31"/>
          <p:cNvGrpSpPr/>
          <p:nvPr/>
        </p:nvGrpSpPr>
        <p:grpSpPr>
          <a:xfrm>
            <a:off x="3045259" y="1018300"/>
            <a:ext cx="2896388" cy="3168495"/>
            <a:chOff x="3613605" y="1912588"/>
            <a:chExt cx="2661783" cy="2946526"/>
          </a:xfrm>
        </p:grpSpPr>
        <p:sp>
          <p:nvSpPr>
            <p:cNvPr id="27" name="Freeform 14" descr="© INSCALE GmbH, 26.05.2010&#10;http://www.presentationload.com/"/>
            <p:cNvSpPr/>
            <p:nvPr>
              <p:custDataLst>
                <p:tags r:id="rId4"/>
              </p:custDataLst>
            </p:nvPr>
          </p:nvSpPr>
          <p:spPr bwMode="gray">
            <a:xfrm>
              <a:off x="3613605" y="2205763"/>
              <a:ext cx="1405566" cy="1362206"/>
            </a:xfrm>
            <a:custGeom>
              <a:cxnLst>
                <a:cxn ang="0">
                  <a:pos x="94" y="297"/>
                </a:cxn>
                <a:cxn ang="0">
                  <a:pos x="121" y="192"/>
                </a:cxn>
                <a:cxn ang="0">
                  <a:pos x="267" y="95"/>
                </a:cxn>
                <a:cxn ang="0">
                  <a:pos x="309" y="46"/>
                </a:cxn>
                <a:cxn ang="0">
                  <a:pos x="268" y="0"/>
                </a:cxn>
                <a:cxn ang="0">
                  <a:pos x="0" y="291"/>
                </a:cxn>
                <a:cxn ang="0">
                  <a:pos x="0" y="300"/>
                </a:cxn>
                <a:cxn ang="0">
                  <a:pos x="48" y="257"/>
                </a:cxn>
                <a:cxn ang="0">
                  <a:pos x="94" y="297"/>
                </a:cxn>
              </a:cxnLst>
              <a:rect l="0" t="0" r="r" b="b"/>
              <a:pathLst>
                <a:path w="309" h="300">
                  <a:moveTo>
                    <a:pt x="94" y="297"/>
                  </a:moveTo>
                  <a:cubicBezTo>
                    <a:pt x="93" y="262"/>
                    <a:pt x="101" y="225"/>
                    <a:pt x="121" y="192"/>
                  </a:cubicBezTo>
                  <a:cubicBezTo>
                    <a:pt x="153" y="136"/>
                    <a:pt x="208" y="102"/>
                    <a:pt x="267" y="95"/>
                  </a:cubicBezTo>
                  <a:cubicBezTo>
                    <a:pt x="309" y="46"/>
                    <a:pt x="309" y="46"/>
                    <a:pt x="309" y="46"/>
                  </a:cubicBezTo>
                  <a:cubicBezTo>
                    <a:pt x="268" y="0"/>
                    <a:pt x="268" y="0"/>
                    <a:pt x="268" y="0"/>
                  </a:cubicBezTo>
                  <a:cubicBezTo>
                    <a:pt x="118" y="12"/>
                    <a:pt x="0" y="138"/>
                    <a:pt x="0" y="291"/>
                  </a:cubicBezTo>
                  <a:cubicBezTo>
                    <a:pt x="0" y="294"/>
                    <a:pt x="0" y="297"/>
                    <a:pt x="0" y="300"/>
                  </a:cubicBezTo>
                  <a:cubicBezTo>
                    <a:pt x="48" y="257"/>
                    <a:pt x="48" y="257"/>
                    <a:pt x="48" y="257"/>
                  </a:cubicBezTo>
                  <a:lnTo>
                    <a:pt x="94" y="297"/>
                  </a:ln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 w="12700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8" name="Freeform 16" descr="© INSCALE GmbH, 26.05.2010&#10;http://www.presentationload.com/"/>
            <p:cNvSpPr/>
            <p:nvPr>
              <p:custDataLst>
                <p:tags r:id="rId5"/>
              </p:custDataLst>
            </p:nvPr>
          </p:nvSpPr>
          <p:spPr bwMode="gray">
            <a:xfrm>
              <a:off x="4910773" y="2197332"/>
              <a:ext cx="1358593" cy="1403157"/>
            </a:xfrm>
            <a:custGeom>
              <a:cxnLst>
                <a:cxn ang="0">
                  <a:pos x="1" y="95"/>
                </a:cxn>
                <a:cxn ang="0">
                  <a:pos x="107" y="121"/>
                </a:cxn>
                <a:cxn ang="0">
                  <a:pos x="204" y="266"/>
                </a:cxn>
                <a:cxn ang="0">
                  <a:pos x="253" y="309"/>
                </a:cxn>
                <a:cxn ang="0">
                  <a:pos x="299" y="268"/>
                </a:cxn>
                <a:cxn ang="0">
                  <a:pos x="7" y="0"/>
                </a:cxn>
                <a:cxn ang="0">
                  <a:pos x="0" y="1"/>
                </a:cxn>
                <a:cxn ang="0">
                  <a:pos x="42" y="48"/>
                </a:cxn>
                <a:cxn ang="0">
                  <a:pos x="1" y="95"/>
                </a:cxn>
              </a:cxnLst>
              <a:rect l="0" t="0" r="r" b="b"/>
              <a:pathLst>
                <a:path w="299" h="309">
                  <a:moveTo>
                    <a:pt x="1" y="95"/>
                  </a:moveTo>
                  <a:cubicBezTo>
                    <a:pt x="37" y="94"/>
                    <a:pt x="73" y="102"/>
                    <a:pt x="107" y="121"/>
                  </a:cubicBezTo>
                  <a:cubicBezTo>
                    <a:pt x="162" y="153"/>
                    <a:pt x="196" y="208"/>
                    <a:pt x="204" y="266"/>
                  </a:cubicBezTo>
                  <a:cubicBezTo>
                    <a:pt x="253" y="309"/>
                    <a:pt x="253" y="309"/>
                    <a:pt x="253" y="309"/>
                  </a:cubicBezTo>
                  <a:cubicBezTo>
                    <a:pt x="299" y="268"/>
                    <a:pt x="299" y="268"/>
                    <a:pt x="299" y="268"/>
                  </a:cubicBezTo>
                  <a:cubicBezTo>
                    <a:pt x="287" y="118"/>
                    <a:pt x="161" y="0"/>
                    <a:pt x="7" y="0"/>
                  </a:cubicBezTo>
                  <a:cubicBezTo>
                    <a:pt x="5" y="0"/>
                    <a:pt x="2" y="1"/>
                    <a:pt x="0" y="1"/>
                  </a:cubicBezTo>
                  <a:cubicBezTo>
                    <a:pt x="42" y="48"/>
                    <a:pt x="42" y="48"/>
                    <a:pt x="42" y="48"/>
                  </a:cubicBezTo>
                  <a:lnTo>
                    <a:pt x="1" y="95"/>
                  </a:lnTo>
                  <a:close/>
                </a:path>
              </a:pathLst>
            </a:custGeom>
            <a:solidFill>
              <a:schemeClr val="accent5">
                <a:lumMod val="20000"/>
                <a:lumOff val="8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9" name="_color1" descr="© INSCALE GmbH, 26.05.2010&#10;http://www.presentationload.com/"/>
            <p:cNvSpPr/>
            <p:nvPr>
              <p:custDataLst>
                <p:tags r:id="rId6"/>
              </p:custDataLst>
            </p:nvPr>
          </p:nvSpPr>
          <p:spPr bwMode="gray">
            <a:xfrm>
              <a:off x="3619627" y="3455958"/>
              <a:ext cx="1367024" cy="1403156"/>
            </a:xfrm>
            <a:custGeom>
              <a:cxnLst>
                <a:cxn ang="0">
                  <a:pos x="299" y="215"/>
                </a:cxn>
                <a:cxn ang="0">
                  <a:pos x="192" y="188"/>
                </a:cxn>
                <a:cxn ang="0">
                  <a:pos x="95" y="41"/>
                </a:cxn>
                <a:cxn ang="0">
                  <a:pos x="47" y="0"/>
                </a:cxn>
                <a:cxn ang="0">
                  <a:pos x="0" y="42"/>
                </a:cxn>
                <a:cxn ang="0">
                  <a:pos x="291" y="309"/>
                </a:cxn>
                <a:cxn ang="0">
                  <a:pos x="301" y="309"/>
                </a:cxn>
                <a:cxn ang="0">
                  <a:pos x="258" y="261"/>
                </a:cxn>
                <a:cxn ang="0">
                  <a:pos x="299" y="215"/>
                </a:cxn>
              </a:cxnLst>
              <a:rect l="0" t="0" r="r" b="b"/>
              <a:pathLst>
                <a:path w="301" h="309">
                  <a:moveTo>
                    <a:pt x="299" y="215"/>
                  </a:moveTo>
                  <a:cubicBezTo>
                    <a:pt x="263" y="216"/>
                    <a:pt x="226" y="208"/>
                    <a:pt x="192" y="188"/>
                  </a:cubicBezTo>
                  <a:cubicBezTo>
                    <a:pt x="136" y="156"/>
                    <a:pt x="102" y="101"/>
                    <a:pt x="95" y="41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13" y="191"/>
                    <a:pt x="138" y="309"/>
                    <a:pt x="291" y="309"/>
                  </a:cubicBezTo>
                  <a:cubicBezTo>
                    <a:pt x="295" y="309"/>
                    <a:pt x="298" y="309"/>
                    <a:pt x="301" y="309"/>
                  </a:cubicBezTo>
                  <a:cubicBezTo>
                    <a:pt x="258" y="261"/>
                    <a:pt x="258" y="261"/>
                    <a:pt x="258" y="261"/>
                  </a:cubicBezTo>
                  <a:lnTo>
                    <a:pt x="299" y="215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_color1" descr="© INSCALE GmbH, 26.05.2010&#10;http://www.presentationload.com/"/>
            <p:cNvSpPr/>
            <p:nvPr>
              <p:custDataLst>
                <p:tags r:id="rId7"/>
              </p:custDataLst>
            </p:nvPr>
          </p:nvSpPr>
          <p:spPr bwMode="gray">
            <a:xfrm>
              <a:off x="4872231" y="3492090"/>
              <a:ext cx="1403157" cy="1361002"/>
            </a:xfrm>
            <a:custGeom>
              <a:cxnLst>
                <a:cxn ang="0">
                  <a:pos x="214" y="0"/>
                </a:cxn>
                <a:cxn ang="0">
                  <a:pos x="187" y="107"/>
                </a:cxn>
                <a:cxn ang="0">
                  <a:pos x="42" y="205"/>
                </a:cxn>
                <a:cxn ang="0">
                  <a:pos x="0" y="253"/>
                </a:cxn>
                <a:cxn ang="0">
                  <a:pos x="42" y="300"/>
                </a:cxn>
                <a:cxn ang="0">
                  <a:pos x="308" y="8"/>
                </a:cxn>
                <a:cxn ang="0">
                  <a:pos x="308" y="0"/>
                </a:cxn>
                <a:cxn ang="0">
                  <a:pos x="261" y="42"/>
                </a:cxn>
                <a:cxn ang="0">
                  <a:pos x="214" y="0"/>
                </a:cxn>
              </a:cxnLst>
              <a:rect l="0" t="0" r="r" b="b"/>
              <a:pathLst>
                <a:path w="308" h="300">
                  <a:moveTo>
                    <a:pt x="214" y="0"/>
                  </a:moveTo>
                  <a:cubicBezTo>
                    <a:pt x="215" y="37"/>
                    <a:pt x="207" y="74"/>
                    <a:pt x="187" y="107"/>
                  </a:cubicBezTo>
                  <a:cubicBezTo>
                    <a:pt x="155" y="163"/>
                    <a:pt x="101" y="197"/>
                    <a:pt x="42" y="205"/>
                  </a:cubicBezTo>
                  <a:cubicBezTo>
                    <a:pt x="0" y="253"/>
                    <a:pt x="0" y="253"/>
                    <a:pt x="0" y="253"/>
                  </a:cubicBezTo>
                  <a:cubicBezTo>
                    <a:pt x="42" y="300"/>
                    <a:pt x="42" y="300"/>
                    <a:pt x="42" y="300"/>
                  </a:cubicBezTo>
                  <a:cubicBezTo>
                    <a:pt x="191" y="287"/>
                    <a:pt x="308" y="161"/>
                    <a:pt x="308" y="8"/>
                  </a:cubicBezTo>
                  <a:cubicBezTo>
                    <a:pt x="308" y="6"/>
                    <a:pt x="308" y="3"/>
                    <a:pt x="308" y="0"/>
                  </a:cubicBezTo>
                  <a:cubicBezTo>
                    <a:pt x="261" y="42"/>
                    <a:pt x="261" y="42"/>
                    <a:pt x="261" y="42"/>
                  </a:cubicBezTo>
                  <a:lnTo>
                    <a:pt x="214" y="0"/>
                  </a:ln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1" name="Rechteck 13"/>
            <p:cNvSpPr/>
            <p:nvPr/>
          </p:nvSpPr>
          <p:spPr bwMode="gray">
            <a:xfrm rot="19056193">
              <a:off x="3931420" y="2520794"/>
              <a:ext cx="2022098" cy="2022098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战略目标体系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Rechteck 14"/>
            <p:cNvSpPr/>
            <p:nvPr/>
          </p:nvSpPr>
          <p:spPr bwMode="gray">
            <a:xfrm rot="2884470">
              <a:off x="3931420" y="2520794"/>
              <a:ext cx="2022098" cy="2022098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组织</a:t>
              </a: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管</a:t>
              </a: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控体系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Rechteck 15"/>
            <p:cNvSpPr/>
            <p:nvPr/>
          </p:nvSpPr>
          <p:spPr bwMode="gray">
            <a:xfrm rot="18900000">
              <a:off x="3893156" y="2482530"/>
              <a:ext cx="2098626" cy="2098626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Down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人才发展体系</a:t>
              </a: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4" name="Rechteck 16"/>
            <p:cNvSpPr/>
            <p:nvPr/>
          </p:nvSpPr>
          <p:spPr bwMode="gray">
            <a:xfrm rot="2700000">
              <a:off x="3900458" y="2464901"/>
              <a:ext cx="2133884" cy="2133884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Down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激励机制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5" name="Freeform 6"/>
            <p:cNvSpPr/>
            <p:nvPr>
              <p:custDataLst>
                <p:tags r:id="rId8"/>
              </p:custDataLst>
            </p:nvPr>
          </p:nvSpPr>
          <p:spPr bwMode="gray">
            <a:xfrm rot="2700000">
              <a:off x="4535981" y="2541980"/>
              <a:ext cx="816617" cy="817202"/>
            </a:xfrm>
            <a:custGeom>
              <a:cxnLst>
                <a:cxn ang="0">
                  <a:pos x="592" y="0"/>
                </a:cxn>
                <a:cxn ang="0">
                  <a:pos x="0" y="592"/>
                </a:cxn>
                <a:cxn ang="0">
                  <a:pos x="0" y="592"/>
                </a:cxn>
                <a:cxn ang="0">
                  <a:pos x="592" y="592"/>
                </a:cxn>
                <a:cxn ang="0">
                  <a:pos x="592" y="0"/>
                </a:cxn>
              </a:cxnLst>
              <a:rect l="0" t="0" r="r" b="b"/>
              <a:pathLst>
                <a:path w="592" h="592">
                  <a:moveTo>
                    <a:pt x="592" y="0"/>
                  </a:moveTo>
                  <a:cubicBezTo>
                    <a:pt x="265" y="0"/>
                    <a:pt x="0" y="265"/>
                    <a:pt x="0" y="592"/>
                  </a:cubicBezTo>
                  <a:cubicBezTo>
                    <a:pt x="0" y="592"/>
                    <a:pt x="0" y="592"/>
                    <a:pt x="0" y="592"/>
                  </a:cubicBezTo>
                  <a:cubicBezTo>
                    <a:pt x="592" y="592"/>
                    <a:pt x="592" y="592"/>
                    <a:pt x="592" y="592"/>
                  </a:cubicBezTo>
                  <a:lnTo>
                    <a:pt x="59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6" name="Freeform 7"/>
            <p:cNvSpPr/>
            <p:nvPr>
              <p:custDataLst>
                <p:tags r:id="rId9"/>
              </p:custDataLst>
            </p:nvPr>
          </p:nvSpPr>
          <p:spPr bwMode="gray">
            <a:xfrm rot="2700000">
              <a:off x="5113331" y="3119623"/>
              <a:ext cx="817202" cy="817202"/>
            </a:xfrm>
            <a:custGeom>
              <a:cxnLst>
                <a:cxn ang="0">
                  <a:pos x="592" y="592"/>
                </a:cxn>
                <a:cxn ang="0">
                  <a:pos x="592" y="592"/>
                </a:cxn>
                <a:cxn ang="0">
                  <a:pos x="0" y="0"/>
                </a:cxn>
                <a:cxn ang="0">
                  <a:pos x="0" y="592"/>
                </a:cxn>
                <a:cxn ang="0">
                  <a:pos x="592" y="592"/>
                </a:cxn>
              </a:cxnLst>
              <a:rect l="0" t="0" r="r" b="b"/>
              <a:pathLst>
                <a:path w="592" h="592">
                  <a:moveTo>
                    <a:pt x="592" y="592"/>
                  </a:moveTo>
                  <a:cubicBezTo>
                    <a:pt x="592" y="592"/>
                    <a:pt x="592" y="592"/>
                    <a:pt x="592" y="592"/>
                  </a:cubicBezTo>
                  <a:cubicBezTo>
                    <a:pt x="592" y="265"/>
                    <a:pt x="327" y="0"/>
                    <a:pt x="0" y="0"/>
                  </a:cubicBezTo>
                  <a:cubicBezTo>
                    <a:pt x="0" y="592"/>
                    <a:pt x="0" y="592"/>
                    <a:pt x="0" y="592"/>
                  </a:cubicBezTo>
                  <a:lnTo>
                    <a:pt x="592" y="59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7" name="Freeform 8"/>
            <p:cNvSpPr/>
            <p:nvPr>
              <p:custDataLst>
                <p:tags r:id="rId10"/>
              </p:custDataLst>
            </p:nvPr>
          </p:nvSpPr>
          <p:spPr bwMode="gray">
            <a:xfrm rot="2700000">
              <a:off x="4535689" y="3697557"/>
              <a:ext cx="817202" cy="816617"/>
            </a:xfrm>
            <a:custGeom>
              <a:cxnLst>
                <a:cxn ang="0">
                  <a:pos x="0" y="0"/>
                </a:cxn>
                <a:cxn ang="0">
                  <a:pos x="0" y="592"/>
                </a:cxn>
                <a:cxn ang="0">
                  <a:pos x="592" y="0"/>
                </a:cxn>
                <a:cxn ang="0">
                  <a:pos x="0" y="0"/>
                </a:cxn>
              </a:cxnLst>
              <a:rect l="0" t="0" r="r" b="b"/>
              <a:pathLst>
                <a:path w="592" h="592">
                  <a:moveTo>
                    <a:pt x="0" y="0"/>
                  </a:moveTo>
                  <a:cubicBezTo>
                    <a:pt x="0" y="592"/>
                    <a:pt x="0" y="592"/>
                    <a:pt x="0" y="592"/>
                  </a:cubicBezTo>
                  <a:cubicBezTo>
                    <a:pt x="327" y="592"/>
                    <a:pt x="592" y="327"/>
                    <a:pt x="59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8" name="Freeform 9"/>
            <p:cNvSpPr/>
            <p:nvPr>
              <p:custDataLst>
                <p:tags r:id="rId11"/>
              </p:custDataLst>
            </p:nvPr>
          </p:nvSpPr>
          <p:spPr bwMode="gray">
            <a:xfrm rot="2700000">
              <a:off x="3958339" y="3119914"/>
              <a:ext cx="816617" cy="816617"/>
            </a:xfrm>
            <a:custGeom>
              <a:cxnLst>
                <a:cxn ang="0">
                  <a:pos x="0" y="0"/>
                </a:cxn>
                <a:cxn ang="0">
                  <a:pos x="592" y="592"/>
                </a:cxn>
                <a:cxn ang="0">
                  <a:pos x="592" y="0"/>
                </a:cxn>
                <a:cxn ang="0">
                  <a:pos x="0" y="0"/>
                </a:cxn>
              </a:cxnLst>
              <a:rect l="0" t="0" r="r" b="b"/>
              <a:pathLst>
                <a:path w="592" h="592">
                  <a:moveTo>
                    <a:pt x="0" y="0"/>
                  </a:moveTo>
                  <a:cubicBezTo>
                    <a:pt x="0" y="327"/>
                    <a:pt x="265" y="592"/>
                    <a:pt x="592" y="592"/>
                  </a:cubicBezTo>
                  <a:cubicBezTo>
                    <a:pt x="592" y="0"/>
                    <a:pt x="592" y="0"/>
                    <a:pt x="59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9" name="Textfeld 21"/>
            <p:cNvSpPr txBox="1"/>
            <p:nvPr/>
          </p:nvSpPr>
          <p:spPr>
            <a:xfrm>
              <a:off x="4576586" y="2834294"/>
              <a:ext cx="735402" cy="24042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绩效目标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0" name="Textfeld 22"/>
            <p:cNvSpPr txBox="1"/>
            <p:nvPr/>
          </p:nvSpPr>
          <p:spPr>
            <a:xfrm>
              <a:off x="4576592" y="4021573"/>
              <a:ext cx="735402" cy="24042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绩效评价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1" name="Textfeld 23"/>
            <p:cNvSpPr txBox="1"/>
            <p:nvPr/>
          </p:nvSpPr>
          <p:spPr>
            <a:xfrm rot="5400000">
              <a:off x="5167236" y="3409429"/>
              <a:ext cx="744160" cy="2375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绩效辅导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2" name="Textfeld 24"/>
            <p:cNvSpPr txBox="1"/>
            <p:nvPr/>
          </p:nvSpPr>
          <p:spPr>
            <a:xfrm rot="16200000">
              <a:off x="3980123" y="3409429"/>
              <a:ext cx="744160" cy="2375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绩效应用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3" name="Ellipse 25"/>
            <p:cNvSpPr/>
            <p:nvPr/>
          </p:nvSpPr>
          <p:spPr bwMode="auto">
            <a:xfrm>
              <a:off x="4513199" y="3097339"/>
              <a:ext cx="861769" cy="861769"/>
            </a:xfrm>
            <a:prstGeom prst="ellipse">
              <a:avLst/>
            </a:prstGeom>
            <a:solidFill>
              <a:schemeClr val="tx2"/>
            </a:solidFill>
            <a:ln w="12700">
              <a:noFill/>
              <a:miter lim="800000"/>
            </a:ln>
            <a:effectLst/>
          </p:spPr>
          <p:txBody>
            <a:bodyPr wrap="none" lIns="72000" tIns="0" rIns="72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801688" eaLnBrk="0" hangingPunct="0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tabLst>
                  <a:tab pos="656650"/>
                  <a:tab pos="1313299"/>
                </a:tabLst>
              </a:pPr>
              <a:r>
                <a:rPr lang="zh-CN" altLang="en-US" sz="12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绩效理念</a:t>
              </a:r>
              <a:endParaRPr lang="en-GB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Textfeld 28"/>
            <p:cNvSpPr txBox="1"/>
            <p:nvPr/>
          </p:nvSpPr>
          <p:spPr>
            <a:xfrm>
              <a:off x="3874488" y="1912588"/>
              <a:ext cx="1984643" cy="26618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400" b="1">
                  <a:solidFill>
                    <a:schemeClr val="accent2"/>
                  </a:solidFill>
                  <a:latin typeface="华文楷体" pitchFamily="2" charset="-122"/>
                  <a:ea typeface="华文楷体" pitchFamily="2" charset="-122"/>
                </a:rPr>
                <a:t>怡</a:t>
              </a:r>
              <a:r>
                <a:rPr lang="zh-CN" altLang="en-US" sz="1400" b="1" smtClean="0">
                  <a:solidFill>
                    <a:schemeClr val="accent2"/>
                  </a:solidFill>
                  <a:latin typeface="华文楷体" pitchFamily="2" charset="-122"/>
                  <a:ea typeface="华文楷体" pitchFamily="2" charset="-122"/>
                </a:rPr>
                <a:t>安翰威特绩效诊断模型</a:t>
              </a:r>
              <a:endParaRPr lang="en-GB" sz="1400" b="1">
                <a:solidFill>
                  <a:schemeClr val="accent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26" name="Straight Connector 25"/>
          <p:cNvCxnSpPr/>
          <p:nvPr/>
        </p:nvCxnSpPr>
        <p:spPr>
          <a:xfrm>
            <a:off x="5123081" y="1472207"/>
            <a:ext cx="2594301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hteck 59"/>
          <p:cNvSpPr/>
          <p:nvPr>
            <p:custDataLst>
              <p:tags r:id="rId12"/>
            </p:custDataLst>
          </p:nvPr>
        </p:nvSpPr>
        <p:spPr bwMode="auto">
          <a:xfrm>
            <a:off x="1331640" y="1490116"/>
            <a:ext cx="2249044" cy="915787"/>
          </a:xfrm>
          <a:custGeom>
            <a:rect l="l" t="t" r="r" b="b"/>
            <a:pathLst>
              <a:path w="5209516" h="1608738">
                <a:moveTo>
                  <a:pt x="0" y="0"/>
                </a:moveTo>
                <a:lnTo>
                  <a:pt x="3921708" y="0"/>
                </a:lnTo>
                <a:cubicBezTo>
                  <a:pt x="3983692" y="759626"/>
                  <a:pt x="4506197" y="1388676"/>
                  <a:pt x="5209516" y="1608738"/>
                </a:cubicBezTo>
                <a:lnTo>
                  <a:pt x="0" y="1608738"/>
                </a:ln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战略规划</a:t>
            </a:r>
            <a:r>
              <a:rPr lang="en-US" altLang="zh-CN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路径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战略解码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目标预算</a:t>
            </a: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068806" y="1215547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怎么做？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044685" y="3003798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谁来做？</a:t>
            </a:r>
          </a:p>
        </p:txBody>
      </p:sp>
      <p:sp>
        <p:nvSpPr>
          <p:cNvPr id="50" name="Rechteck 60"/>
          <p:cNvSpPr/>
          <p:nvPr>
            <p:custDataLst>
              <p:tags r:id="rId13"/>
            </p:custDataLst>
          </p:nvPr>
        </p:nvSpPr>
        <p:spPr bwMode="auto">
          <a:xfrm>
            <a:off x="5269964" y="3286160"/>
            <a:ext cx="2460392" cy="726268"/>
          </a:xfrm>
          <a:custGeom>
            <a:rect l="l" t="t" r="r" b="b"/>
            <a:pathLst>
              <a:path w="5258924" h="1608738">
                <a:moveTo>
                  <a:pt x="0" y="0"/>
                </a:moveTo>
                <a:lnTo>
                  <a:pt x="5258924" y="0"/>
                </a:lnTo>
                <a:lnTo>
                  <a:pt x="5258924" y="1608738"/>
                </a:lnTo>
                <a:lnTo>
                  <a:pt x="1320363" y="1608738"/>
                </a:lnTo>
                <a:cubicBezTo>
                  <a:pt x="1253739" y="841381"/>
                  <a:pt x="717333" y="208715"/>
                  <a:pt x="0" y="0"/>
                </a:cubicBez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人员配置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人员能力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人才培养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1374587" y="1196851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做什么？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385758" y="3003797"/>
            <a:ext cx="914224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为什么做？</a:t>
            </a:r>
          </a:p>
        </p:txBody>
      </p:sp>
    </p:spTree>
    <p:extLst>
      <p:ext uri="{BB962C8B-B14F-4D97-AF65-F5344CB8AC3E}">
        <p14:creationId xmlns:p14="http://schemas.microsoft.com/office/powerpoint/2010/main" val="310647430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2893988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一、绩效管理方法论介绍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 bwMode="auto">
          <a:xfrm>
            <a:off x="3085579" y="627534"/>
            <a:ext cx="5649699" cy="7047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在今天的研讨过程中，不管是对于德邦的现状理解、对标分享还是探讨未来的解决方向，我们都将从理念的选择延伸至相关的绩效管理环节，乃至外围的影响绩效问题解决的深层次因素。</a:t>
            </a:r>
            <a:endParaRPr lang="zh-CN" alt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25" name="Oval 24"/>
          <p:cNvSpPr/>
          <p:nvPr/>
        </p:nvSpPr>
        <p:spPr>
          <a:xfrm>
            <a:off x="539551" y="1249359"/>
            <a:ext cx="2880000" cy="288032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Oval 25"/>
          <p:cNvSpPr/>
          <p:nvPr/>
        </p:nvSpPr>
        <p:spPr>
          <a:xfrm>
            <a:off x="539551" y="2113679"/>
            <a:ext cx="2016224" cy="2016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Oval 26"/>
          <p:cNvSpPr/>
          <p:nvPr/>
        </p:nvSpPr>
        <p:spPr>
          <a:xfrm>
            <a:off x="539551" y="2941679"/>
            <a:ext cx="1188000" cy="1188000"/>
          </a:xfrm>
          <a:prstGeom prst="ellipse">
            <a:avLst/>
          </a:prstGeom>
          <a:solidFill>
            <a:schemeClr val="tx2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35" name="Straight Arrow Connector 34"/>
          <p:cNvCxnSpPr/>
          <p:nvPr/>
        </p:nvCxnSpPr>
        <p:spPr bwMode="auto">
          <a:xfrm flipV="1">
            <a:off x="1081700" y="1768767"/>
            <a:ext cx="2948150" cy="2367030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713530" y="3406994"/>
            <a:ext cx="925055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绩效理念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133551" y="2537651"/>
            <a:ext cx="1134193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绩效管理实践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91315" y="1671644"/>
            <a:ext cx="2134582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关联领域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3563887" y="3926608"/>
            <a:ext cx="1152129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绩效理念</a:t>
            </a:r>
          </a:p>
        </p:txBody>
      </p:sp>
      <p:sp>
        <p:nvSpPr>
          <p:cNvPr id="41" name="Rectangle 40"/>
          <p:cNvSpPr/>
          <p:nvPr/>
        </p:nvSpPr>
        <p:spPr>
          <a:xfrm>
            <a:off x="6958559" y="1707654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战略</a:t>
            </a:r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&amp;</a:t>
            </a: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目标体系</a:t>
            </a:r>
          </a:p>
        </p:txBody>
      </p:sp>
      <p:sp>
        <p:nvSpPr>
          <p:cNvPr id="42" name="Rectangle 41"/>
          <p:cNvSpPr/>
          <p:nvPr/>
        </p:nvSpPr>
        <p:spPr>
          <a:xfrm>
            <a:off x="6963826" y="2047605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组织管控</a:t>
            </a:r>
          </a:p>
        </p:txBody>
      </p:sp>
      <p:sp>
        <p:nvSpPr>
          <p:cNvPr id="43" name="Rectangle 42"/>
          <p:cNvSpPr/>
          <p:nvPr/>
        </p:nvSpPr>
        <p:spPr>
          <a:xfrm>
            <a:off x="6958559" y="2403260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人才发展</a:t>
            </a:r>
          </a:p>
        </p:txBody>
      </p:sp>
      <p:sp>
        <p:nvSpPr>
          <p:cNvPr id="44" name="Rectangle 43"/>
          <p:cNvSpPr/>
          <p:nvPr/>
        </p:nvSpPr>
        <p:spPr>
          <a:xfrm>
            <a:off x="6963826" y="2743211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激励机制</a:t>
            </a:r>
          </a:p>
        </p:txBody>
      </p:sp>
      <p:sp>
        <p:nvSpPr>
          <p:cNvPr id="45" name="Rectangle 44"/>
          <p:cNvSpPr/>
          <p:nvPr/>
        </p:nvSpPr>
        <p:spPr>
          <a:xfrm>
            <a:off x="5230366" y="2459052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绩效目标</a:t>
            </a:r>
          </a:p>
        </p:txBody>
      </p:sp>
      <p:sp>
        <p:nvSpPr>
          <p:cNvPr id="46" name="Rectangle 45"/>
          <p:cNvSpPr/>
          <p:nvPr/>
        </p:nvSpPr>
        <p:spPr>
          <a:xfrm>
            <a:off x="5235633" y="2799003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绩效辅导</a:t>
            </a:r>
          </a:p>
        </p:txBody>
      </p:sp>
      <p:sp>
        <p:nvSpPr>
          <p:cNvPr id="47" name="Rectangle 46"/>
          <p:cNvSpPr/>
          <p:nvPr/>
        </p:nvSpPr>
        <p:spPr>
          <a:xfrm>
            <a:off x="5230366" y="3154658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绩效评价</a:t>
            </a:r>
          </a:p>
        </p:txBody>
      </p:sp>
      <p:sp>
        <p:nvSpPr>
          <p:cNvPr id="48" name="Rectangle 47"/>
          <p:cNvSpPr/>
          <p:nvPr/>
        </p:nvSpPr>
        <p:spPr>
          <a:xfrm>
            <a:off x="5235633" y="3494609"/>
            <a:ext cx="1152128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绩效应用</a:t>
            </a:r>
          </a:p>
        </p:txBody>
      </p:sp>
      <p:sp>
        <p:nvSpPr>
          <p:cNvPr id="51" name="Isosceles Triangle 50"/>
          <p:cNvSpPr/>
          <p:nvPr/>
        </p:nvSpPr>
        <p:spPr>
          <a:xfrm rot="5400000">
            <a:off x="4508948" y="3559963"/>
            <a:ext cx="864096" cy="130805"/>
          </a:xfrm>
          <a:prstGeom prst="triangle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2" name="Isosceles Triangle 51"/>
          <p:cNvSpPr/>
          <p:nvPr/>
        </p:nvSpPr>
        <p:spPr>
          <a:xfrm rot="5400000">
            <a:off x="6237140" y="2594905"/>
            <a:ext cx="864096" cy="130805"/>
          </a:xfrm>
          <a:prstGeom prst="triangle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74195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1591" y="123478"/>
            <a:ext cx="4432871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绩效管理方法论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介绍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绩效理念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31851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绩效理念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是影响绩效管理体系设计的首要因素</a:t>
            </a:r>
            <a:endParaRPr lang="zh-CN" alt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83568" y="2566595"/>
            <a:ext cx="1656184" cy="501924"/>
          </a:xfrm>
          <a:prstGeom prst="rect">
            <a:avLst/>
          </a:prstGeom>
          <a:noFill/>
          <a:ln w="19050">
            <a:solidFill>
              <a:schemeClr val="tx2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90517" y="1027315"/>
            <a:ext cx="1800200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绩效理念（示例）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463235" y="1027315"/>
            <a:ext cx="1800200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绩效体系设计（示例）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72200" y="1027315"/>
            <a:ext cx="2304256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相关影响因素（示例）</a:t>
            </a:r>
          </a:p>
        </p:txBody>
      </p:sp>
      <p:sp>
        <p:nvSpPr>
          <p:cNvPr id="27" name="Right Arrow 26"/>
          <p:cNvSpPr/>
          <p:nvPr/>
        </p:nvSpPr>
        <p:spPr>
          <a:xfrm>
            <a:off x="2688846" y="2139702"/>
            <a:ext cx="295353" cy="1514300"/>
          </a:xfrm>
          <a:prstGeom prst="rightArrow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Right Arrow 27"/>
          <p:cNvSpPr/>
          <p:nvPr/>
        </p:nvSpPr>
        <p:spPr>
          <a:xfrm flipH="1">
            <a:off x="5767491" y="2139702"/>
            <a:ext cx="252028" cy="1514300"/>
          </a:xfrm>
          <a:prstGeom prst="rightArrow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3103195" y="2104653"/>
            <a:ext cx="2520280" cy="1619225"/>
          </a:xfrm>
          <a:prstGeom prst="rect">
            <a:avLst/>
          </a:prstGeom>
          <a:noFill/>
          <a:ln w="19050">
            <a:solidFill>
              <a:schemeClr val="tx2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考核方案在短期业绩指标和长期战略目标的权重分布？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绩效评价更关注短期目标达成还是整体目标达成？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243195" y="1637556"/>
            <a:ext cx="2332608" cy="2806402"/>
          </a:xfrm>
          <a:prstGeom prst="rect">
            <a:avLst/>
          </a:prstGeom>
          <a:noFill/>
          <a:ln w="19050">
            <a:solidFill>
              <a:schemeClr val="tx2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有无清晰的中长期战略规划及路径指引？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战略规划是否有效地分解至绩效指标？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组织定位及职责分工是否匹配短中长期的战略要求？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marL="285750" indent="-285750">
              <a:spcAft>
                <a:spcPts val="600"/>
              </a:spcAft>
              <a:buFont typeface="Arial" pitchFamily="34" charset="0"/>
              <a:buChar char="•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激励导向驱动长期还是短期目标的达成？与绩效理念是否一致？</a:t>
            </a:r>
          </a:p>
        </p:txBody>
      </p:sp>
    </p:spTree>
    <p:extLst>
      <p:ext uri="{BB962C8B-B14F-4D97-AF65-F5344CB8AC3E}">
        <p14:creationId xmlns:p14="http://schemas.microsoft.com/office/powerpoint/2010/main" val="1191133426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3" name="表格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780094"/>
              </p:ext>
            </p:extLst>
          </p:nvPr>
        </p:nvGraphicFramePr>
        <p:xfrm>
          <a:off x="4499992" y="959710"/>
          <a:ext cx="4248472" cy="3304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7"/>
                <a:gridCol w="3456385"/>
              </a:tblGrid>
              <a:tr h="30313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smtClean="0"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altLang="en-US" sz="12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smtClean="0">
                          <a:latin typeface="华文楷体" pitchFamily="2" charset="-122"/>
                          <a:ea typeface="华文楷体" pitchFamily="2" charset="-122"/>
                        </a:rPr>
                        <a:t>阐释</a:t>
                      </a:r>
                      <a:endParaRPr lang="zh-CN" altLang="en-US" sz="12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rgbClr val="373C64"/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长期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短期</a:t>
                      </a:r>
                      <a:endParaRPr lang="zh-CN" altLang="en-US" sz="105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US" altLang="zh-CN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聚焦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全面</a:t>
                      </a:r>
                      <a:endParaRPr lang="zh-CN" altLang="en-US" sz="105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GB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标准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差异</a:t>
                      </a:r>
                      <a:endParaRPr lang="en-US" altLang="zh-CN" sz="105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GB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过程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结果</a:t>
                      </a:r>
                      <a:endParaRPr lang="zh-CN" altLang="en-US" sz="105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US" altLang="zh-CN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刚性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柔性</a:t>
                      </a:r>
                      <a:endParaRPr lang="zh-CN" altLang="en-US" sz="105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US" altLang="zh-CN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002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集体</a:t>
                      </a:r>
                      <a:r>
                        <a:rPr lang="en-US" altLang="zh-CN" sz="1050" smtClean="0">
                          <a:latin typeface="华文楷体" pitchFamily="2" charset="-122"/>
                          <a:ea typeface="华文楷体" pitchFamily="2" charset="-122"/>
                        </a:rPr>
                        <a:t>-</a:t>
                      </a:r>
                      <a:r>
                        <a:rPr lang="zh-CN" altLang="en-US" sz="1050" smtClean="0">
                          <a:latin typeface="华文楷体" pitchFamily="2" charset="-122"/>
                          <a:ea typeface="华文楷体" pitchFamily="2" charset="-122"/>
                        </a:rPr>
                        <a:t>个体</a:t>
                      </a:r>
                      <a:endParaRPr lang="zh-CN" altLang="en-US" sz="105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eaLnBrk="0" hangingPunct="0"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endParaRPr lang="en-GB" sz="1050" smtClean="0">
                        <a:latin typeface="华文楷体" pitchFamily="2" charset="-122"/>
                        <a:ea typeface="华文楷体" pitchFamily="2" charset="-122"/>
                        <a:cs typeface="ＭＳ Ｐゴシック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44" name="组合 38"/>
          <p:cNvGrpSpPr/>
          <p:nvPr/>
        </p:nvGrpSpPr>
        <p:grpSpPr>
          <a:xfrm>
            <a:off x="683568" y="1181435"/>
            <a:ext cx="3154156" cy="2686459"/>
            <a:chOff x="229564" y="1059582"/>
            <a:chExt cx="3154156" cy="2686459"/>
          </a:xfrm>
        </p:grpSpPr>
        <p:sp>
          <p:nvSpPr>
            <p:cNvPr id="46" name="矩形 4"/>
            <p:cNvSpPr/>
            <p:nvPr/>
          </p:nvSpPr>
          <p:spPr>
            <a:xfrm>
              <a:off x="229564" y="1059582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长期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7" name="矩形 4"/>
            <p:cNvSpPr/>
            <p:nvPr/>
          </p:nvSpPr>
          <p:spPr>
            <a:xfrm>
              <a:off x="2051720" y="1059582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短期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8" name="矩形 4"/>
            <p:cNvSpPr/>
            <p:nvPr/>
          </p:nvSpPr>
          <p:spPr>
            <a:xfrm>
              <a:off x="229564" y="1541474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latin typeface="华文楷体" pitchFamily="2" charset="-122"/>
                  <a:ea typeface="华文楷体" pitchFamily="2" charset="-122"/>
                </a:rPr>
                <a:t>聚焦</a:t>
              </a:r>
            </a:p>
          </p:txBody>
        </p:sp>
        <p:sp>
          <p:nvSpPr>
            <p:cNvPr id="49" name="矩形 4"/>
            <p:cNvSpPr/>
            <p:nvPr/>
          </p:nvSpPr>
          <p:spPr>
            <a:xfrm>
              <a:off x="2051720" y="1541474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全面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0" name="矩形 4"/>
            <p:cNvSpPr/>
            <p:nvPr/>
          </p:nvSpPr>
          <p:spPr>
            <a:xfrm>
              <a:off x="229564" y="2023366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标准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1" name="矩形 4"/>
            <p:cNvSpPr/>
            <p:nvPr/>
          </p:nvSpPr>
          <p:spPr>
            <a:xfrm>
              <a:off x="2051720" y="2023366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差异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2" name="矩形 4"/>
            <p:cNvSpPr/>
            <p:nvPr/>
          </p:nvSpPr>
          <p:spPr>
            <a:xfrm>
              <a:off x="229564" y="2505258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过程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3" name="矩形 4"/>
            <p:cNvSpPr/>
            <p:nvPr/>
          </p:nvSpPr>
          <p:spPr>
            <a:xfrm>
              <a:off x="2051720" y="2505258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结果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4" name="矩形 4"/>
            <p:cNvSpPr/>
            <p:nvPr/>
          </p:nvSpPr>
          <p:spPr>
            <a:xfrm>
              <a:off x="229564" y="2987150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刚性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5" name="矩形 4"/>
            <p:cNvSpPr/>
            <p:nvPr/>
          </p:nvSpPr>
          <p:spPr>
            <a:xfrm>
              <a:off x="2051720" y="2987150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柔性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6" name="矩形 4"/>
            <p:cNvSpPr/>
            <p:nvPr/>
          </p:nvSpPr>
          <p:spPr>
            <a:xfrm>
              <a:off x="229564" y="3469042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集体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7" name="矩形 4"/>
            <p:cNvSpPr/>
            <p:nvPr/>
          </p:nvSpPr>
          <p:spPr>
            <a:xfrm>
              <a:off x="2051720" y="3469042"/>
              <a:ext cx="1332000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个体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58" name="Straight Arrow Connector 12"/>
            <p:cNvCxnSpPr/>
            <p:nvPr/>
          </p:nvCxnSpPr>
          <p:spPr bwMode="auto">
            <a:xfrm>
              <a:off x="726522" y="1336581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59" name="Straight Arrow Connector 99"/>
            <p:cNvCxnSpPr/>
            <p:nvPr/>
          </p:nvCxnSpPr>
          <p:spPr bwMode="auto">
            <a:xfrm>
              <a:off x="726522" y="1818473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60" name="Straight Arrow Connector 100"/>
            <p:cNvCxnSpPr/>
            <p:nvPr/>
          </p:nvCxnSpPr>
          <p:spPr bwMode="auto">
            <a:xfrm>
              <a:off x="726522" y="2300365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61" name="Straight Arrow Connector 101"/>
            <p:cNvCxnSpPr/>
            <p:nvPr/>
          </p:nvCxnSpPr>
          <p:spPr bwMode="auto">
            <a:xfrm>
              <a:off x="726522" y="2782257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62" name="Straight Arrow Connector 102"/>
            <p:cNvCxnSpPr/>
            <p:nvPr/>
          </p:nvCxnSpPr>
          <p:spPr bwMode="auto">
            <a:xfrm>
              <a:off x="726522" y="3264149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63" name="Straight Arrow Connector 103"/>
            <p:cNvCxnSpPr/>
            <p:nvPr/>
          </p:nvCxnSpPr>
          <p:spPr bwMode="auto">
            <a:xfrm>
              <a:off x="726522" y="3746041"/>
              <a:ext cx="216024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triangle"/>
              <a:tailEnd type="triangle"/>
            </a:ln>
            <a:effectLst/>
          </p:spPr>
        </p:cxnSp>
      </p:grpSp>
      <p:sp>
        <p:nvSpPr>
          <p:cNvPr id="66" name="TextBox 65"/>
          <p:cNvSpPr txBox="1"/>
          <p:nvPr/>
        </p:nvSpPr>
        <p:spPr>
          <a:xfrm>
            <a:off x="191591" y="123478"/>
            <a:ext cx="4432871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绩效管理方法论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介绍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绩效理念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31697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怡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安翰威特基于大量项目实践积累，总结出六大衡量</a:t>
            </a: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维度来指导德邦澄清绩效管理现状、规划未来方向</a:t>
            </a:r>
          </a:p>
        </p:txBody>
      </p:sp>
    </p:spTree>
    <p:extLst>
      <p:ext uri="{BB962C8B-B14F-4D97-AF65-F5344CB8AC3E}">
        <p14:creationId xmlns:p14="http://schemas.microsoft.com/office/powerpoint/2010/main" val="1193104458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4432871" cy="34970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一、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绩效管理方法论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介绍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绩效理念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 bwMode="auto">
          <a:xfrm>
            <a:off x="191591" y="555526"/>
            <a:ext cx="8574206" cy="31697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这些理念设计维度已经在怡安翰威特与华为的项目</a:t>
            </a: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合作</a:t>
            </a:r>
            <a:r>
              <a:rPr lang="zh-CN" altLang="en-US" sz="14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中得到了有效应用。</a:t>
            </a:r>
            <a:endParaRPr lang="zh-CN" alt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63688" y="1635646"/>
            <a:ext cx="5400600" cy="1872208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Piotr</a:t>
            </a:r>
            <a:r>
              <a:rPr lang="zh-CN" altLang="en-US" sz="16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的华为项目经验分享</a:t>
            </a:r>
          </a:p>
        </p:txBody>
      </p:sp>
    </p:spTree>
    <p:extLst>
      <p:ext uri="{BB962C8B-B14F-4D97-AF65-F5344CB8AC3E}">
        <p14:creationId xmlns:p14="http://schemas.microsoft.com/office/powerpoint/2010/main" val="2906172270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7312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方法论介绍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华为案例分享</a:t>
            </a: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问题研讨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下一步安排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31850719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矩形 12"/>
          <p:cNvSpPr/>
          <p:nvPr/>
        </p:nvSpPr>
        <p:spPr>
          <a:xfrm>
            <a:off x="4425155" y="2872541"/>
            <a:ext cx="4357179" cy="180625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90000" rIns="3600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Title 1"/>
          <p:cNvSpPr txBox="1"/>
          <p:nvPr/>
        </p:nvSpPr>
        <p:spPr bwMode="auto">
          <a:xfrm>
            <a:off x="288004" y="115778"/>
            <a:ext cx="8556329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5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华为也是流程细指标多的管控模式，其考核也经历了从繁到简的过程</a:t>
            </a:r>
            <a:endParaRPr lang="en-US" altLang="zh-CN" b="0"/>
          </a:p>
        </p:txBody>
      </p:sp>
      <p:pic>
        <p:nvPicPr>
          <p:cNvPr id="58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33054" y="86295"/>
            <a:ext cx="498559" cy="469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右箭头 2"/>
          <p:cNvSpPr/>
          <p:nvPr/>
        </p:nvSpPr>
        <p:spPr>
          <a:xfrm>
            <a:off x="289732" y="828332"/>
            <a:ext cx="8554600" cy="245050"/>
          </a:xfrm>
          <a:prstGeom prst="rightArrow">
            <a:avLst>
              <a:gd name="adj1" fmla="val 50000"/>
              <a:gd name="adj2" fmla="val 88561"/>
            </a:avLst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" name="组合 15"/>
          <p:cNvGrpSpPr/>
          <p:nvPr/>
        </p:nvGrpSpPr>
        <p:grpSpPr>
          <a:xfrm>
            <a:off x="1746127" y="480071"/>
            <a:ext cx="790601" cy="720215"/>
            <a:chOff x="1888959" y="1121744"/>
            <a:chExt cx="790056" cy="801479"/>
          </a:xfrm>
        </p:grpSpPr>
        <p:sp>
          <p:nvSpPr>
            <p:cNvPr id="5" name="矩形 4"/>
            <p:cNvSpPr/>
            <p:nvPr/>
          </p:nvSpPr>
          <p:spPr>
            <a:xfrm>
              <a:off x="2193898" y="1564657"/>
              <a:ext cx="144362" cy="35856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" name="TextBox 13"/>
            <p:cNvSpPr txBox="1">
              <a:spLocks noChangeArrowheads="1"/>
            </p:cNvSpPr>
            <p:nvPr/>
          </p:nvSpPr>
          <p:spPr bwMode="auto">
            <a:xfrm>
              <a:off x="1888959" y="1121744"/>
              <a:ext cx="790056" cy="41100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1200" b="1" smtClean="0">
                  <a:latin typeface="华文楷体"/>
                  <a:ea typeface="华文楷体"/>
                  <a:cs typeface="华文楷体"/>
                </a:rPr>
                <a:t>02</a:t>
              </a:r>
              <a:r>
                <a:rPr lang="zh-CN" altLang="en-US" sz="1200" b="1" smtClean="0">
                  <a:latin typeface="华文楷体"/>
                  <a:ea typeface="华文楷体"/>
                  <a:cs typeface="华文楷体"/>
                </a:rPr>
                <a:t>年以前</a:t>
              </a:r>
              <a:endParaRPr lang="en-US" altLang="zh-CN" sz="1050" b="1">
                <a:solidFill>
                  <a:srgbClr val="C00000"/>
                </a:solidFill>
                <a:latin typeface="华文楷体"/>
                <a:ea typeface="华文楷体"/>
                <a:cs typeface="华文楷体"/>
              </a:endParaRPr>
            </a:p>
          </p:txBody>
        </p:sp>
      </p:grpSp>
      <p:grpSp>
        <p:nvGrpSpPr>
          <p:cNvPr id="7" name="组合 23"/>
          <p:cNvGrpSpPr/>
          <p:nvPr/>
        </p:nvGrpSpPr>
        <p:grpSpPr>
          <a:xfrm>
            <a:off x="8090990" y="491466"/>
            <a:ext cx="466794" cy="708820"/>
            <a:chOff x="7875093" y="1134567"/>
            <a:chExt cx="466576" cy="788656"/>
          </a:xfrm>
        </p:grpSpPr>
        <p:sp>
          <p:nvSpPr>
            <p:cNvPr id="8" name="矩形 7"/>
            <p:cNvSpPr/>
            <p:nvPr/>
          </p:nvSpPr>
          <p:spPr>
            <a:xfrm>
              <a:off x="8100414" y="1564722"/>
              <a:ext cx="144396" cy="35850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9" name="TextBox 8"/>
            <p:cNvSpPr txBox="1">
              <a:spLocks noChangeArrowheads="1"/>
            </p:cNvSpPr>
            <p:nvPr/>
          </p:nvSpPr>
          <p:spPr bwMode="auto">
            <a:xfrm>
              <a:off x="7875093" y="1134567"/>
              <a:ext cx="466576" cy="38524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100" b="1">
                  <a:latin typeface="华文楷体"/>
                  <a:ea typeface="华文楷体"/>
                  <a:cs typeface="华文楷体"/>
                </a:rPr>
                <a:t>至今</a:t>
              </a:r>
              <a:endParaRPr lang="en-US" altLang="zh-CN" sz="1100" b="1">
                <a:latin typeface="华文楷体"/>
                <a:ea typeface="华文楷体"/>
                <a:cs typeface="华文楷体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288001" y="1299989"/>
            <a:ext cx="1907687" cy="258648"/>
          </a:xfrm>
          <a:prstGeom prst="rect">
            <a:avLst/>
          </a:prstGeom>
          <a:solidFill>
            <a:srgbClr val="373C64"/>
          </a:solidFill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定位：管理抓手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3"/>
          <p:cNvSpPr txBox="1"/>
          <p:nvPr/>
        </p:nvSpPr>
        <p:spPr>
          <a:xfrm>
            <a:off x="2327797" y="1299989"/>
            <a:ext cx="1928649" cy="258648"/>
          </a:xfrm>
          <a:prstGeom prst="rect">
            <a:avLst/>
          </a:prstGeom>
          <a:solidFill>
            <a:srgbClr val="373C64"/>
          </a:solidFill>
        </p:spPr>
        <p:txBody>
          <a:bodyPr wrap="none" anchor="ctr"/>
          <a:lstStyle>
            <a:defPPr>
              <a:defRPr lang="zh-CN"/>
            </a:defPPr>
            <a:lvl1pPr marL="0" algn="ctr" defTabSz="914400" rtl="0" eaLnBrk="1" latinLnBrk="0" hangingPunct="1"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定位：</a:t>
            </a:r>
            <a:r>
              <a:rPr lang="zh-CN" altLang="en-US" smtClean="0">
                <a:solidFill>
                  <a:schemeClr val="bg1"/>
                </a:solidFill>
              </a:rPr>
              <a:t>业绩</a:t>
            </a:r>
            <a:r>
              <a:rPr lang="zh-CN" altLang="en-US">
                <a:solidFill>
                  <a:schemeClr val="bg1"/>
                </a:solidFill>
              </a:rPr>
              <a:t>推动工具</a:t>
            </a:r>
            <a:endParaRPr lang="en-US" altLang="zh-CN">
              <a:solidFill>
                <a:schemeClr val="bg1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86340" y="2859783"/>
            <a:ext cx="1909396" cy="180625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defRPr/>
            </a:pP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362964" y="2859782"/>
            <a:ext cx="1893480" cy="180625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90000" rIns="3600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  <a:defRPr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425158" y="1299989"/>
            <a:ext cx="4357177" cy="258648"/>
          </a:xfrm>
          <a:prstGeom prst="rect">
            <a:avLst/>
          </a:prstGeom>
          <a:solidFill>
            <a:srgbClr val="373C64"/>
          </a:solidFill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定位：进一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步优化绩效考核</a:t>
            </a:r>
            <a:endParaRPr lang="zh-CN" altLang="en-US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6" name="直接连接符 15"/>
          <p:cNvCxnSpPr/>
          <p:nvPr/>
        </p:nvCxnSpPr>
        <p:spPr bwMode="auto">
          <a:xfrm flipH="1">
            <a:off x="4976550" y="759744"/>
            <a:ext cx="0" cy="32331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7" name="TextBox 13"/>
          <p:cNvSpPr txBox="1">
            <a:spLocks noChangeArrowheads="1"/>
          </p:cNvSpPr>
          <p:nvPr/>
        </p:nvSpPr>
        <p:spPr bwMode="auto">
          <a:xfrm>
            <a:off x="4702108" y="465735"/>
            <a:ext cx="627095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smtClean="0">
                <a:latin typeface="华文楷体"/>
                <a:ea typeface="华文楷体"/>
                <a:cs typeface="华文楷体"/>
              </a:rPr>
              <a:t>2008</a:t>
            </a:r>
            <a:r>
              <a:rPr lang="zh-CN" altLang="en-US" sz="1200" smtClean="0">
                <a:latin typeface="华文楷体"/>
                <a:ea typeface="华文楷体"/>
                <a:cs typeface="华文楷体"/>
              </a:rPr>
              <a:t>年</a:t>
            </a:r>
            <a:endParaRPr lang="en-US" altLang="zh-CN" sz="1200">
              <a:solidFill>
                <a:srgbClr val="C00000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558092" y="1011958"/>
            <a:ext cx="889987" cy="2616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第三次转变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942332" y="464468"/>
            <a:ext cx="482824" cy="735814"/>
            <a:chOff x="3915866" y="1104531"/>
            <a:chExt cx="482491" cy="818692"/>
          </a:xfrm>
        </p:grpSpPr>
        <p:sp>
          <p:nvSpPr>
            <p:cNvPr id="20" name="矩形 19"/>
            <p:cNvSpPr/>
            <p:nvPr/>
          </p:nvSpPr>
          <p:spPr>
            <a:xfrm>
              <a:off x="4097034" y="1564722"/>
              <a:ext cx="144363" cy="35850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1" name="TextBox 13"/>
            <p:cNvSpPr txBox="1">
              <a:spLocks noChangeArrowheads="1"/>
            </p:cNvSpPr>
            <p:nvPr/>
          </p:nvSpPr>
          <p:spPr bwMode="auto">
            <a:xfrm>
              <a:off x="3915866" y="1104531"/>
              <a:ext cx="482491" cy="4109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1200" b="1" smtClean="0">
                  <a:latin typeface="华文楷体"/>
                  <a:ea typeface="华文楷体"/>
                  <a:cs typeface="华文楷体"/>
                </a:rPr>
                <a:t>07</a:t>
              </a:r>
              <a:r>
                <a:rPr lang="zh-CN" altLang="en-US" sz="1200" b="1" smtClean="0">
                  <a:latin typeface="华文楷体"/>
                  <a:ea typeface="华文楷体"/>
                  <a:cs typeface="华文楷体"/>
                </a:rPr>
                <a:t>年</a:t>
              </a:r>
              <a:endParaRPr lang="en-US" altLang="zh-CN" sz="1200" b="1">
                <a:solidFill>
                  <a:srgbClr val="C00000"/>
                </a:solidFill>
                <a:latin typeface="华文楷体"/>
                <a:ea typeface="华文楷体"/>
                <a:cs typeface="华文楷体"/>
              </a:endParaRPr>
            </a:p>
          </p:txBody>
        </p:sp>
      </p:grpSp>
      <p:sp>
        <p:nvSpPr>
          <p:cNvPr id="22" name="矩形 21"/>
          <p:cNvSpPr/>
          <p:nvPr/>
        </p:nvSpPr>
        <p:spPr>
          <a:xfrm>
            <a:off x="705938" y="1011958"/>
            <a:ext cx="889987" cy="2616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第一次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转变</a:t>
            </a:r>
          </a:p>
        </p:txBody>
      </p:sp>
      <p:cxnSp>
        <p:nvCxnSpPr>
          <p:cNvPr id="23" name="直接连接符 22"/>
          <p:cNvCxnSpPr/>
          <p:nvPr/>
        </p:nvCxnSpPr>
        <p:spPr bwMode="auto">
          <a:xfrm flipH="1">
            <a:off x="3181950" y="733450"/>
            <a:ext cx="0" cy="32331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4" name="TextBox 13"/>
          <p:cNvSpPr txBox="1">
            <a:spLocks noChangeArrowheads="1"/>
          </p:cNvSpPr>
          <p:nvPr/>
        </p:nvSpPr>
        <p:spPr bwMode="auto">
          <a:xfrm>
            <a:off x="2877095" y="465735"/>
            <a:ext cx="627095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smtClean="0">
                <a:latin typeface="华文楷体"/>
                <a:ea typeface="华文楷体"/>
                <a:cs typeface="华文楷体"/>
              </a:rPr>
              <a:t>2003</a:t>
            </a:r>
            <a:r>
              <a:rPr lang="zh-CN" altLang="en-US" sz="1200" smtClean="0">
                <a:latin typeface="华文楷体"/>
                <a:ea typeface="华文楷体"/>
                <a:cs typeface="华文楷体"/>
              </a:rPr>
              <a:t>年</a:t>
            </a:r>
            <a:endParaRPr lang="en-US" altLang="zh-CN" sz="1200">
              <a:solidFill>
                <a:srgbClr val="C00000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2736958" y="1011958"/>
            <a:ext cx="889987" cy="2616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第二次转变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437807" y="2924119"/>
            <a:ext cx="16296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以业绩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结果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为导向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09003" y="2859783"/>
            <a:ext cx="18145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注重业绩结果和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过程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634456" y="3862459"/>
            <a:ext cx="127324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过程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</a:rPr>
              <a:t>考核项</a:t>
            </a:r>
            <a:endParaRPr lang="en-US" altLang="zh-CN" sz="1400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30~40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项</a:t>
            </a:r>
          </a:p>
        </p:txBody>
      </p:sp>
      <p:grpSp>
        <p:nvGrpSpPr>
          <p:cNvPr id="52" name="组合 51"/>
          <p:cNvGrpSpPr/>
          <p:nvPr/>
        </p:nvGrpSpPr>
        <p:grpSpPr>
          <a:xfrm>
            <a:off x="3154631" y="3438532"/>
            <a:ext cx="349102" cy="315734"/>
            <a:chOff x="6418281" y="972176"/>
            <a:chExt cx="371475" cy="371475"/>
          </a:xfrm>
          <a:solidFill>
            <a:schemeClr val="accent1"/>
          </a:solidFill>
        </p:grpSpPr>
        <p:sp>
          <p:nvSpPr>
            <p:cNvPr id="53" name="Freeform 5376"/>
            <p:cNvSpPr/>
            <p:nvPr/>
          </p:nvSpPr>
          <p:spPr bwMode="auto">
            <a:xfrm>
              <a:off x="6456381" y="972176"/>
              <a:ext cx="279400" cy="371475"/>
            </a:xfrm>
            <a:custGeom>
              <a:gdLst>
                <a:gd name="T0" fmla="*/ 170 w 176"/>
                <a:gd name="T1" fmla="*/ 228 h 234"/>
                <a:gd name="T2" fmla="*/ 170 w 176"/>
                <a:gd name="T3" fmla="*/ 228 h 234"/>
                <a:gd name="T4" fmla="*/ 160 w 176"/>
                <a:gd name="T5" fmla="*/ 226 h 234"/>
                <a:gd name="T6" fmla="*/ 152 w 176"/>
                <a:gd name="T7" fmla="*/ 224 h 234"/>
                <a:gd name="T8" fmla="*/ 144 w 176"/>
                <a:gd name="T9" fmla="*/ 220 h 234"/>
                <a:gd name="T10" fmla="*/ 138 w 176"/>
                <a:gd name="T11" fmla="*/ 214 h 234"/>
                <a:gd name="T12" fmla="*/ 132 w 176"/>
                <a:gd name="T13" fmla="*/ 208 h 234"/>
                <a:gd name="T14" fmla="*/ 128 w 176"/>
                <a:gd name="T15" fmla="*/ 200 h 234"/>
                <a:gd name="T16" fmla="*/ 124 w 176"/>
                <a:gd name="T17" fmla="*/ 192 h 234"/>
                <a:gd name="T18" fmla="*/ 124 w 176"/>
                <a:gd name="T19" fmla="*/ 182 h 234"/>
                <a:gd name="T20" fmla="*/ 124 w 176"/>
                <a:gd name="T21" fmla="*/ 182 h 234"/>
                <a:gd name="T22" fmla="*/ 124 w 176"/>
                <a:gd name="T23" fmla="*/ 174 h 234"/>
                <a:gd name="T24" fmla="*/ 126 w 176"/>
                <a:gd name="T25" fmla="*/ 164 h 234"/>
                <a:gd name="T26" fmla="*/ 130 w 176"/>
                <a:gd name="T27" fmla="*/ 156 h 234"/>
                <a:gd name="T28" fmla="*/ 136 w 176"/>
                <a:gd name="T29" fmla="*/ 150 h 234"/>
                <a:gd name="T30" fmla="*/ 136 w 176"/>
                <a:gd name="T31" fmla="*/ 150 h 234"/>
                <a:gd name="T32" fmla="*/ 144 w 176"/>
                <a:gd name="T33" fmla="*/ 144 h 234"/>
                <a:gd name="T34" fmla="*/ 152 w 176"/>
                <a:gd name="T35" fmla="*/ 140 h 234"/>
                <a:gd name="T36" fmla="*/ 160 w 176"/>
                <a:gd name="T37" fmla="*/ 136 h 234"/>
                <a:gd name="T38" fmla="*/ 168 w 176"/>
                <a:gd name="T39" fmla="*/ 136 h 234"/>
                <a:gd name="T40" fmla="*/ 168 w 176"/>
                <a:gd name="T41" fmla="*/ 136 h 234"/>
                <a:gd name="T42" fmla="*/ 176 w 176"/>
                <a:gd name="T43" fmla="*/ 136 h 234"/>
                <a:gd name="T44" fmla="*/ 176 w 176"/>
                <a:gd name="T45" fmla="*/ 0 h 234"/>
                <a:gd name="T46" fmla="*/ 0 w 176"/>
                <a:gd name="T47" fmla="*/ 0 h 234"/>
                <a:gd name="T48" fmla="*/ 0 w 176"/>
                <a:gd name="T49" fmla="*/ 14 h 234"/>
                <a:gd name="T50" fmla="*/ 40 w 176"/>
                <a:gd name="T51" fmla="*/ 14 h 234"/>
                <a:gd name="T52" fmla="*/ 40 w 176"/>
                <a:gd name="T53" fmla="*/ 14 h 234"/>
                <a:gd name="T54" fmla="*/ 46 w 176"/>
                <a:gd name="T55" fmla="*/ 16 h 234"/>
                <a:gd name="T56" fmla="*/ 50 w 176"/>
                <a:gd name="T57" fmla="*/ 18 h 234"/>
                <a:gd name="T58" fmla="*/ 54 w 176"/>
                <a:gd name="T59" fmla="*/ 24 h 234"/>
                <a:gd name="T60" fmla="*/ 56 w 176"/>
                <a:gd name="T61" fmla="*/ 30 h 234"/>
                <a:gd name="T62" fmla="*/ 56 w 176"/>
                <a:gd name="T63" fmla="*/ 30 h 234"/>
                <a:gd name="T64" fmla="*/ 54 w 176"/>
                <a:gd name="T65" fmla="*/ 36 h 234"/>
                <a:gd name="T66" fmla="*/ 50 w 176"/>
                <a:gd name="T67" fmla="*/ 42 h 234"/>
                <a:gd name="T68" fmla="*/ 46 w 176"/>
                <a:gd name="T69" fmla="*/ 46 h 234"/>
                <a:gd name="T70" fmla="*/ 40 w 176"/>
                <a:gd name="T71" fmla="*/ 46 h 234"/>
                <a:gd name="T72" fmla="*/ 0 w 176"/>
                <a:gd name="T73" fmla="*/ 46 h 234"/>
                <a:gd name="T74" fmla="*/ 0 w 176"/>
                <a:gd name="T75" fmla="*/ 234 h 234"/>
                <a:gd name="T76" fmla="*/ 176 w 176"/>
                <a:gd name="T77" fmla="*/ 234 h 234"/>
                <a:gd name="T78" fmla="*/ 176 w 176"/>
                <a:gd name="T79" fmla="*/ 228 h 234"/>
                <a:gd name="T80" fmla="*/ 176 w 176"/>
                <a:gd name="T81" fmla="*/ 228 h 234"/>
                <a:gd name="T82" fmla="*/ 170 w 176"/>
                <a:gd name="T83" fmla="*/ 228 h 234"/>
                <a:gd name="T84" fmla="*/ 170 w 176"/>
                <a:gd name="T85" fmla="*/ 228 h 2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6" h="234">
                  <a:moveTo>
                    <a:pt x="170" y="228"/>
                  </a:moveTo>
                  <a:lnTo>
                    <a:pt x="170" y="228"/>
                  </a:lnTo>
                  <a:lnTo>
                    <a:pt x="160" y="226"/>
                  </a:lnTo>
                  <a:lnTo>
                    <a:pt x="152" y="224"/>
                  </a:lnTo>
                  <a:lnTo>
                    <a:pt x="144" y="220"/>
                  </a:lnTo>
                  <a:lnTo>
                    <a:pt x="138" y="214"/>
                  </a:lnTo>
                  <a:lnTo>
                    <a:pt x="132" y="208"/>
                  </a:lnTo>
                  <a:lnTo>
                    <a:pt x="128" y="200"/>
                  </a:lnTo>
                  <a:lnTo>
                    <a:pt x="124" y="192"/>
                  </a:lnTo>
                  <a:lnTo>
                    <a:pt x="124" y="182"/>
                  </a:lnTo>
                  <a:lnTo>
                    <a:pt x="124" y="182"/>
                  </a:lnTo>
                  <a:lnTo>
                    <a:pt x="124" y="174"/>
                  </a:lnTo>
                  <a:lnTo>
                    <a:pt x="126" y="164"/>
                  </a:lnTo>
                  <a:lnTo>
                    <a:pt x="130" y="156"/>
                  </a:lnTo>
                  <a:lnTo>
                    <a:pt x="136" y="150"/>
                  </a:lnTo>
                  <a:lnTo>
                    <a:pt x="136" y="150"/>
                  </a:lnTo>
                  <a:lnTo>
                    <a:pt x="144" y="144"/>
                  </a:lnTo>
                  <a:lnTo>
                    <a:pt x="152" y="140"/>
                  </a:lnTo>
                  <a:lnTo>
                    <a:pt x="160" y="136"/>
                  </a:lnTo>
                  <a:lnTo>
                    <a:pt x="168" y="136"/>
                  </a:lnTo>
                  <a:lnTo>
                    <a:pt x="168" y="136"/>
                  </a:lnTo>
                  <a:lnTo>
                    <a:pt x="176" y="136"/>
                  </a:lnTo>
                  <a:lnTo>
                    <a:pt x="176" y="0"/>
                  </a:lnTo>
                  <a:lnTo>
                    <a:pt x="0" y="0"/>
                  </a:lnTo>
                  <a:lnTo>
                    <a:pt x="0" y="14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46" y="16"/>
                  </a:lnTo>
                  <a:lnTo>
                    <a:pt x="50" y="18"/>
                  </a:lnTo>
                  <a:lnTo>
                    <a:pt x="54" y="24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54" y="36"/>
                  </a:lnTo>
                  <a:lnTo>
                    <a:pt x="50" y="42"/>
                  </a:lnTo>
                  <a:lnTo>
                    <a:pt x="46" y="46"/>
                  </a:lnTo>
                  <a:lnTo>
                    <a:pt x="40" y="46"/>
                  </a:lnTo>
                  <a:lnTo>
                    <a:pt x="0" y="46"/>
                  </a:lnTo>
                  <a:lnTo>
                    <a:pt x="0" y="234"/>
                  </a:lnTo>
                  <a:lnTo>
                    <a:pt x="176" y="234"/>
                  </a:lnTo>
                  <a:lnTo>
                    <a:pt x="176" y="228"/>
                  </a:lnTo>
                  <a:lnTo>
                    <a:pt x="176" y="228"/>
                  </a:lnTo>
                  <a:lnTo>
                    <a:pt x="170" y="228"/>
                  </a:lnTo>
                  <a:lnTo>
                    <a:pt x="170" y="2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Freeform 5377"/>
            <p:cNvSpPr/>
            <p:nvPr/>
          </p:nvSpPr>
          <p:spPr bwMode="auto">
            <a:xfrm>
              <a:off x="6418281" y="994401"/>
              <a:ext cx="38100" cy="50800"/>
            </a:xfrm>
            <a:custGeom>
              <a:gdLst>
                <a:gd name="T0" fmla="*/ 16 w 24"/>
                <a:gd name="T1" fmla="*/ 20 h 32"/>
                <a:gd name="T2" fmla="*/ 16 w 24"/>
                <a:gd name="T3" fmla="*/ 12 h 32"/>
                <a:gd name="T4" fmla="*/ 24 w 24"/>
                <a:gd name="T5" fmla="*/ 12 h 32"/>
                <a:gd name="T6" fmla="*/ 24 w 24"/>
                <a:gd name="T7" fmla="*/ 0 h 32"/>
                <a:gd name="T8" fmla="*/ 16 w 24"/>
                <a:gd name="T9" fmla="*/ 0 h 32"/>
                <a:gd name="T10" fmla="*/ 16 w 24"/>
                <a:gd name="T11" fmla="*/ 0 h 32"/>
                <a:gd name="T12" fmla="*/ 10 w 24"/>
                <a:gd name="T13" fmla="*/ 2 h 32"/>
                <a:gd name="T14" fmla="*/ 4 w 24"/>
                <a:gd name="T15" fmla="*/ 4 h 32"/>
                <a:gd name="T16" fmla="*/ 0 w 24"/>
                <a:gd name="T17" fmla="*/ 10 h 32"/>
                <a:gd name="T18" fmla="*/ 0 w 24"/>
                <a:gd name="T19" fmla="*/ 16 h 32"/>
                <a:gd name="T20" fmla="*/ 0 w 24"/>
                <a:gd name="T21" fmla="*/ 16 h 32"/>
                <a:gd name="T22" fmla="*/ 0 w 24"/>
                <a:gd name="T23" fmla="*/ 22 h 32"/>
                <a:gd name="T24" fmla="*/ 4 w 24"/>
                <a:gd name="T25" fmla="*/ 28 h 32"/>
                <a:gd name="T26" fmla="*/ 10 w 24"/>
                <a:gd name="T27" fmla="*/ 32 h 32"/>
                <a:gd name="T28" fmla="*/ 16 w 24"/>
                <a:gd name="T29" fmla="*/ 32 h 32"/>
                <a:gd name="T30" fmla="*/ 24 w 24"/>
                <a:gd name="T31" fmla="*/ 32 h 32"/>
                <a:gd name="T32" fmla="*/ 24 w 24"/>
                <a:gd name="T33" fmla="*/ 20 h 32"/>
                <a:gd name="T34" fmla="*/ 16 w 24"/>
                <a:gd name="T35" fmla="*/ 2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" h="32">
                  <a:moveTo>
                    <a:pt x="16" y="20"/>
                  </a:moveTo>
                  <a:lnTo>
                    <a:pt x="16" y="12"/>
                  </a:lnTo>
                  <a:lnTo>
                    <a:pt x="24" y="12"/>
                  </a:lnTo>
                  <a:lnTo>
                    <a:pt x="24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0" y="2"/>
                  </a:lnTo>
                  <a:lnTo>
                    <a:pt x="4" y="4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2"/>
                  </a:lnTo>
                  <a:lnTo>
                    <a:pt x="4" y="28"/>
                  </a:lnTo>
                  <a:lnTo>
                    <a:pt x="10" y="32"/>
                  </a:lnTo>
                  <a:lnTo>
                    <a:pt x="16" y="32"/>
                  </a:lnTo>
                  <a:lnTo>
                    <a:pt x="24" y="32"/>
                  </a:lnTo>
                  <a:lnTo>
                    <a:pt x="24" y="20"/>
                  </a:lnTo>
                  <a:lnTo>
                    <a:pt x="16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Rectangle 5378"/>
            <p:cNvSpPr>
              <a:spLocks noChangeArrowheads="1"/>
            </p:cNvSpPr>
            <p:nvPr/>
          </p:nvSpPr>
          <p:spPr bwMode="auto">
            <a:xfrm>
              <a:off x="6456381" y="1013451"/>
              <a:ext cx="63500" cy="1270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Freeform 5379"/>
            <p:cNvSpPr>
              <a:spLocks noEditPoints="1"/>
            </p:cNvSpPr>
            <p:nvPr/>
          </p:nvSpPr>
          <p:spPr bwMode="auto">
            <a:xfrm>
              <a:off x="6662756" y="1197601"/>
              <a:ext cx="127000" cy="127000"/>
            </a:xfrm>
            <a:custGeom>
              <a:gdLst>
                <a:gd name="T0" fmla="*/ 38 w 80"/>
                <a:gd name="T1" fmla="*/ 0 h 80"/>
                <a:gd name="T2" fmla="*/ 38 w 80"/>
                <a:gd name="T3" fmla="*/ 0 h 80"/>
                <a:gd name="T4" fmla="*/ 32 w 80"/>
                <a:gd name="T5" fmla="*/ 2 h 80"/>
                <a:gd name="T6" fmla="*/ 24 w 80"/>
                <a:gd name="T7" fmla="*/ 4 h 80"/>
                <a:gd name="T8" fmla="*/ 16 w 80"/>
                <a:gd name="T9" fmla="*/ 8 h 80"/>
                <a:gd name="T10" fmla="*/ 12 w 80"/>
                <a:gd name="T11" fmla="*/ 12 h 80"/>
                <a:gd name="T12" fmla="*/ 6 w 80"/>
                <a:gd name="T13" fmla="*/ 18 h 80"/>
                <a:gd name="T14" fmla="*/ 2 w 80"/>
                <a:gd name="T15" fmla="*/ 24 h 80"/>
                <a:gd name="T16" fmla="*/ 0 w 80"/>
                <a:gd name="T17" fmla="*/ 32 h 80"/>
                <a:gd name="T18" fmla="*/ 0 w 80"/>
                <a:gd name="T19" fmla="*/ 40 h 80"/>
                <a:gd name="T20" fmla="*/ 0 w 80"/>
                <a:gd name="T21" fmla="*/ 40 h 80"/>
                <a:gd name="T22" fmla="*/ 0 w 80"/>
                <a:gd name="T23" fmla="*/ 48 h 80"/>
                <a:gd name="T24" fmla="*/ 2 w 80"/>
                <a:gd name="T25" fmla="*/ 56 h 80"/>
                <a:gd name="T26" fmla="*/ 6 w 80"/>
                <a:gd name="T27" fmla="*/ 62 h 80"/>
                <a:gd name="T28" fmla="*/ 12 w 80"/>
                <a:gd name="T29" fmla="*/ 68 h 80"/>
                <a:gd name="T30" fmla="*/ 18 w 80"/>
                <a:gd name="T31" fmla="*/ 72 h 80"/>
                <a:gd name="T32" fmla="*/ 24 w 80"/>
                <a:gd name="T33" fmla="*/ 76 h 80"/>
                <a:gd name="T34" fmla="*/ 32 w 80"/>
                <a:gd name="T35" fmla="*/ 78 h 80"/>
                <a:gd name="T36" fmla="*/ 40 w 80"/>
                <a:gd name="T37" fmla="*/ 80 h 80"/>
                <a:gd name="T38" fmla="*/ 40 w 80"/>
                <a:gd name="T39" fmla="*/ 80 h 80"/>
                <a:gd name="T40" fmla="*/ 48 w 80"/>
                <a:gd name="T41" fmla="*/ 78 h 80"/>
                <a:gd name="T42" fmla="*/ 56 w 80"/>
                <a:gd name="T43" fmla="*/ 76 h 80"/>
                <a:gd name="T44" fmla="*/ 62 w 80"/>
                <a:gd name="T45" fmla="*/ 72 h 80"/>
                <a:gd name="T46" fmla="*/ 68 w 80"/>
                <a:gd name="T47" fmla="*/ 68 h 80"/>
                <a:gd name="T48" fmla="*/ 72 w 80"/>
                <a:gd name="T49" fmla="*/ 62 h 80"/>
                <a:gd name="T50" fmla="*/ 76 w 80"/>
                <a:gd name="T51" fmla="*/ 54 h 80"/>
                <a:gd name="T52" fmla="*/ 78 w 80"/>
                <a:gd name="T53" fmla="*/ 48 h 80"/>
                <a:gd name="T54" fmla="*/ 80 w 80"/>
                <a:gd name="T55" fmla="*/ 40 h 80"/>
                <a:gd name="T56" fmla="*/ 80 w 80"/>
                <a:gd name="T57" fmla="*/ 40 h 80"/>
                <a:gd name="T58" fmla="*/ 78 w 80"/>
                <a:gd name="T59" fmla="*/ 32 h 80"/>
                <a:gd name="T60" fmla="*/ 76 w 80"/>
                <a:gd name="T61" fmla="*/ 24 h 80"/>
                <a:gd name="T62" fmla="*/ 72 w 80"/>
                <a:gd name="T63" fmla="*/ 18 h 80"/>
                <a:gd name="T64" fmla="*/ 68 w 80"/>
                <a:gd name="T65" fmla="*/ 12 h 80"/>
                <a:gd name="T66" fmla="*/ 62 w 80"/>
                <a:gd name="T67" fmla="*/ 6 h 80"/>
                <a:gd name="T68" fmla="*/ 54 w 80"/>
                <a:gd name="T69" fmla="*/ 4 h 80"/>
                <a:gd name="T70" fmla="*/ 46 w 80"/>
                <a:gd name="T71" fmla="*/ 0 h 80"/>
                <a:gd name="T72" fmla="*/ 38 w 80"/>
                <a:gd name="T73" fmla="*/ 0 h 80"/>
                <a:gd name="T74" fmla="*/ 38 w 80"/>
                <a:gd name="T75" fmla="*/ 0 h 80"/>
                <a:gd name="T76" fmla="*/ 66 w 80"/>
                <a:gd name="T77" fmla="*/ 50 h 80"/>
                <a:gd name="T78" fmla="*/ 14 w 80"/>
                <a:gd name="T79" fmla="*/ 50 h 80"/>
                <a:gd name="T80" fmla="*/ 14 w 80"/>
                <a:gd name="T81" fmla="*/ 32 h 80"/>
                <a:gd name="T82" fmla="*/ 66 w 80"/>
                <a:gd name="T83" fmla="*/ 32 h 80"/>
                <a:gd name="T84" fmla="*/ 66 w 80"/>
                <a:gd name="T85" fmla="*/ 50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0" h="80">
                  <a:moveTo>
                    <a:pt x="38" y="0"/>
                  </a:moveTo>
                  <a:lnTo>
                    <a:pt x="38" y="0"/>
                  </a:lnTo>
                  <a:lnTo>
                    <a:pt x="32" y="2"/>
                  </a:lnTo>
                  <a:lnTo>
                    <a:pt x="24" y="4"/>
                  </a:lnTo>
                  <a:lnTo>
                    <a:pt x="16" y="8"/>
                  </a:lnTo>
                  <a:lnTo>
                    <a:pt x="12" y="12"/>
                  </a:lnTo>
                  <a:lnTo>
                    <a:pt x="6" y="18"/>
                  </a:lnTo>
                  <a:lnTo>
                    <a:pt x="2" y="24"/>
                  </a:lnTo>
                  <a:lnTo>
                    <a:pt x="0" y="32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48"/>
                  </a:lnTo>
                  <a:lnTo>
                    <a:pt x="2" y="56"/>
                  </a:lnTo>
                  <a:lnTo>
                    <a:pt x="6" y="62"/>
                  </a:lnTo>
                  <a:lnTo>
                    <a:pt x="12" y="68"/>
                  </a:lnTo>
                  <a:lnTo>
                    <a:pt x="18" y="72"/>
                  </a:lnTo>
                  <a:lnTo>
                    <a:pt x="24" y="76"/>
                  </a:lnTo>
                  <a:lnTo>
                    <a:pt x="32" y="78"/>
                  </a:lnTo>
                  <a:lnTo>
                    <a:pt x="40" y="80"/>
                  </a:lnTo>
                  <a:lnTo>
                    <a:pt x="40" y="80"/>
                  </a:lnTo>
                  <a:lnTo>
                    <a:pt x="48" y="78"/>
                  </a:lnTo>
                  <a:lnTo>
                    <a:pt x="56" y="76"/>
                  </a:lnTo>
                  <a:lnTo>
                    <a:pt x="62" y="72"/>
                  </a:lnTo>
                  <a:lnTo>
                    <a:pt x="68" y="68"/>
                  </a:lnTo>
                  <a:lnTo>
                    <a:pt x="72" y="62"/>
                  </a:lnTo>
                  <a:lnTo>
                    <a:pt x="76" y="54"/>
                  </a:lnTo>
                  <a:lnTo>
                    <a:pt x="78" y="48"/>
                  </a:lnTo>
                  <a:lnTo>
                    <a:pt x="80" y="40"/>
                  </a:lnTo>
                  <a:lnTo>
                    <a:pt x="80" y="40"/>
                  </a:lnTo>
                  <a:lnTo>
                    <a:pt x="78" y="32"/>
                  </a:lnTo>
                  <a:lnTo>
                    <a:pt x="76" y="24"/>
                  </a:lnTo>
                  <a:lnTo>
                    <a:pt x="72" y="18"/>
                  </a:lnTo>
                  <a:lnTo>
                    <a:pt x="68" y="12"/>
                  </a:lnTo>
                  <a:lnTo>
                    <a:pt x="62" y="6"/>
                  </a:lnTo>
                  <a:lnTo>
                    <a:pt x="54" y="4"/>
                  </a:lnTo>
                  <a:lnTo>
                    <a:pt x="46" y="0"/>
                  </a:lnTo>
                  <a:lnTo>
                    <a:pt x="38" y="0"/>
                  </a:lnTo>
                  <a:lnTo>
                    <a:pt x="38" y="0"/>
                  </a:lnTo>
                  <a:close/>
                  <a:moveTo>
                    <a:pt x="66" y="50"/>
                  </a:moveTo>
                  <a:lnTo>
                    <a:pt x="14" y="50"/>
                  </a:lnTo>
                  <a:lnTo>
                    <a:pt x="14" y="32"/>
                  </a:lnTo>
                  <a:lnTo>
                    <a:pt x="66" y="32"/>
                  </a:lnTo>
                  <a:lnTo>
                    <a:pt x="66" y="5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7" name="TextBox 56"/>
          <p:cNvSpPr txBox="1"/>
          <p:nvPr/>
        </p:nvSpPr>
        <p:spPr>
          <a:xfrm>
            <a:off x="2411762" y="3862459"/>
            <a:ext cx="1632721" cy="663381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300" smtClean="0">
                <a:latin typeface="华文楷体" pitchFamily="2" charset="-122"/>
                <a:ea typeface="华文楷体" pitchFamily="2" charset="-122"/>
              </a:rPr>
              <a:t>聚焦关键业绩指标</a:t>
            </a:r>
            <a:endParaRPr lang="en-US" altLang="zh-CN" sz="1300" smtClean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3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减少</a:t>
            </a:r>
            <a:r>
              <a:rPr lang="zh-CN" altLang="en-US" sz="1300" smtClean="0">
                <a:latin typeface="华文楷体" pitchFamily="2" charset="-122"/>
                <a:ea typeface="华文楷体" pitchFamily="2" charset="-122"/>
              </a:rPr>
              <a:t>业绩</a:t>
            </a:r>
            <a:r>
              <a:rPr lang="zh-CN" altLang="en-US" sz="13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过程指标</a:t>
            </a:r>
            <a:endParaRPr lang="zh-CN" altLang="en-US" sz="13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Freeform 203"/>
          <p:cNvSpPr>
            <a:spLocks noEditPoints="1"/>
          </p:cNvSpPr>
          <p:nvPr/>
        </p:nvSpPr>
        <p:spPr bwMode="auto">
          <a:xfrm>
            <a:off x="1012916" y="3417132"/>
            <a:ext cx="516328" cy="358535"/>
          </a:xfrm>
          <a:custGeom>
            <a:gdLst>
              <a:gd name="T0" fmla="*/ 66 w 194"/>
              <a:gd name="T1" fmla="*/ 150 h 150"/>
              <a:gd name="T2" fmla="*/ 88 w 194"/>
              <a:gd name="T3" fmla="*/ 150 h 150"/>
              <a:gd name="T4" fmla="*/ 94 w 194"/>
              <a:gd name="T5" fmla="*/ 146 h 150"/>
              <a:gd name="T6" fmla="*/ 78 w 194"/>
              <a:gd name="T7" fmla="*/ 90 h 150"/>
              <a:gd name="T8" fmla="*/ 60 w 194"/>
              <a:gd name="T9" fmla="*/ 146 h 150"/>
              <a:gd name="T10" fmla="*/ 62 w 194"/>
              <a:gd name="T11" fmla="*/ 150 h 150"/>
              <a:gd name="T12" fmla="*/ 66 w 194"/>
              <a:gd name="T13" fmla="*/ 150 h 150"/>
              <a:gd name="T14" fmla="*/ 74 w 194"/>
              <a:gd name="T15" fmla="*/ 56 h 150"/>
              <a:gd name="T16" fmla="*/ 82 w 194"/>
              <a:gd name="T17" fmla="*/ 56 h 150"/>
              <a:gd name="T18" fmla="*/ 162 w 194"/>
              <a:gd name="T19" fmla="*/ 18 h 150"/>
              <a:gd name="T20" fmla="*/ 174 w 194"/>
              <a:gd name="T21" fmla="*/ 4 h 150"/>
              <a:gd name="T22" fmla="*/ 188 w 194"/>
              <a:gd name="T23" fmla="*/ 20 h 150"/>
              <a:gd name="T24" fmla="*/ 174 w 194"/>
              <a:gd name="T25" fmla="*/ 30 h 150"/>
              <a:gd name="T26" fmla="*/ 106 w 194"/>
              <a:gd name="T27" fmla="*/ 88 h 150"/>
              <a:gd name="T28" fmla="*/ 78 w 194"/>
              <a:gd name="T29" fmla="*/ 72 h 150"/>
              <a:gd name="T30" fmla="*/ 0 w 194"/>
              <a:gd name="T31" fmla="*/ 98 h 150"/>
              <a:gd name="T32" fmla="*/ 20 w 194"/>
              <a:gd name="T33" fmla="*/ 150 h 150"/>
              <a:gd name="T34" fmla="*/ 42 w 194"/>
              <a:gd name="T35" fmla="*/ 150 h 150"/>
              <a:gd name="T36" fmla="*/ 46 w 194"/>
              <a:gd name="T37" fmla="*/ 146 h 150"/>
              <a:gd name="T38" fmla="*/ 14 w 194"/>
              <a:gd name="T39" fmla="*/ 128 h 150"/>
              <a:gd name="T40" fmla="*/ 14 w 194"/>
              <a:gd name="T41" fmla="*/ 146 h 150"/>
              <a:gd name="T42" fmla="*/ 20 w 194"/>
              <a:gd name="T43" fmla="*/ 150 h 150"/>
              <a:gd name="T44" fmla="*/ 112 w 194"/>
              <a:gd name="T45" fmla="*/ 150 h 150"/>
              <a:gd name="T46" fmla="*/ 134 w 194"/>
              <a:gd name="T47" fmla="*/ 150 h 150"/>
              <a:gd name="T48" fmla="*/ 138 w 194"/>
              <a:gd name="T49" fmla="*/ 150 h 150"/>
              <a:gd name="T50" fmla="*/ 140 w 194"/>
              <a:gd name="T51" fmla="*/ 146 h 150"/>
              <a:gd name="T52" fmla="*/ 140 w 194"/>
              <a:gd name="T53" fmla="*/ 78 h 150"/>
              <a:gd name="T54" fmla="*/ 108 w 194"/>
              <a:gd name="T55" fmla="*/ 106 h 150"/>
              <a:gd name="T56" fmla="*/ 106 w 194"/>
              <a:gd name="T57" fmla="*/ 146 h 150"/>
              <a:gd name="T58" fmla="*/ 108 w 194"/>
              <a:gd name="T59" fmla="*/ 150 h 150"/>
              <a:gd name="T60" fmla="*/ 112 w 194"/>
              <a:gd name="T61" fmla="*/ 150 h 150"/>
              <a:gd name="T62" fmla="*/ 180 w 194"/>
              <a:gd name="T63" fmla="*/ 150 h 150"/>
              <a:gd name="T64" fmla="*/ 184 w 194"/>
              <a:gd name="T65" fmla="*/ 150 h 150"/>
              <a:gd name="T66" fmla="*/ 186 w 194"/>
              <a:gd name="T67" fmla="*/ 64 h 150"/>
              <a:gd name="T68" fmla="*/ 154 w 194"/>
              <a:gd name="T69" fmla="*/ 66 h 150"/>
              <a:gd name="T70" fmla="*/ 154 w 194"/>
              <a:gd name="T71" fmla="*/ 146 h 150"/>
              <a:gd name="T72" fmla="*/ 158 w 194"/>
              <a:gd name="T73" fmla="*/ 150 h 1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194" h="150">
                <a:moveTo>
                  <a:pt x="66" y="150"/>
                </a:moveTo>
                <a:lnTo>
                  <a:pt x="66" y="150"/>
                </a:lnTo>
                <a:lnTo>
                  <a:pt x="88" y="150"/>
                </a:lnTo>
                <a:lnTo>
                  <a:pt x="88" y="150"/>
                </a:lnTo>
                <a:lnTo>
                  <a:pt x="92" y="150"/>
                </a:lnTo>
                <a:lnTo>
                  <a:pt x="94" y="146"/>
                </a:lnTo>
                <a:lnTo>
                  <a:pt x="94" y="98"/>
                </a:lnTo>
                <a:lnTo>
                  <a:pt x="78" y="90"/>
                </a:lnTo>
                <a:lnTo>
                  <a:pt x="60" y="100"/>
                </a:lnTo>
                <a:lnTo>
                  <a:pt x="60" y="146"/>
                </a:lnTo>
                <a:lnTo>
                  <a:pt x="60" y="146"/>
                </a:lnTo>
                <a:lnTo>
                  <a:pt x="62" y="150"/>
                </a:lnTo>
                <a:lnTo>
                  <a:pt x="66" y="150"/>
                </a:lnTo>
                <a:lnTo>
                  <a:pt x="66" y="150"/>
                </a:lnTo>
                <a:close/>
                <a:moveTo>
                  <a:pt x="0" y="98"/>
                </a:moveTo>
                <a:lnTo>
                  <a:pt x="74" y="56"/>
                </a:lnTo>
                <a:lnTo>
                  <a:pt x="78" y="52"/>
                </a:lnTo>
                <a:lnTo>
                  <a:pt x="82" y="56"/>
                </a:lnTo>
                <a:lnTo>
                  <a:pt x="104" y="68"/>
                </a:lnTo>
                <a:lnTo>
                  <a:pt x="162" y="18"/>
                </a:lnTo>
                <a:lnTo>
                  <a:pt x="154" y="8"/>
                </a:lnTo>
                <a:lnTo>
                  <a:pt x="174" y="4"/>
                </a:lnTo>
                <a:lnTo>
                  <a:pt x="194" y="0"/>
                </a:lnTo>
                <a:lnTo>
                  <a:pt x="188" y="20"/>
                </a:lnTo>
                <a:lnTo>
                  <a:pt x="182" y="38"/>
                </a:lnTo>
                <a:lnTo>
                  <a:pt x="174" y="30"/>
                </a:lnTo>
                <a:lnTo>
                  <a:pt x="110" y="84"/>
                </a:lnTo>
                <a:lnTo>
                  <a:pt x="106" y="88"/>
                </a:lnTo>
                <a:lnTo>
                  <a:pt x="100" y="86"/>
                </a:lnTo>
                <a:lnTo>
                  <a:pt x="78" y="72"/>
                </a:lnTo>
                <a:lnTo>
                  <a:pt x="10" y="114"/>
                </a:lnTo>
                <a:lnTo>
                  <a:pt x="0" y="98"/>
                </a:lnTo>
                <a:lnTo>
                  <a:pt x="0" y="98"/>
                </a:lnTo>
                <a:close/>
                <a:moveTo>
                  <a:pt x="20" y="150"/>
                </a:moveTo>
                <a:lnTo>
                  <a:pt x="42" y="150"/>
                </a:lnTo>
                <a:lnTo>
                  <a:pt x="42" y="150"/>
                </a:lnTo>
                <a:lnTo>
                  <a:pt x="46" y="150"/>
                </a:lnTo>
                <a:lnTo>
                  <a:pt x="46" y="146"/>
                </a:lnTo>
                <a:lnTo>
                  <a:pt x="46" y="108"/>
                </a:lnTo>
                <a:lnTo>
                  <a:pt x="14" y="128"/>
                </a:lnTo>
                <a:lnTo>
                  <a:pt x="14" y="146"/>
                </a:lnTo>
                <a:lnTo>
                  <a:pt x="14" y="146"/>
                </a:lnTo>
                <a:lnTo>
                  <a:pt x="16" y="150"/>
                </a:lnTo>
                <a:lnTo>
                  <a:pt x="20" y="150"/>
                </a:lnTo>
                <a:lnTo>
                  <a:pt x="20" y="150"/>
                </a:lnTo>
                <a:close/>
                <a:moveTo>
                  <a:pt x="112" y="150"/>
                </a:moveTo>
                <a:lnTo>
                  <a:pt x="112" y="150"/>
                </a:lnTo>
                <a:lnTo>
                  <a:pt x="134" y="150"/>
                </a:lnTo>
                <a:lnTo>
                  <a:pt x="134" y="150"/>
                </a:lnTo>
                <a:lnTo>
                  <a:pt x="138" y="150"/>
                </a:lnTo>
                <a:lnTo>
                  <a:pt x="140" y="146"/>
                </a:lnTo>
                <a:lnTo>
                  <a:pt x="140" y="146"/>
                </a:lnTo>
                <a:lnTo>
                  <a:pt x="140" y="78"/>
                </a:lnTo>
                <a:lnTo>
                  <a:pt x="140" y="78"/>
                </a:lnTo>
                <a:lnTo>
                  <a:pt x="140" y="78"/>
                </a:lnTo>
                <a:lnTo>
                  <a:pt x="108" y="106"/>
                </a:lnTo>
                <a:lnTo>
                  <a:pt x="106" y="104"/>
                </a:lnTo>
                <a:lnTo>
                  <a:pt x="106" y="146"/>
                </a:lnTo>
                <a:lnTo>
                  <a:pt x="106" y="146"/>
                </a:lnTo>
                <a:lnTo>
                  <a:pt x="108" y="150"/>
                </a:lnTo>
                <a:lnTo>
                  <a:pt x="112" y="150"/>
                </a:lnTo>
                <a:lnTo>
                  <a:pt x="112" y="150"/>
                </a:lnTo>
                <a:close/>
                <a:moveTo>
                  <a:pt x="158" y="150"/>
                </a:moveTo>
                <a:lnTo>
                  <a:pt x="180" y="150"/>
                </a:lnTo>
                <a:lnTo>
                  <a:pt x="180" y="150"/>
                </a:lnTo>
                <a:lnTo>
                  <a:pt x="184" y="150"/>
                </a:lnTo>
                <a:lnTo>
                  <a:pt x="186" y="146"/>
                </a:lnTo>
                <a:lnTo>
                  <a:pt x="186" y="64"/>
                </a:lnTo>
                <a:lnTo>
                  <a:pt x="172" y="48"/>
                </a:lnTo>
                <a:lnTo>
                  <a:pt x="154" y="66"/>
                </a:lnTo>
                <a:lnTo>
                  <a:pt x="154" y="146"/>
                </a:lnTo>
                <a:lnTo>
                  <a:pt x="154" y="146"/>
                </a:lnTo>
                <a:lnTo>
                  <a:pt x="154" y="150"/>
                </a:lnTo>
                <a:lnTo>
                  <a:pt x="158" y="150"/>
                </a:lnTo>
                <a:lnTo>
                  <a:pt x="158" y="1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65" name="矩形 64"/>
          <p:cNvSpPr/>
          <p:nvPr/>
        </p:nvSpPr>
        <p:spPr>
          <a:xfrm>
            <a:off x="272606" y="1605314"/>
            <a:ext cx="1923519" cy="118327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lIns="36000" r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00"/>
              </a:lnSpc>
            </a:pP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  不断</a:t>
            </a:r>
            <a:r>
              <a:rPr lang="zh-CN" altLang="en-US" sz="1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强化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公司整体核心</a:t>
            </a:r>
            <a:r>
              <a:rPr lang="zh-CN" altLang="en-US" sz="1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竞争力的提升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，不断地强化以</a:t>
            </a:r>
            <a:r>
              <a:rPr lang="zh-CN" altLang="en-US" sz="1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流程型和时效型为主导的管理体系</a:t>
            </a: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的建设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..</a:t>
            </a:r>
          </a:p>
          <a:p>
            <a:pPr algn="r">
              <a:lnSpc>
                <a:spcPts val="1600"/>
              </a:lnSpc>
              <a:spcBef>
                <a:spcPts val="600"/>
              </a:spcBef>
            </a:pP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—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任正非，</a:t>
            </a:r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2001 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2327797" y="1605314"/>
            <a:ext cx="1937123" cy="118327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lIns="36000" r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00"/>
              </a:lnSpc>
            </a:pP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  我们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在一段时间内也</a:t>
            </a:r>
            <a:r>
              <a:rPr lang="zh-CN" altLang="en-US" sz="1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不要抓太多指标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，不能千手观音，不是简单化一刀切，而是要抓住</a:t>
            </a:r>
            <a:r>
              <a:rPr lang="zh-CN" altLang="en-US" sz="11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重点工作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的合理性、</a:t>
            </a: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有效性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.</a:t>
            </a:r>
          </a:p>
          <a:p>
            <a:pPr>
              <a:lnSpc>
                <a:spcPts val="1600"/>
              </a:lnSpc>
              <a:spcBef>
                <a:spcPts val="600"/>
              </a:spcBef>
            </a:pPr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      —EMT</a:t>
            </a:r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会上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的讲话，</a:t>
            </a:r>
            <a:r>
              <a:rPr lang="en-US" altLang="zh-CN" sz="1100" smtClean="0">
                <a:latin typeface="华文楷体" pitchFamily="2" charset="-122"/>
                <a:ea typeface="华文楷体" pitchFamily="2" charset="-122"/>
              </a:rPr>
              <a:t>2003 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" name="矩形 67"/>
          <p:cNvSpPr/>
          <p:nvPr/>
        </p:nvSpPr>
        <p:spPr>
          <a:xfrm>
            <a:off x="4415140" y="1605314"/>
            <a:ext cx="4367193" cy="118327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lIns="36000" r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600"/>
              </a:lnSpc>
            </a:pPr>
            <a:r>
              <a:rPr lang="zh-CN" altLang="en-US" sz="10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在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内、外合规边界内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的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责任结果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导向，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减少考核更多的过程行为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。考核的是当责和当责的结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果。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一简单，所有人的奋斗目标也清晰了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？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公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司已经精简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考核指标，未来一、两年内，人力资源也会转变为</a:t>
            </a:r>
            <a:r>
              <a:rPr lang="zh-CN" altLang="en-US" sz="10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以信任为中心的考核体</a:t>
            </a:r>
            <a:r>
              <a:rPr lang="zh-CN" altLang="en-US" sz="1000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系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。</a:t>
            </a:r>
            <a:r>
              <a:rPr lang="en-US" altLang="zh-CN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 </a:t>
            </a:r>
            <a:r>
              <a:rPr lang="en-US" altLang="zh-CN" sz="1000" i="1" smtClean="0">
                <a:latin typeface="华文楷体" pitchFamily="2" charset="-122"/>
                <a:ea typeface="华文楷体" pitchFamily="2" charset="-122"/>
                <a:cs typeface="ＭＳ Ｐゴシック"/>
              </a:rPr>
              <a:t>—《</a:t>
            </a:r>
            <a:r>
              <a:rPr lang="zh-CN" altLang="en-US" sz="1000" i="1" smtClean="0">
                <a:latin typeface="华文楷体" pitchFamily="2" charset="-122"/>
                <a:ea typeface="华文楷体" pitchFamily="2" charset="-122"/>
                <a:cs typeface="ＭＳ Ｐゴシック"/>
              </a:rPr>
              <a:t>任</a:t>
            </a:r>
            <a:r>
              <a:rPr lang="zh-CN" altLang="en-US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总在子公司监督型董事会年中工作会议上的讲话</a:t>
            </a:r>
            <a:r>
              <a:rPr lang="en-US" altLang="zh-CN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》2017</a:t>
            </a:r>
            <a:r>
              <a:rPr lang="zh-CN" altLang="en-US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年</a:t>
            </a:r>
            <a:r>
              <a:rPr lang="en-US" altLang="zh-CN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8</a:t>
            </a:r>
            <a:r>
              <a:rPr lang="zh-CN" altLang="en-US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月</a:t>
            </a:r>
            <a:r>
              <a:rPr lang="en-US" altLang="zh-CN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9</a:t>
            </a:r>
            <a:r>
              <a:rPr lang="zh-CN" altLang="en-US" sz="1000" i="1">
                <a:latin typeface="华文楷体" pitchFamily="2" charset="-122"/>
                <a:ea typeface="华文楷体" pitchFamily="2" charset="-122"/>
                <a:cs typeface="ＭＳ Ｐゴシック"/>
              </a:rPr>
              <a:t>日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5" name="圆角矩形 55"/>
          <p:cNvSpPr/>
          <p:nvPr/>
        </p:nvSpPr>
        <p:spPr>
          <a:xfrm>
            <a:off x="4487634" y="3019773"/>
            <a:ext cx="2016000" cy="25200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2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取消成熟流程考核项目</a:t>
            </a:r>
            <a:endParaRPr lang="zh-CN" altLang="en-US" sz="12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" name="矩形 41"/>
          <p:cNvSpPr>
            <a:spLocks noChangeArrowheads="1"/>
          </p:cNvSpPr>
          <p:nvPr/>
        </p:nvSpPr>
        <p:spPr bwMode="auto">
          <a:xfrm>
            <a:off x="4470562" y="3291830"/>
            <a:ext cx="2133184" cy="4985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20000"/>
              </a:lnSpc>
              <a:buFont typeface="Arial" pitchFamily="34" charset="0"/>
              <a:buChar char="•"/>
            </a:pPr>
            <a:r>
              <a:rPr lang="zh-CN" altLang="en-US" sz="1100" smtClean="0">
                <a:latin typeface="华文楷体"/>
                <a:ea typeface="华文楷体"/>
                <a:cs typeface="华文楷体"/>
              </a:rPr>
              <a:t>已成熟的流程</a:t>
            </a:r>
            <a:r>
              <a:rPr lang="zh-CN" altLang="en-US" sz="1100" smtClean="0">
                <a:solidFill>
                  <a:srgbClr val="C00000"/>
                </a:solidFill>
                <a:latin typeface="华文楷体"/>
                <a:ea typeface="华文楷体"/>
                <a:cs typeface="华文楷体"/>
              </a:rPr>
              <a:t>不做普世考核</a:t>
            </a:r>
            <a:r>
              <a:rPr lang="zh-CN" altLang="en-US" sz="1100" smtClean="0">
                <a:latin typeface="华文楷体"/>
                <a:ea typeface="华文楷体"/>
                <a:cs typeface="华文楷体"/>
              </a:rPr>
              <a:t>，只放到</a:t>
            </a:r>
            <a:r>
              <a:rPr lang="zh-CN" altLang="en-US" sz="1100" smtClean="0">
                <a:solidFill>
                  <a:srgbClr val="C00000"/>
                </a:solidFill>
                <a:latin typeface="华文楷体"/>
                <a:ea typeface="华文楷体"/>
                <a:cs typeface="华文楷体"/>
              </a:rPr>
              <a:t>关键部门的关键人上</a:t>
            </a:r>
            <a:endParaRPr lang="zh-CN" altLang="en-US" sz="1100">
              <a:solidFill>
                <a:srgbClr val="C00000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77" name="圆角矩形 17"/>
          <p:cNvSpPr/>
          <p:nvPr/>
        </p:nvSpPr>
        <p:spPr>
          <a:xfrm>
            <a:off x="4429625" y="2900444"/>
            <a:ext cx="180000" cy="180000"/>
          </a:xfrm>
          <a:prstGeom prst="round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latin typeface="Broadway" pitchFamily="82" charset="0"/>
                <a:ea typeface="华文楷体" pitchFamily="2" charset="-122"/>
              </a:rPr>
              <a:t>1</a:t>
            </a:r>
            <a:endParaRPr lang="zh-CN" altLang="en-US" sz="1400">
              <a:latin typeface="Broadway" pitchFamily="82" charset="0"/>
              <a:ea typeface="华文楷体" pitchFamily="2" charset="-122"/>
            </a:endParaRPr>
          </a:p>
        </p:txBody>
      </p:sp>
      <p:sp>
        <p:nvSpPr>
          <p:cNvPr id="78" name="圆角矩形 18"/>
          <p:cNvSpPr/>
          <p:nvPr/>
        </p:nvSpPr>
        <p:spPr>
          <a:xfrm>
            <a:off x="4487634" y="3803230"/>
            <a:ext cx="2016000" cy="25200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2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加强战略重点考核项目</a:t>
            </a:r>
            <a:endParaRPr lang="zh-CN" altLang="en-US" sz="12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圆角矩形 19"/>
          <p:cNvSpPr/>
          <p:nvPr/>
        </p:nvSpPr>
        <p:spPr>
          <a:xfrm>
            <a:off x="4429625" y="3683901"/>
            <a:ext cx="180000" cy="180000"/>
          </a:xfrm>
          <a:prstGeom prst="round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latin typeface="Broadway" pitchFamily="82" charset="0"/>
                <a:ea typeface="华文楷体" pitchFamily="2" charset="-122"/>
              </a:rPr>
              <a:t>3</a:t>
            </a:r>
            <a:endParaRPr lang="zh-CN" altLang="en-US" sz="1400">
              <a:latin typeface="Broadway" pitchFamily="82" charset="0"/>
              <a:ea typeface="华文楷体" pitchFamily="2" charset="-122"/>
            </a:endParaRPr>
          </a:p>
        </p:txBody>
      </p:sp>
      <p:sp>
        <p:nvSpPr>
          <p:cNvPr id="80" name="矩形 41"/>
          <p:cNvSpPr>
            <a:spLocks noChangeArrowheads="1"/>
          </p:cNvSpPr>
          <p:nvPr/>
        </p:nvSpPr>
        <p:spPr bwMode="auto">
          <a:xfrm>
            <a:off x="4470562" y="4089376"/>
            <a:ext cx="2133184" cy="4985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20000"/>
              </a:lnSpc>
              <a:buFont typeface="Arial" pitchFamily="34" charset="0"/>
              <a:buChar char="•"/>
            </a:pPr>
            <a:r>
              <a:rPr lang="zh-CN" altLang="en-US" sz="1100" smtClean="0">
                <a:latin typeface="华文楷体"/>
                <a:ea typeface="华文楷体"/>
                <a:cs typeface="华文楷体"/>
              </a:rPr>
              <a:t>战略设置的关键指标考核权重加大，为</a:t>
            </a:r>
            <a:r>
              <a:rPr lang="zh-CN" altLang="en-US" sz="1100" smtClean="0">
                <a:solidFill>
                  <a:srgbClr val="C00000"/>
                </a:solidFill>
                <a:latin typeface="华文楷体"/>
                <a:ea typeface="华文楷体"/>
                <a:cs typeface="华文楷体"/>
              </a:rPr>
              <a:t>攻山头做牵引</a:t>
            </a:r>
            <a:endParaRPr lang="zh-CN" altLang="en-US" sz="1100">
              <a:solidFill>
                <a:srgbClr val="C00000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47" name="圆角矩形 55"/>
          <p:cNvSpPr/>
          <p:nvPr/>
        </p:nvSpPr>
        <p:spPr>
          <a:xfrm>
            <a:off x="6603746" y="3019773"/>
            <a:ext cx="2016000" cy="25200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简化对过程行为考核</a:t>
            </a:r>
          </a:p>
        </p:txBody>
      </p:sp>
      <p:sp>
        <p:nvSpPr>
          <p:cNvPr id="48" name="矩形 41"/>
          <p:cNvSpPr>
            <a:spLocks noChangeArrowheads="1"/>
          </p:cNvSpPr>
          <p:nvPr/>
        </p:nvSpPr>
        <p:spPr bwMode="auto">
          <a:xfrm>
            <a:off x="6586674" y="3291830"/>
            <a:ext cx="2133184" cy="11079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20000"/>
              </a:lnSpc>
              <a:buFont typeface="Arial" pitchFamily="34" charset="0"/>
              <a:buChar char="•"/>
            </a:pP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抓住几个重点</a:t>
            </a:r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，将来代表处的考核，</a:t>
            </a:r>
            <a:r>
              <a:rPr lang="en-US" altLang="zh-CN" sz="1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70%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根据产粮来量化计算，</a:t>
            </a:r>
            <a:r>
              <a:rPr lang="en-US" altLang="zh-CN" sz="1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根据汇报土壤肥力的情况来决定是否给予激励</a:t>
            </a:r>
            <a:endParaRPr lang="zh-CN" altLang="en-US" sz="1100">
              <a:solidFill>
                <a:srgbClr val="C00000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49" name="圆角矩形 17"/>
          <p:cNvSpPr/>
          <p:nvPr/>
        </p:nvSpPr>
        <p:spPr>
          <a:xfrm>
            <a:off x="6545737" y="2900444"/>
            <a:ext cx="180000" cy="180000"/>
          </a:xfrm>
          <a:prstGeom prst="round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smtClean="0">
                <a:latin typeface="Broadway" pitchFamily="82" charset="0"/>
                <a:ea typeface="华文楷体" pitchFamily="2" charset="-122"/>
              </a:rPr>
              <a:t>2</a:t>
            </a:r>
            <a:endParaRPr lang="zh-CN" altLang="en-US" sz="1400">
              <a:latin typeface="Broadway" pitchFamily="82" charset="0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11715741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/>
          <p:cNvGrpSpPr/>
          <p:nvPr/>
        </p:nvGrpSpPr>
        <p:grpSpPr>
          <a:xfrm>
            <a:off x="732990" y="987574"/>
            <a:ext cx="3086924" cy="1338295"/>
            <a:chOff x="755576" y="3245173"/>
            <a:chExt cx="3086924" cy="1338295"/>
          </a:xfrm>
        </p:grpSpPr>
        <p:cxnSp>
          <p:nvCxnSpPr>
            <p:cNvPr id="3" name="Straight Arrow Connector 12"/>
            <p:cNvCxnSpPr/>
            <p:nvPr/>
          </p:nvCxnSpPr>
          <p:spPr bwMode="auto">
            <a:xfrm>
              <a:off x="774526" y="4259468"/>
              <a:ext cx="306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C000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4" name="Straight Arrow Connector 12"/>
            <p:cNvCxnSpPr/>
            <p:nvPr/>
          </p:nvCxnSpPr>
          <p:spPr bwMode="auto">
            <a:xfrm>
              <a:off x="774526" y="3542994"/>
              <a:ext cx="306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C000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grpSp>
          <p:nvGrpSpPr>
            <p:cNvPr id="5" name="Group 4"/>
            <p:cNvGrpSpPr/>
            <p:nvPr/>
          </p:nvGrpSpPr>
          <p:grpSpPr>
            <a:xfrm>
              <a:off x="1880408" y="3245173"/>
              <a:ext cx="792088" cy="669446"/>
              <a:chOff x="2009666" y="3246000"/>
              <a:chExt cx="792088" cy="669446"/>
            </a:xfrm>
          </p:grpSpPr>
          <p:sp>
            <p:nvSpPr>
              <p:cNvPr id="13" name="Hexagon 12"/>
              <p:cNvSpPr/>
              <p:nvPr/>
            </p:nvSpPr>
            <p:spPr>
              <a:xfrm>
                <a:off x="2009666" y="3246000"/>
                <a:ext cx="792088" cy="595642"/>
              </a:xfrm>
              <a:prstGeom prst="hexagon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0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2189686" y="3267446"/>
                <a:ext cx="432048" cy="648000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管理</a:t>
                </a:r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者</a:t>
                </a:r>
                <a:endParaRPr lang="en-US" altLang="zh-CN" sz="10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能力</a:t>
                </a:r>
              </a:p>
            </p:txBody>
          </p:sp>
        </p:grpSp>
        <p:sp>
          <p:nvSpPr>
            <p:cNvPr id="6" name="矩形 4"/>
            <p:cNvSpPr/>
            <p:nvPr/>
          </p:nvSpPr>
          <p:spPr>
            <a:xfrm>
              <a:off x="755576" y="3265995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强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" name="矩形 4"/>
            <p:cNvSpPr/>
            <p:nvPr/>
          </p:nvSpPr>
          <p:spPr>
            <a:xfrm>
              <a:off x="2915816" y="3265995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 b="1">
                  <a:latin typeface="华文楷体" pitchFamily="2" charset="-122"/>
                  <a:ea typeface="华文楷体" pitchFamily="2" charset="-122"/>
                </a:rPr>
                <a:t>弱</a:t>
              </a: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1880408" y="3935468"/>
              <a:ext cx="792088" cy="648000"/>
              <a:chOff x="2005474" y="3867894"/>
              <a:chExt cx="792088" cy="648000"/>
            </a:xfrm>
          </p:grpSpPr>
          <p:sp>
            <p:nvSpPr>
              <p:cNvPr id="11" name="Hexagon 10"/>
              <p:cNvSpPr/>
              <p:nvPr/>
            </p:nvSpPr>
            <p:spPr>
              <a:xfrm>
                <a:off x="2005474" y="3867894"/>
                <a:ext cx="792088" cy="648000"/>
              </a:xfrm>
              <a:prstGeom prst="hexagon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0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2214069" y="3981377"/>
                <a:ext cx="432048" cy="497234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企业文化</a:t>
                </a:r>
              </a:p>
            </p:txBody>
          </p:sp>
        </p:grpSp>
        <p:sp>
          <p:nvSpPr>
            <p:cNvPr id="9" name="矩形 4"/>
            <p:cNvSpPr/>
            <p:nvPr/>
          </p:nvSpPr>
          <p:spPr>
            <a:xfrm>
              <a:off x="755576" y="3982469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开放包容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0" name="矩形 4"/>
            <p:cNvSpPr/>
            <p:nvPr/>
          </p:nvSpPr>
          <p:spPr>
            <a:xfrm>
              <a:off x="2915816" y="3982469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强调公平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668710" y="648697"/>
            <a:ext cx="3205068" cy="257369"/>
            <a:chOff x="467544" y="783163"/>
            <a:chExt cx="792088" cy="257369"/>
          </a:xfrm>
        </p:grpSpPr>
        <p:sp>
          <p:nvSpPr>
            <p:cNvPr id="16" name="TextBox 15"/>
            <p:cNvSpPr txBox="1"/>
            <p:nvPr/>
          </p:nvSpPr>
          <p:spPr>
            <a:xfrm>
              <a:off x="507976" y="783163"/>
              <a:ext cx="7135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373C64"/>
                  </a:solidFill>
                  <a:latin typeface="华文楷体" pitchFamily="2" charset="-122"/>
                  <a:ea typeface="华文楷体" pitchFamily="2" charset="-122"/>
                </a:rPr>
                <a:t>影响</a:t>
              </a:r>
              <a:r>
                <a:rPr lang="zh-CN" altLang="en-US" sz="1200" b="1" smtClean="0">
                  <a:solidFill>
                    <a:srgbClr val="373C64"/>
                  </a:solidFill>
                  <a:latin typeface="华文楷体" pitchFamily="2" charset="-122"/>
                  <a:ea typeface="华文楷体" pitchFamily="2" charset="-122"/>
                </a:rPr>
                <a:t>因素</a:t>
              </a:r>
            </a:p>
          </p:txBody>
        </p:sp>
        <p:cxnSp>
          <p:nvCxnSpPr>
            <p:cNvPr id="17" name="Straight Connector 16"/>
            <p:cNvCxnSpPr/>
            <p:nvPr/>
          </p:nvCxnSpPr>
          <p:spPr bwMode="auto">
            <a:xfrm>
              <a:off x="467544" y="1040532"/>
              <a:ext cx="792088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37" name="Group 36"/>
          <p:cNvGrpSpPr/>
          <p:nvPr/>
        </p:nvGrpSpPr>
        <p:grpSpPr>
          <a:xfrm>
            <a:off x="720550" y="2427287"/>
            <a:ext cx="3086924" cy="2054771"/>
            <a:chOff x="755576" y="1095748"/>
            <a:chExt cx="3086924" cy="2054771"/>
          </a:xfrm>
        </p:grpSpPr>
        <p:cxnSp>
          <p:nvCxnSpPr>
            <p:cNvPr id="18" name="Straight Arrow Connector 12"/>
            <p:cNvCxnSpPr/>
            <p:nvPr/>
          </p:nvCxnSpPr>
          <p:spPr bwMode="auto">
            <a:xfrm>
              <a:off x="774526" y="1393569"/>
              <a:ext cx="306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C000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19" name="Straight Arrow Connector 12"/>
            <p:cNvCxnSpPr/>
            <p:nvPr/>
          </p:nvCxnSpPr>
          <p:spPr bwMode="auto">
            <a:xfrm>
              <a:off x="774526" y="2110044"/>
              <a:ext cx="306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C000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cxnSp>
          <p:nvCxnSpPr>
            <p:cNvPr id="20" name="Straight Arrow Connector 12"/>
            <p:cNvCxnSpPr/>
            <p:nvPr/>
          </p:nvCxnSpPr>
          <p:spPr bwMode="auto">
            <a:xfrm>
              <a:off x="774526" y="2826519"/>
              <a:ext cx="306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rgbClr val="FFC000"/>
              </a:solidFill>
              <a:prstDash val="solid"/>
              <a:round/>
              <a:headEnd type="triangle"/>
              <a:tailEnd type="triangle"/>
            </a:ln>
            <a:effectLst/>
          </p:spPr>
        </p:cxnSp>
        <p:grpSp>
          <p:nvGrpSpPr>
            <p:cNvPr id="21" name="Group 20"/>
            <p:cNvGrpSpPr/>
            <p:nvPr/>
          </p:nvGrpSpPr>
          <p:grpSpPr>
            <a:xfrm>
              <a:off x="1880408" y="1095748"/>
              <a:ext cx="792088" cy="664864"/>
              <a:chOff x="2009666" y="1213631"/>
              <a:chExt cx="792088" cy="664864"/>
            </a:xfrm>
          </p:grpSpPr>
          <p:sp>
            <p:nvSpPr>
              <p:cNvPr id="22" name="Hexagon 21"/>
              <p:cNvSpPr/>
              <p:nvPr/>
            </p:nvSpPr>
            <p:spPr>
              <a:xfrm>
                <a:off x="2009666" y="1213631"/>
                <a:ext cx="792088" cy="595642"/>
              </a:xfrm>
              <a:prstGeom prst="hexagon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0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2224411" y="1230495"/>
                <a:ext cx="432048" cy="648000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业务发展阶段</a:t>
                </a:r>
              </a:p>
            </p:txBody>
          </p:sp>
        </p:grpSp>
        <p:sp>
          <p:nvSpPr>
            <p:cNvPr id="24" name="矩形 4"/>
            <p:cNvSpPr/>
            <p:nvPr/>
          </p:nvSpPr>
          <p:spPr>
            <a:xfrm>
              <a:off x="755576" y="1116570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快速发展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5" name="矩形 4"/>
            <p:cNvSpPr/>
            <p:nvPr/>
          </p:nvSpPr>
          <p:spPr>
            <a:xfrm>
              <a:off x="2915816" y="1116570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逐渐稳定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26" name="Group 25"/>
            <p:cNvGrpSpPr/>
            <p:nvPr/>
          </p:nvGrpSpPr>
          <p:grpSpPr>
            <a:xfrm>
              <a:off x="1880408" y="1757469"/>
              <a:ext cx="792088" cy="650396"/>
              <a:chOff x="2011998" y="1828320"/>
              <a:chExt cx="792088" cy="650396"/>
            </a:xfrm>
          </p:grpSpPr>
          <p:sp>
            <p:nvSpPr>
              <p:cNvPr id="27" name="Hexagon 26"/>
              <p:cNvSpPr/>
              <p:nvPr/>
            </p:nvSpPr>
            <p:spPr>
              <a:xfrm>
                <a:off x="2011998" y="1883074"/>
                <a:ext cx="792088" cy="595642"/>
              </a:xfrm>
              <a:prstGeom prst="hexagon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0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2230118" y="1828320"/>
                <a:ext cx="432048" cy="648000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历史数据</a:t>
                </a:r>
                <a:endParaRPr lang="en-US" altLang="zh-CN" sz="10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  <p:sp>
          <p:nvSpPr>
            <p:cNvPr id="29" name="矩形 4"/>
            <p:cNvSpPr/>
            <p:nvPr/>
          </p:nvSpPr>
          <p:spPr>
            <a:xfrm>
              <a:off x="755576" y="1833045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>
                  <a:latin typeface="华文楷体" pitchFamily="2" charset="-122"/>
                  <a:ea typeface="华文楷体" pitchFamily="2" charset="-122"/>
                </a:rPr>
                <a:t>不足</a:t>
              </a:r>
            </a:p>
          </p:txBody>
        </p:sp>
        <p:sp>
          <p:nvSpPr>
            <p:cNvPr id="30" name="矩形 4"/>
            <p:cNvSpPr/>
            <p:nvPr/>
          </p:nvSpPr>
          <p:spPr>
            <a:xfrm>
              <a:off x="2915816" y="1833045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充分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31" name="Group 30"/>
            <p:cNvGrpSpPr/>
            <p:nvPr/>
          </p:nvGrpSpPr>
          <p:grpSpPr>
            <a:xfrm>
              <a:off x="1880408" y="2502519"/>
              <a:ext cx="792088" cy="648000"/>
              <a:chOff x="2007570" y="2565130"/>
              <a:chExt cx="792088" cy="648000"/>
            </a:xfrm>
          </p:grpSpPr>
          <p:sp>
            <p:nvSpPr>
              <p:cNvPr id="32" name="Hexagon 31"/>
              <p:cNvSpPr/>
              <p:nvPr/>
            </p:nvSpPr>
            <p:spPr>
              <a:xfrm>
                <a:off x="2007570" y="2565130"/>
                <a:ext cx="792088" cy="648000"/>
              </a:xfrm>
              <a:prstGeom prst="hexagon">
                <a:avLst/>
              </a:prstGeom>
              <a:solidFill>
                <a:srgbClr val="373C64"/>
              </a:solidFill>
            </p:spPr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0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2216165" y="2697663"/>
                <a:ext cx="432048" cy="497234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b="1" smtClean="0">
                    <a:solidFill>
                      <a:schemeClr val="bg1"/>
                    </a:solidFill>
                    <a:latin typeface="华文楷体" pitchFamily="2" charset="-122"/>
                    <a:ea typeface="华文楷体" pitchFamily="2" charset="-122"/>
                  </a:rPr>
                  <a:t>核算规则</a:t>
                </a:r>
              </a:p>
            </p:txBody>
          </p:sp>
        </p:grpSp>
        <p:sp>
          <p:nvSpPr>
            <p:cNvPr id="34" name="矩形 4"/>
            <p:cNvSpPr/>
            <p:nvPr/>
          </p:nvSpPr>
          <p:spPr>
            <a:xfrm>
              <a:off x="755576" y="2549520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多变复杂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5" name="矩形 4"/>
            <p:cNvSpPr/>
            <p:nvPr/>
          </p:nvSpPr>
          <p:spPr>
            <a:xfrm>
              <a:off x="2915816" y="2549520"/>
              <a:ext cx="926684" cy="2462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清晰合理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258724" y="981448"/>
            <a:ext cx="468643" cy="3487719"/>
            <a:chOff x="258724" y="981448"/>
            <a:chExt cx="468643" cy="3487719"/>
          </a:xfrm>
        </p:grpSpPr>
        <p:sp>
          <p:nvSpPr>
            <p:cNvPr id="40" name="TextBox 39"/>
            <p:cNvSpPr txBox="1"/>
            <p:nvPr/>
          </p:nvSpPr>
          <p:spPr>
            <a:xfrm>
              <a:off x="258724" y="981448"/>
              <a:ext cx="468643" cy="3487719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柔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性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endParaRPr lang="en-US" altLang="zh-CN" sz="1000" b="1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评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出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来</a:t>
              </a:r>
            </a:p>
          </p:txBody>
        </p:sp>
        <p:cxnSp>
          <p:nvCxnSpPr>
            <p:cNvPr id="41" name="Straight Connector 40"/>
            <p:cNvCxnSpPr/>
            <p:nvPr/>
          </p:nvCxnSpPr>
          <p:spPr bwMode="auto">
            <a:xfrm flipH="1">
              <a:off x="493045" y="2573719"/>
              <a:ext cx="0" cy="13850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43" name="Group 42"/>
          <p:cNvGrpSpPr/>
          <p:nvPr/>
        </p:nvGrpSpPr>
        <p:grpSpPr>
          <a:xfrm>
            <a:off x="3873778" y="962214"/>
            <a:ext cx="468643" cy="3487719"/>
            <a:chOff x="258724" y="981448"/>
            <a:chExt cx="468643" cy="3487719"/>
          </a:xfrm>
        </p:grpSpPr>
        <p:sp>
          <p:nvSpPr>
            <p:cNvPr id="44" name="TextBox 43"/>
            <p:cNvSpPr txBox="1"/>
            <p:nvPr/>
          </p:nvSpPr>
          <p:spPr>
            <a:xfrm>
              <a:off x="258724" y="981448"/>
              <a:ext cx="468643" cy="3487719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刚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性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endParaRPr lang="en-US" altLang="zh-CN" sz="1000" b="1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>
                  <a:latin typeface="华文楷体" pitchFamily="2" charset="-122"/>
                  <a:ea typeface="华文楷体" pitchFamily="2" charset="-122"/>
                </a:rPr>
                <a:t>算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出</a:t>
              </a:r>
              <a:endParaRPr lang="en-US" altLang="zh-CN" sz="10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000" b="1" smtClean="0">
                  <a:latin typeface="华文楷体" pitchFamily="2" charset="-122"/>
                  <a:ea typeface="华文楷体" pitchFamily="2" charset="-122"/>
                </a:rPr>
                <a:t>来</a:t>
              </a:r>
            </a:p>
          </p:txBody>
        </p:sp>
        <p:cxnSp>
          <p:nvCxnSpPr>
            <p:cNvPr id="45" name="Straight Connector 44"/>
            <p:cNvCxnSpPr/>
            <p:nvPr/>
          </p:nvCxnSpPr>
          <p:spPr bwMode="auto">
            <a:xfrm flipH="1">
              <a:off x="493045" y="2573719"/>
              <a:ext cx="0" cy="13850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46" name="Rectangle 45"/>
          <p:cNvSpPr/>
          <p:nvPr/>
        </p:nvSpPr>
        <p:spPr>
          <a:xfrm>
            <a:off x="4450661" y="1741886"/>
            <a:ext cx="2187212" cy="5418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449917" y="1021806"/>
            <a:ext cx="2187212" cy="5418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449917" y="1021806"/>
            <a:ext cx="2186468" cy="5343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管理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者的魄力（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是否愿意承担绩效评价的主责）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以及能力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（主观评价的公平合理性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4473764" y="1749350"/>
            <a:ext cx="2186468" cy="38048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公司文化是否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追求、强调绝对的公平，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还是</a:t>
            </a:r>
          </a:p>
        </p:txBody>
      </p:sp>
      <p:sp>
        <p:nvSpPr>
          <p:cNvPr id="50" name="Rectangle 49"/>
          <p:cNvSpPr/>
          <p:nvPr/>
        </p:nvSpPr>
        <p:spPr>
          <a:xfrm>
            <a:off x="4450661" y="2427878"/>
            <a:ext cx="2191786" cy="12960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4449917" y="3829263"/>
            <a:ext cx="2187212" cy="5418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4450661" y="2459114"/>
            <a:ext cx="2186468" cy="114992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业务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发展阶段的稳定性，历史数据的完备性与准确性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为目标设置的准确性和评价的公平性奠定了良好的基础，越具备刚性管理的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条件；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反之，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业务发展的快速波动、缺少历史数据的支撑与预测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都会对刚性管理带来挑战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4455979" y="3837582"/>
            <a:ext cx="2186468" cy="5343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对于较小的组织单元，或一些跨部门的共背指标，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是否具备清晰、合理、稳定的核算规则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决定了能否刚性管理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54" name="Group 53"/>
          <p:cNvGrpSpPr/>
          <p:nvPr/>
        </p:nvGrpSpPr>
        <p:grpSpPr>
          <a:xfrm>
            <a:off x="4332433" y="649888"/>
            <a:ext cx="2303952" cy="257369"/>
            <a:chOff x="467544" y="783163"/>
            <a:chExt cx="792088" cy="257369"/>
          </a:xfrm>
        </p:grpSpPr>
        <p:sp>
          <p:nvSpPr>
            <p:cNvPr id="55" name="TextBox 54"/>
            <p:cNvSpPr txBox="1"/>
            <p:nvPr/>
          </p:nvSpPr>
          <p:spPr>
            <a:xfrm>
              <a:off x="507976" y="783163"/>
              <a:ext cx="7135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bg1">
                      <a:lumMod val="50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影响因素如何决定导向选择</a:t>
              </a:r>
            </a:p>
          </p:txBody>
        </p:sp>
        <p:cxnSp>
          <p:nvCxnSpPr>
            <p:cNvPr id="56" name="Straight Connector 55"/>
            <p:cNvCxnSpPr/>
            <p:nvPr/>
          </p:nvCxnSpPr>
          <p:spPr bwMode="auto">
            <a:xfrm>
              <a:off x="467544" y="1040532"/>
              <a:ext cx="792088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7" name="Rectangle 56"/>
          <p:cNvSpPr/>
          <p:nvPr/>
        </p:nvSpPr>
        <p:spPr>
          <a:xfrm>
            <a:off x="8996808" y="1080781"/>
            <a:ext cx="1368152" cy="246221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smtClean="0">
                <a:latin typeface="华文楷体" pitchFamily="2" charset="-122"/>
                <a:ea typeface="华文楷体" pitchFamily="2" charset="-122"/>
              </a:rPr>
              <a:t>华为在文化、和管理者能力上，始终秉持一定灰度、管理者对绩效需要承担主责的理念，因此从管理初期就有“柔性”的部分，当然随着（传统）业务的逐渐稳定，历史数据的逐渐积累以及核算规则的不断修正，近年来逐渐为刚性管理奠定了更好的基础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017803"/>
      </p:ext>
    </p:extLst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ight Arrow 75"/>
          <p:cNvSpPr/>
          <p:nvPr/>
        </p:nvSpPr>
        <p:spPr>
          <a:xfrm>
            <a:off x="1811731" y="3944634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9" name="Right Arrow 48"/>
          <p:cNvSpPr/>
          <p:nvPr/>
        </p:nvSpPr>
        <p:spPr>
          <a:xfrm flipH="1">
            <a:off x="1791440" y="3251888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Right Arrow 47"/>
          <p:cNvSpPr/>
          <p:nvPr/>
        </p:nvSpPr>
        <p:spPr>
          <a:xfrm flipH="1">
            <a:off x="1763452" y="1789124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Right Arrow 46"/>
          <p:cNvSpPr/>
          <p:nvPr/>
        </p:nvSpPr>
        <p:spPr>
          <a:xfrm>
            <a:off x="1791440" y="2470125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" name="Straight Arrow Connector 12"/>
          <p:cNvCxnSpPr/>
          <p:nvPr/>
        </p:nvCxnSpPr>
        <p:spPr bwMode="auto">
          <a:xfrm>
            <a:off x="1575416" y="1990928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" name="Rectangle 5"/>
          <p:cNvSpPr/>
          <p:nvPr/>
        </p:nvSpPr>
        <p:spPr>
          <a:xfrm>
            <a:off x="1143368" y="177124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长期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736481" y="176009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短</a:t>
            </a:r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期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8" name="组合 21"/>
          <p:cNvGrpSpPr/>
          <p:nvPr/>
        </p:nvGrpSpPr>
        <p:grpSpPr>
          <a:xfrm>
            <a:off x="1279098" y="1317997"/>
            <a:ext cx="2752876" cy="380964"/>
            <a:chOff x="733797" y="644380"/>
            <a:chExt cx="4129323" cy="380964"/>
          </a:xfrm>
        </p:grpSpPr>
        <p:cxnSp>
          <p:nvCxnSpPr>
            <p:cNvPr id="9" name="直接连接符 13"/>
            <p:cNvCxnSpPr/>
            <p:nvPr/>
          </p:nvCxnSpPr>
          <p:spPr bwMode="auto">
            <a:xfrm flipH="1">
              <a:off x="83026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直接连接符 27"/>
            <p:cNvCxnSpPr/>
            <p:nvPr/>
          </p:nvCxnSpPr>
          <p:spPr bwMode="auto">
            <a:xfrm flipH="1">
              <a:off x="479070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直接连接符 28"/>
            <p:cNvCxnSpPr/>
            <p:nvPr/>
          </p:nvCxnSpPr>
          <p:spPr bwMode="auto">
            <a:xfrm flipH="1">
              <a:off x="281048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直接连接符 15"/>
            <p:cNvCxnSpPr/>
            <p:nvPr/>
          </p:nvCxnSpPr>
          <p:spPr bwMode="auto">
            <a:xfrm>
              <a:off x="830262" y="951570"/>
              <a:ext cx="3960440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3" name="TextBox 12"/>
            <p:cNvSpPr txBox="1"/>
            <p:nvPr/>
          </p:nvSpPr>
          <p:spPr>
            <a:xfrm>
              <a:off x="2738062" y="644380"/>
              <a:ext cx="14483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0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33797" y="644380"/>
              <a:ext cx="19292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-1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718282" y="644380"/>
              <a:ext cx="144838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7" name="Straight Arrow Connector 12"/>
          <p:cNvCxnSpPr/>
          <p:nvPr/>
        </p:nvCxnSpPr>
        <p:spPr bwMode="auto">
          <a:xfrm>
            <a:off x="1575416" y="2689813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18" name="Rectangle 17"/>
          <p:cNvSpPr/>
          <p:nvPr/>
        </p:nvSpPr>
        <p:spPr>
          <a:xfrm>
            <a:off x="1143368" y="247012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标准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736481" y="245898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差异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767194" y="2070471"/>
            <a:ext cx="404273" cy="22659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rPr>
              <a:t>2017</a:t>
            </a:r>
            <a:endParaRPr lang="zh-CN" altLang="en-US" sz="1000" b="1" smtClean="0">
              <a:solidFill>
                <a:schemeClr val="bg2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6" name="Straight Arrow Connector 12"/>
          <p:cNvCxnSpPr/>
          <p:nvPr/>
        </p:nvCxnSpPr>
        <p:spPr bwMode="auto">
          <a:xfrm>
            <a:off x="1576241" y="3424257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27" name="Rectangle 26"/>
          <p:cNvSpPr/>
          <p:nvPr/>
        </p:nvSpPr>
        <p:spPr>
          <a:xfrm>
            <a:off x="1143368" y="3204569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集体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736481" y="3193424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个体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1131114" y="627534"/>
            <a:ext cx="3120852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最新发布的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《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华为人力资源管理纲要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2.0</a:t>
            </a:r>
            <a:r>
              <a:rPr lang="en-US" altLang="zh-CN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》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在综合审视内外部现状后，对未来的人力资源管理明确了新的方向</a:t>
            </a:r>
            <a:endParaRPr lang="zh-CN" altLang="en-US" sz="1200" b="1">
              <a:solidFill>
                <a:srgbClr val="373C64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4" name="Group 33"/>
          <p:cNvGrpSpPr/>
          <p:nvPr/>
        </p:nvGrpSpPr>
        <p:grpSpPr>
          <a:xfrm>
            <a:off x="2331308" y="1829300"/>
            <a:ext cx="404273" cy="473414"/>
            <a:chOff x="1887221" y="1727869"/>
            <a:chExt cx="404273" cy="473414"/>
          </a:xfrm>
        </p:grpSpPr>
        <p:pic>
          <p:nvPicPr>
            <p:cNvPr id="35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/>
            <p:cNvSpPr txBox="1"/>
            <p:nvPr/>
          </p:nvSpPr>
          <p:spPr>
            <a:xfrm>
              <a:off x="1887221" y="1959303"/>
              <a:ext cx="404273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2961637" y="2496495"/>
            <a:ext cx="404273" cy="469900"/>
            <a:chOff x="1875346" y="1727869"/>
            <a:chExt cx="404273" cy="469900"/>
          </a:xfrm>
        </p:grpSpPr>
        <p:pic>
          <p:nvPicPr>
            <p:cNvPr id="38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Box 38"/>
            <p:cNvSpPr txBox="1"/>
            <p:nvPr/>
          </p:nvSpPr>
          <p:spPr>
            <a:xfrm>
              <a:off x="1875346" y="1971178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2336078" y="3147814"/>
            <a:ext cx="404273" cy="458025"/>
            <a:chOff x="1863471" y="1727869"/>
            <a:chExt cx="404273" cy="458025"/>
          </a:xfrm>
        </p:grpSpPr>
        <p:pic>
          <p:nvPicPr>
            <p:cNvPr id="44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1863471" y="1959303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sp>
        <p:nvSpPr>
          <p:cNvPr id="50" name="Rectangle 49"/>
          <p:cNvSpPr/>
          <p:nvPr/>
        </p:nvSpPr>
        <p:spPr>
          <a:xfrm>
            <a:off x="4659886" y="1513696"/>
            <a:ext cx="3587450" cy="55399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“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考核激励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过于短期化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。短期产出导向考核及简单化理解“获取分享制”内涵的激励操作，导致部分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组织行为的短期化和绩效结果的泡沫化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，对于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战略性业务探索缺乏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耐心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”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5264328" y="944211"/>
            <a:ext cx="2376264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华为当下面临的问题</a:t>
            </a:r>
          </a:p>
        </p:txBody>
      </p:sp>
      <p:cxnSp>
        <p:nvCxnSpPr>
          <p:cNvPr id="61" name="Straight Connector 60"/>
          <p:cNvCxnSpPr/>
          <p:nvPr/>
        </p:nvCxnSpPr>
        <p:spPr bwMode="auto">
          <a:xfrm flipV="1">
            <a:off x="4815776" y="1265378"/>
            <a:ext cx="3426395" cy="7452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7" name="Straight Arrow Connector 12"/>
          <p:cNvCxnSpPr/>
          <p:nvPr/>
        </p:nvCxnSpPr>
        <p:spPr bwMode="auto">
          <a:xfrm>
            <a:off x="1576241" y="4129973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8" name="Rectangle 67"/>
          <p:cNvSpPr/>
          <p:nvPr/>
        </p:nvSpPr>
        <p:spPr>
          <a:xfrm>
            <a:off x="1143368" y="391028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过程</a:t>
            </a:r>
          </a:p>
        </p:txBody>
      </p:sp>
      <p:sp>
        <p:nvSpPr>
          <p:cNvPr id="69" name="Rectangle 68"/>
          <p:cNvSpPr/>
          <p:nvPr/>
        </p:nvSpPr>
        <p:spPr>
          <a:xfrm>
            <a:off x="3736481" y="389914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结果</a:t>
            </a:r>
          </a:p>
        </p:txBody>
      </p:sp>
      <p:grpSp>
        <p:nvGrpSpPr>
          <p:cNvPr id="70" name="Group 69"/>
          <p:cNvGrpSpPr/>
          <p:nvPr/>
        </p:nvGrpSpPr>
        <p:grpSpPr>
          <a:xfrm>
            <a:off x="2742686" y="3853530"/>
            <a:ext cx="404273" cy="469900"/>
            <a:chOff x="1887221" y="1727869"/>
            <a:chExt cx="404273" cy="469900"/>
          </a:xfrm>
        </p:grpSpPr>
        <p:pic>
          <p:nvPicPr>
            <p:cNvPr id="71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2" name="TextBox 71"/>
            <p:cNvSpPr txBox="1"/>
            <p:nvPr/>
          </p:nvSpPr>
          <p:spPr>
            <a:xfrm>
              <a:off x="1887221" y="1971178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sp>
        <p:nvSpPr>
          <p:cNvPr id="77" name="Rectangle 76"/>
          <p:cNvSpPr/>
          <p:nvPr/>
        </p:nvSpPr>
        <p:spPr>
          <a:xfrm>
            <a:off x="4659885" y="2139702"/>
            <a:ext cx="3600711" cy="7597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Rectangle 78"/>
          <p:cNvSpPr/>
          <p:nvPr/>
        </p:nvSpPr>
        <p:spPr>
          <a:xfrm>
            <a:off x="4648011" y="2966395"/>
            <a:ext cx="3600711" cy="7597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Rectangle 80"/>
          <p:cNvSpPr/>
          <p:nvPr/>
        </p:nvSpPr>
        <p:spPr>
          <a:xfrm>
            <a:off x="4648010" y="3814555"/>
            <a:ext cx="3600711" cy="7597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1102984" y="4461692"/>
            <a:ext cx="3280744" cy="22659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来源：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 《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华为人力资源管理纲要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2.0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</a:rPr>
              <a:t>》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、专家访谈</a:t>
            </a:r>
          </a:p>
        </p:txBody>
      </p:sp>
      <p:sp>
        <p:nvSpPr>
          <p:cNvPr id="88" name="Rectangle 87"/>
          <p:cNvSpPr/>
          <p:nvPr/>
        </p:nvSpPr>
        <p:spPr>
          <a:xfrm>
            <a:off x="4659886" y="3808080"/>
            <a:ext cx="3587450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“婆婆过多”式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的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多头管理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、“伸手过长”式的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过度管理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现象较普遍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组织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运作流程运营厚重，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过程管控繁琐、监督问责过度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等较大程度地抑制了一线作战力量的创造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积极性与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能动性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”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84970" y="2139702"/>
            <a:ext cx="3559437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“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面对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差异化的各类组织形态、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资源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投入与考核激励的管理存在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一刀切僵化情形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；面向不同类人才管理的任职牵引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、评价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与激励等的机制运作，还存在机械化的教条管控，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不能适应不同人群的差异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化管理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需求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”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275270" y="-1488"/>
            <a:ext cx="8689218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华为发展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30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余年后，目前正面临“过于短期化”、“一刀切僵化”、“关注分蛋糕而不是做大蛋糕”以及“过程管控繁琐、监督问责过渡”等问题</a:t>
            </a:r>
          </a:p>
        </p:txBody>
      </p:sp>
      <p:sp>
        <p:nvSpPr>
          <p:cNvPr id="82" name="Rectangle 81"/>
          <p:cNvSpPr/>
          <p:nvPr/>
        </p:nvSpPr>
        <p:spPr>
          <a:xfrm>
            <a:off x="4704142" y="2992304"/>
            <a:ext cx="3538029" cy="7078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“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在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过于精细化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的组织考核及结果应用关联下，组织间过度计较业绩核算、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关注分蛋糕而不是做大蛋糕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正在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破坏组织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以客户为中心、“胜则举杯相庆、败则拼死相救” 的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集体奋斗传统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”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8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6119" y="1823334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2478364" y="2490795"/>
            <a:ext cx="417364" cy="475600"/>
            <a:chOff x="1658524" y="2490795"/>
            <a:chExt cx="417364" cy="475600"/>
          </a:xfrm>
        </p:grpSpPr>
        <p:sp>
          <p:nvSpPr>
            <p:cNvPr id="25" name="TextBox 24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1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2" name="Group 91"/>
          <p:cNvGrpSpPr/>
          <p:nvPr/>
        </p:nvGrpSpPr>
        <p:grpSpPr>
          <a:xfrm>
            <a:off x="2839158" y="3153196"/>
            <a:ext cx="417364" cy="475600"/>
            <a:chOff x="1658524" y="2490795"/>
            <a:chExt cx="417364" cy="475600"/>
          </a:xfrm>
        </p:grpSpPr>
        <p:sp>
          <p:nvSpPr>
            <p:cNvPr id="93" name="TextBox 92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4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5" name="Group 94"/>
          <p:cNvGrpSpPr/>
          <p:nvPr/>
        </p:nvGrpSpPr>
        <p:grpSpPr>
          <a:xfrm>
            <a:off x="2345312" y="3847830"/>
            <a:ext cx="417364" cy="475600"/>
            <a:chOff x="1658524" y="2490795"/>
            <a:chExt cx="417364" cy="475600"/>
          </a:xfrm>
        </p:grpSpPr>
        <p:sp>
          <p:nvSpPr>
            <p:cNvPr id="96" name="TextBox 95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7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87280830"/>
      </p:ext>
    </p:extLst>
  </p:cSld>
  <p:clrMapOvr>
    <a:masterClrMapping/>
  </p:clrMapOvr>
  <p:transition spd="med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ight Arrow 75"/>
          <p:cNvSpPr/>
          <p:nvPr/>
        </p:nvSpPr>
        <p:spPr>
          <a:xfrm>
            <a:off x="1811731" y="3944634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9" name="Right Arrow 48"/>
          <p:cNvSpPr/>
          <p:nvPr/>
        </p:nvSpPr>
        <p:spPr>
          <a:xfrm flipH="1">
            <a:off x="1791440" y="3251888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Right Arrow 47"/>
          <p:cNvSpPr/>
          <p:nvPr/>
        </p:nvSpPr>
        <p:spPr>
          <a:xfrm flipH="1">
            <a:off x="1763452" y="1789124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Right Arrow 46"/>
          <p:cNvSpPr/>
          <p:nvPr/>
        </p:nvSpPr>
        <p:spPr>
          <a:xfrm>
            <a:off x="1791440" y="2470125"/>
            <a:ext cx="1800200" cy="38648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" name="Straight Arrow Connector 12"/>
          <p:cNvCxnSpPr/>
          <p:nvPr/>
        </p:nvCxnSpPr>
        <p:spPr bwMode="auto">
          <a:xfrm>
            <a:off x="1575416" y="1990928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" name="Rectangle 5"/>
          <p:cNvSpPr/>
          <p:nvPr/>
        </p:nvSpPr>
        <p:spPr>
          <a:xfrm>
            <a:off x="1143368" y="177124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长期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736481" y="176009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短</a:t>
            </a:r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期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8" name="组合 21"/>
          <p:cNvGrpSpPr/>
          <p:nvPr/>
        </p:nvGrpSpPr>
        <p:grpSpPr>
          <a:xfrm>
            <a:off x="1279098" y="1317997"/>
            <a:ext cx="2752876" cy="380964"/>
            <a:chOff x="733797" y="644380"/>
            <a:chExt cx="4129323" cy="380964"/>
          </a:xfrm>
        </p:grpSpPr>
        <p:cxnSp>
          <p:nvCxnSpPr>
            <p:cNvPr id="9" name="直接连接符 13"/>
            <p:cNvCxnSpPr/>
            <p:nvPr/>
          </p:nvCxnSpPr>
          <p:spPr bwMode="auto">
            <a:xfrm flipH="1">
              <a:off x="83026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直接连接符 27"/>
            <p:cNvCxnSpPr/>
            <p:nvPr/>
          </p:nvCxnSpPr>
          <p:spPr bwMode="auto">
            <a:xfrm flipH="1">
              <a:off x="479070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直接连接符 28"/>
            <p:cNvCxnSpPr/>
            <p:nvPr/>
          </p:nvCxnSpPr>
          <p:spPr bwMode="auto">
            <a:xfrm flipH="1">
              <a:off x="281048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直接连接符 15"/>
            <p:cNvCxnSpPr/>
            <p:nvPr/>
          </p:nvCxnSpPr>
          <p:spPr bwMode="auto">
            <a:xfrm>
              <a:off x="830262" y="951570"/>
              <a:ext cx="3960440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3" name="TextBox 12"/>
            <p:cNvSpPr txBox="1"/>
            <p:nvPr/>
          </p:nvSpPr>
          <p:spPr>
            <a:xfrm>
              <a:off x="2738062" y="644380"/>
              <a:ext cx="14483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0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33797" y="644380"/>
              <a:ext cx="19292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-1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718282" y="644380"/>
              <a:ext cx="144838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7" name="Straight Arrow Connector 12"/>
          <p:cNvCxnSpPr/>
          <p:nvPr/>
        </p:nvCxnSpPr>
        <p:spPr bwMode="auto">
          <a:xfrm>
            <a:off x="1575416" y="2689813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18" name="Rectangle 17"/>
          <p:cNvSpPr/>
          <p:nvPr/>
        </p:nvSpPr>
        <p:spPr>
          <a:xfrm>
            <a:off x="1143368" y="247012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标准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736481" y="245898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差异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767194" y="2070471"/>
            <a:ext cx="404273" cy="22659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rPr>
              <a:t>2017</a:t>
            </a:r>
            <a:endParaRPr lang="zh-CN" altLang="en-US" sz="1000" b="1" smtClean="0">
              <a:solidFill>
                <a:schemeClr val="bg2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6" name="Straight Arrow Connector 12"/>
          <p:cNvCxnSpPr/>
          <p:nvPr/>
        </p:nvCxnSpPr>
        <p:spPr bwMode="auto">
          <a:xfrm>
            <a:off x="1576241" y="3424257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27" name="Rectangle 26"/>
          <p:cNvSpPr/>
          <p:nvPr/>
        </p:nvSpPr>
        <p:spPr>
          <a:xfrm>
            <a:off x="1143368" y="3204569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集体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736481" y="3193424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个体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1131114" y="627534"/>
            <a:ext cx="3120852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最新发布的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《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华为人力资源管理纲要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2.0</a:t>
            </a:r>
            <a:r>
              <a:rPr lang="en-US" altLang="zh-CN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》</a:t>
            </a:r>
            <a:r>
              <a:rPr lang="zh-CN" altLang="en-US" sz="1200" b="1" smtClean="0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在综合审视内外部现状后，对未来的人力资源管理明确了新的方向</a:t>
            </a:r>
            <a:endParaRPr lang="zh-CN" altLang="en-US" sz="1200" b="1">
              <a:solidFill>
                <a:srgbClr val="373C64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4" name="Group 33"/>
          <p:cNvGrpSpPr/>
          <p:nvPr/>
        </p:nvGrpSpPr>
        <p:grpSpPr>
          <a:xfrm>
            <a:off x="2331308" y="1829300"/>
            <a:ext cx="404273" cy="473414"/>
            <a:chOff x="1887221" y="1727869"/>
            <a:chExt cx="404273" cy="473414"/>
          </a:xfrm>
        </p:grpSpPr>
        <p:pic>
          <p:nvPicPr>
            <p:cNvPr id="35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/>
            <p:cNvSpPr txBox="1"/>
            <p:nvPr/>
          </p:nvSpPr>
          <p:spPr>
            <a:xfrm>
              <a:off x="1887221" y="1959303"/>
              <a:ext cx="404273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2961637" y="2496495"/>
            <a:ext cx="404273" cy="469900"/>
            <a:chOff x="1875346" y="1727869"/>
            <a:chExt cx="404273" cy="469900"/>
          </a:xfrm>
        </p:grpSpPr>
        <p:pic>
          <p:nvPicPr>
            <p:cNvPr id="38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Box 38"/>
            <p:cNvSpPr txBox="1"/>
            <p:nvPr/>
          </p:nvSpPr>
          <p:spPr>
            <a:xfrm>
              <a:off x="1875346" y="1971178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2336078" y="3147814"/>
            <a:ext cx="404273" cy="458025"/>
            <a:chOff x="1863471" y="1727869"/>
            <a:chExt cx="404273" cy="458025"/>
          </a:xfrm>
        </p:grpSpPr>
        <p:pic>
          <p:nvPicPr>
            <p:cNvPr id="44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1863471" y="1959303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sp>
        <p:nvSpPr>
          <p:cNvPr id="50" name="Rectangle 49"/>
          <p:cNvSpPr/>
          <p:nvPr/>
        </p:nvSpPr>
        <p:spPr>
          <a:xfrm>
            <a:off x="4659886" y="1359808"/>
            <a:ext cx="3587450" cy="86177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针对长期：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逐步引入追加奖励、战略奖励，不仅让“多打粮食”的工作得到当期回报，也要让“增加土地肥力”的努力获得合理收益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针对短期：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引入追溯与追索手段，识别因惯性增长而“搭车收益”现象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264328" y="771550"/>
            <a:ext cx="2376264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华为未来人力资源管理导向</a:t>
            </a:r>
            <a:endParaRPr lang="en-US" altLang="zh-CN" sz="1200" b="1">
              <a:solidFill>
                <a:srgbClr val="373C64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</a:rPr>
              <a:t>下的具体举措</a:t>
            </a:r>
          </a:p>
        </p:txBody>
      </p:sp>
      <p:cxnSp>
        <p:nvCxnSpPr>
          <p:cNvPr id="61" name="Straight Connector 60"/>
          <p:cNvCxnSpPr/>
          <p:nvPr/>
        </p:nvCxnSpPr>
        <p:spPr bwMode="auto">
          <a:xfrm flipV="1">
            <a:off x="4815776" y="1265378"/>
            <a:ext cx="3426395" cy="7452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7" name="Straight Arrow Connector 12"/>
          <p:cNvCxnSpPr/>
          <p:nvPr/>
        </p:nvCxnSpPr>
        <p:spPr bwMode="auto">
          <a:xfrm>
            <a:off x="1576241" y="4129973"/>
            <a:ext cx="216024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8" name="Rectangle 67"/>
          <p:cNvSpPr/>
          <p:nvPr/>
        </p:nvSpPr>
        <p:spPr>
          <a:xfrm>
            <a:off x="1143368" y="3910285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过程</a:t>
            </a:r>
          </a:p>
        </p:txBody>
      </p:sp>
      <p:sp>
        <p:nvSpPr>
          <p:cNvPr id="69" name="Rectangle 68"/>
          <p:cNvSpPr/>
          <p:nvPr/>
        </p:nvSpPr>
        <p:spPr>
          <a:xfrm>
            <a:off x="3736481" y="3899140"/>
            <a:ext cx="43204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结果</a:t>
            </a:r>
          </a:p>
        </p:txBody>
      </p:sp>
      <p:grpSp>
        <p:nvGrpSpPr>
          <p:cNvPr id="70" name="Group 69"/>
          <p:cNvGrpSpPr/>
          <p:nvPr/>
        </p:nvGrpSpPr>
        <p:grpSpPr>
          <a:xfrm>
            <a:off x="2742686" y="3853530"/>
            <a:ext cx="404273" cy="469900"/>
            <a:chOff x="1887221" y="1727869"/>
            <a:chExt cx="404273" cy="469900"/>
          </a:xfrm>
        </p:grpSpPr>
        <p:pic>
          <p:nvPicPr>
            <p:cNvPr id="71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891991" y="1727869"/>
              <a:ext cx="355994" cy="2973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2" name="TextBox 71"/>
            <p:cNvSpPr txBox="1"/>
            <p:nvPr/>
          </p:nvSpPr>
          <p:spPr>
            <a:xfrm>
              <a:off x="1887221" y="1971178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未来</a:t>
              </a:r>
            </a:p>
          </p:txBody>
        </p:sp>
      </p:grpSp>
      <p:sp>
        <p:nvSpPr>
          <p:cNvPr id="77" name="Rectangle 76"/>
          <p:cNvSpPr/>
          <p:nvPr/>
        </p:nvSpPr>
        <p:spPr>
          <a:xfrm>
            <a:off x="4659885" y="2283790"/>
            <a:ext cx="3600711" cy="702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Rectangle 78"/>
          <p:cNvSpPr/>
          <p:nvPr/>
        </p:nvSpPr>
        <p:spPr>
          <a:xfrm>
            <a:off x="4648011" y="3126841"/>
            <a:ext cx="3600711" cy="7597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Rectangle 80"/>
          <p:cNvSpPr/>
          <p:nvPr/>
        </p:nvSpPr>
        <p:spPr>
          <a:xfrm>
            <a:off x="4648010" y="3939958"/>
            <a:ext cx="3600711" cy="504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1102984" y="4461692"/>
            <a:ext cx="3280744" cy="22659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来源：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 《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华为人力资源管理纲要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2.0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</a:rPr>
              <a:t>》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、专家访谈</a:t>
            </a:r>
          </a:p>
        </p:txBody>
      </p:sp>
      <p:sp>
        <p:nvSpPr>
          <p:cNvPr id="88" name="Rectangle 87"/>
          <p:cNvSpPr/>
          <p:nvPr/>
        </p:nvSpPr>
        <p:spPr>
          <a:xfrm>
            <a:off x="4659886" y="3961968"/>
            <a:ext cx="3587450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简化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设置，聚焦结果考核：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过程性内容纳入干部选拔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持续简化过程性管控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”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48010" y="2305784"/>
            <a:ext cx="3559437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针对不同业务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区域、不同发展阶段、不同组织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人群，差异化管理，如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：成熟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业务组织考核关注提高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效益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、稳定运营；成长业务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的考核关注增加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规模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、构建格局；发展初期业务的组织考核要导向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战略落地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，抓住机会、布局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未来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275270" y="-1488"/>
            <a:ext cx="8689218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在明确未来的管理导向的基础上，华为正计划通过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各种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管理手段的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持续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优化向“关注长期、差异化、集体奋斗、聚焦结果”的方向修正</a:t>
            </a:r>
          </a:p>
        </p:txBody>
      </p:sp>
      <p:sp>
        <p:nvSpPr>
          <p:cNvPr id="82" name="Rectangle 81"/>
          <p:cNvSpPr/>
          <p:nvPr/>
        </p:nvSpPr>
        <p:spPr>
          <a:xfrm>
            <a:off x="4704142" y="3075806"/>
            <a:ext cx="3538029" cy="86177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优化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考核手段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：增加“双算”、“虚拟考核”“周边协同评价”、“作战一线评价支撑服务机构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”等方式，促使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各级各类组织左右同心、上下同欲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用好促进协作的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“二次分配”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手段，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减少因业绩归属争议所造成的无谓组织隔阂与管理消耗</a:t>
            </a:r>
          </a:p>
        </p:txBody>
      </p:sp>
      <p:pic>
        <p:nvPicPr>
          <p:cNvPr id="8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6119" y="1823334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2478364" y="2490795"/>
            <a:ext cx="417364" cy="475600"/>
            <a:chOff x="1658524" y="2490795"/>
            <a:chExt cx="417364" cy="475600"/>
          </a:xfrm>
        </p:grpSpPr>
        <p:sp>
          <p:nvSpPr>
            <p:cNvPr id="25" name="TextBox 24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1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2" name="Group 91"/>
          <p:cNvGrpSpPr/>
          <p:nvPr/>
        </p:nvGrpSpPr>
        <p:grpSpPr>
          <a:xfrm>
            <a:off x="2839158" y="3153196"/>
            <a:ext cx="417364" cy="475600"/>
            <a:chOff x="1658524" y="2490795"/>
            <a:chExt cx="417364" cy="475600"/>
          </a:xfrm>
        </p:grpSpPr>
        <p:sp>
          <p:nvSpPr>
            <p:cNvPr id="93" name="TextBox 92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4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5" name="Group 94"/>
          <p:cNvGrpSpPr/>
          <p:nvPr/>
        </p:nvGrpSpPr>
        <p:grpSpPr>
          <a:xfrm>
            <a:off x="2345312" y="3847830"/>
            <a:ext cx="417364" cy="475600"/>
            <a:chOff x="1658524" y="2490795"/>
            <a:chExt cx="417364" cy="475600"/>
          </a:xfrm>
        </p:grpSpPr>
        <p:sp>
          <p:nvSpPr>
            <p:cNvPr id="96" name="TextBox 95"/>
            <p:cNvSpPr txBox="1"/>
            <p:nvPr/>
          </p:nvSpPr>
          <p:spPr>
            <a:xfrm>
              <a:off x="1671615" y="2739804"/>
              <a:ext cx="404273" cy="226591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000" b="1" smtClean="0">
                  <a:solidFill>
                    <a:schemeClr val="bg2"/>
                  </a:solidFill>
                  <a:latin typeface="华文楷体" pitchFamily="2" charset="-122"/>
                  <a:ea typeface="华文楷体" pitchFamily="2" charset="-122"/>
                </a:rPr>
                <a:t>2017</a:t>
              </a:r>
              <a:endParaRPr lang="zh-CN" altLang="en-US" sz="1000" b="1" smtClean="0">
                <a:solidFill>
                  <a:schemeClr val="bg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pic>
          <p:nvPicPr>
            <p:cNvPr id="97" name="Picture 4" descr="d:\我的文档\Fetion\temp\0b23cdaf20c6242028e4fd01184d62a9.pn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CFD"/>
                </a:clrFrom>
                <a:clrTo>
                  <a:srgbClr val="FFFCFD">
                    <a:alpha val="0"/>
                  </a:srgbClr>
                </a:clrTo>
              </a:clrChange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658524" y="2490795"/>
              <a:ext cx="355994" cy="303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13577377"/>
      </p:ext>
    </p:extLst>
  </p:cSld>
  <p:clrMapOvr>
    <a:masterClrMapping/>
  </p:clrMapOvr>
  <p:transition spd="med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7312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方法论介绍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华为案例分享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问题研讨</a:t>
            </a: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下一步安排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4316425"/>
      </p:ext>
    </p:extLst>
  </p:cSld>
  <p:clrMapOvr>
    <a:masterClrMapping/>
  </p:clrMapOvr>
  <p:transition spd="med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4444093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德邦绩效理念调研结果（现状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Vs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期望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）</a:t>
            </a:r>
            <a:endParaRPr lang="zh-CN" altLang="en-US" sz="20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548512" y="1415046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长期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5004048" y="1415046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短</a:t>
            </a:r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期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548512" y="2546258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标准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Rectangle 64"/>
          <p:cNvSpPr/>
          <p:nvPr/>
        </p:nvSpPr>
        <p:spPr>
          <a:xfrm>
            <a:off x="5004048" y="2546258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差异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1402607" y="534750"/>
            <a:ext cx="86409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德邦现状</a:t>
            </a:r>
          </a:p>
        </p:txBody>
      </p:sp>
      <p:sp>
        <p:nvSpPr>
          <p:cNvPr id="67" name="Rectangle 66"/>
          <p:cNvSpPr/>
          <p:nvPr/>
        </p:nvSpPr>
        <p:spPr>
          <a:xfrm>
            <a:off x="548512" y="4243077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集体</a:t>
            </a:r>
          </a:p>
        </p:txBody>
      </p:sp>
      <p:sp>
        <p:nvSpPr>
          <p:cNvPr id="68" name="Rectangle 67"/>
          <p:cNvSpPr/>
          <p:nvPr/>
        </p:nvSpPr>
        <p:spPr>
          <a:xfrm>
            <a:off x="5004048" y="4243077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个体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2160574" y="534750"/>
            <a:ext cx="840829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德邦期望</a:t>
            </a:r>
          </a:p>
        </p:txBody>
      </p:sp>
      <p:sp>
        <p:nvSpPr>
          <p:cNvPr id="70" name="Rectangle 69"/>
          <p:cNvSpPr/>
          <p:nvPr/>
        </p:nvSpPr>
        <p:spPr>
          <a:xfrm>
            <a:off x="548512" y="3111864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管控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5004048" y="3111864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pic>
        <p:nvPicPr>
          <p:cNvPr id="72" name="Picture 2" descr="d:\201100\Desktop\透明底LOGO\品牌标识LOGO\浅色背景上使用 蓝标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5344" y="549761"/>
            <a:ext cx="719251" cy="338944"/>
          </a:xfrm>
          <a:prstGeom prst="rect">
            <a:avLst/>
          </a:prstGeom>
          <a:noFill/>
        </p:spPr>
      </p:pic>
      <p:sp>
        <p:nvSpPr>
          <p:cNvPr id="73" name="Isosceles Triangle 72"/>
          <p:cNvSpPr/>
          <p:nvPr/>
        </p:nvSpPr>
        <p:spPr>
          <a:xfrm>
            <a:off x="1726643" y="746094"/>
            <a:ext cx="216024" cy="169472"/>
          </a:xfrm>
          <a:prstGeom prst="triangle">
            <a:avLst/>
          </a:prstGeom>
          <a:solidFill>
            <a:srgbClr val="00206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4" name="Isosceles Triangle 73"/>
          <p:cNvSpPr/>
          <p:nvPr/>
        </p:nvSpPr>
        <p:spPr>
          <a:xfrm>
            <a:off x="2472976" y="746094"/>
            <a:ext cx="216024" cy="169472"/>
          </a:xfrm>
          <a:prstGeom prst="triangle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5" name="Rectangle 74"/>
          <p:cNvSpPr/>
          <p:nvPr/>
        </p:nvSpPr>
        <p:spPr>
          <a:xfrm>
            <a:off x="548512" y="1980652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聚焦</a:t>
            </a:r>
          </a:p>
        </p:txBody>
      </p:sp>
      <p:sp>
        <p:nvSpPr>
          <p:cNvPr id="76" name="Rectangle 75"/>
          <p:cNvSpPr/>
          <p:nvPr/>
        </p:nvSpPr>
        <p:spPr>
          <a:xfrm>
            <a:off x="5004048" y="1980652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全面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7" name="组合 21"/>
          <p:cNvGrpSpPr/>
          <p:nvPr/>
        </p:nvGrpSpPr>
        <p:grpSpPr>
          <a:xfrm>
            <a:off x="684242" y="914348"/>
            <a:ext cx="4616798" cy="380964"/>
            <a:chOff x="733797" y="644380"/>
            <a:chExt cx="4129323" cy="380964"/>
          </a:xfrm>
        </p:grpSpPr>
        <p:cxnSp>
          <p:nvCxnSpPr>
            <p:cNvPr id="78" name="直接连接符 13"/>
            <p:cNvCxnSpPr/>
            <p:nvPr/>
          </p:nvCxnSpPr>
          <p:spPr bwMode="auto">
            <a:xfrm flipH="1">
              <a:off x="83026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直接连接符 27"/>
            <p:cNvCxnSpPr/>
            <p:nvPr/>
          </p:nvCxnSpPr>
          <p:spPr bwMode="auto">
            <a:xfrm flipH="1">
              <a:off x="479070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直接连接符 28"/>
            <p:cNvCxnSpPr/>
            <p:nvPr/>
          </p:nvCxnSpPr>
          <p:spPr bwMode="auto">
            <a:xfrm flipH="1">
              <a:off x="2810482" y="877797"/>
              <a:ext cx="0" cy="147547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直接连接符 15"/>
            <p:cNvCxnSpPr/>
            <p:nvPr/>
          </p:nvCxnSpPr>
          <p:spPr bwMode="auto">
            <a:xfrm>
              <a:off x="830262" y="951570"/>
              <a:ext cx="3960440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82" name="TextBox 81"/>
            <p:cNvSpPr txBox="1"/>
            <p:nvPr/>
          </p:nvSpPr>
          <p:spPr>
            <a:xfrm>
              <a:off x="2738062" y="644380"/>
              <a:ext cx="14483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0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3" name="TextBox 82"/>
            <p:cNvSpPr txBox="1"/>
            <p:nvPr/>
          </p:nvSpPr>
          <p:spPr>
            <a:xfrm>
              <a:off x="733797" y="644380"/>
              <a:ext cx="192929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-1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4718282" y="644380"/>
              <a:ext cx="144838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 smtClean="0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85" name="Rectangle 84"/>
          <p:cNvSpPr/>
          <p:nvPr/>
        </p:nvSpPr>
        <p:spPr>
          <a:xfrm>
            <a:off x="548512" y="3677470"/>
            <a:ext cx="432048" cy="461665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刚性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6" name="Rectangle 85"/>
          <p:cNvSpPr/>
          <p:nvPr/>
        </p:nvSpPr>
        <p:spPr>
          <a:xfrm>
            <a:off x="5004048" y="3677470"/>
            <a:ext cx="43204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柔性</a:t>
            </a:r>
          </a:p>
        </p:txBody>
      </p:sp>
      <p:sp>
        <p:nvSpPr>
          <p:cNvPr id="87" name="Right Arrow 86"/>
          <p:cNvSpPr/>
          <p:nvPr/>
        </p:nvSpPr>
        <p:spPr>
          <a:xfrm flipH="1">
            <a:off x="1214902" y="1452634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88" name="Straight Arrow Connector 12"/>
          <p:cNvCxnSpPr/>
          <p:nvPr/>
        </p:nvCxnSpPr>
        <p:spPr bwMode="auto">
          <a:xfrm>
            <a:off x="980560" y="1645878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89" name="Right Arrow 88"/>
          <p:cNvSpPr/>
          <p:nvPr/>
        </p:nvSpPr>
        <p:spPr>
          <a:xfrm>
            <a:off x="1214902" y="2583846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0" name="Straight Arrow Connector 12"/>
          <p:cNvCxnSpPr/>
          <p:nvPr/>
        </p:nvCxnSpPr>
        <p:spPr bwMode="auto">
          <a:xfrm>
            <a:off x="980560" y="2777090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91" name="Right Arrow 90"/>
          <p:cNvSpPr/>
          <p:nvPr/>
        </p:nvSpPr>
        <p:spPr>
          <a:xfrm flipH="1">
            <a:off x="1214902" y="4280665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2" name="Right Arrow 91"/>
          <p:cNvSpPr/>
          <p:nvPr/>
        </p:nvSpPr>
        <p:spPr>
          <a:xfrm>
            <a:off x="1214902" y="3149452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3" name="Straight Arrow Connector 12"/>
          <p:cNvCxnSpPr/>
          <p:nvPr/>
        </p:nvCxnSpPr>
        <p:spPr bwMode="auto">
          <a:xfrm>
            <a:off x="982096" y="3342696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cxnSp>
        <p:nvCxnSpPr>
          <p:cNvPr id="94" name="Straight Arrow Connector 12"/>
          <p:cNvCxnSpPr/>
          <p:nvPr/>
        </p:nvCxnSpPr>
        <p:spPr bwMode="auto">
          <a:xfrm>
            <a:off x="982096" y="3342696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95" name="Right Arrow 94"/>
          <p:cNvSpPr/>
          <p:nvPr/>
        </p:nvSpPr>
        <p:spPr>
          <a:xfrm flipH="1">
            <a:off x="1214902" y="2018240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6" name="Straight Arrow Connector 12"/>
          <p:cNvCxnSpPr/>
          <p:nvPr/>
        </p:nvCxnSpPr>
        <p:spPr bwMode="auto">
          <a:xfrm>
            <a:off x="980560" y="2211484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97" name="Right Arrow 96"/>
          <p:cNvSpPr/>
          <p:nvPr/>
        </p:nvSpPr>
        <p:spPr>
          <a:xfrm>
            <a:off x="1214902" y="3715058"/>
            <a:ext cx="3553269" cy="386488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8" name="Straight Arrow Connector 12"/>
          <p:cNvCxnSpPr/>
          <p:nvPr/>
        </p:nvCxnSpPr>
        <p:spPr bwMode="auto">
          <a:xfrm>
            <a:off x="980560" y="3908302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cxnSp>
        <p:nvCxnSpPr>
          <p:cNvPr id="99" name="Straight Arrow Connector 12"/>
          <p:cNvCxnSpPr/>
          <p:nvPr/>
        </p:nvCxnSpPr>
        <p:spPr bwMode="auto">
          <a:xfrm>
            <a:off x="980560" y="4473909"/>
            <a:ext cx="402195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373C64"/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100" name="Isosceles Triangle 99"/>
          <p:cNvSpPr/>
          <p:nvPr/>
        </p:nvSpPr>
        <p:spPr>
          <a:xfrm>
            <a:off x="3195065" y="1561142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1" name="Isosceles Triangle 100"/>
          <p:cNvSpPr/>
          <p:nvPr/>
        </p:nvSpPr>
        <p:spPr>
          <a:xfrm>
            <a:off x="1402607" y="1561142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2" name="Isosceles Triangle 101"/>
          <p:cNvSpPr/>
          <p:nvPr/>
        </p:nvSpPr>
        <p:spPr>
          <a:xfrm>
            <a:off x="2709091" y="2126748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3" name="Isosceles Triangle 102"/>
          <p:cNvSpPr/>
          <p:nvPr/>
        </p:nvSpPr>
        <p:spPr>
          <a:xfrm>
            <a:off x="1988672" y="2126748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4" name="Isosceles Triangle 103"/>
          <p:cNvSpPr/>
          <p:nvPr/>
        </p:nvSpPr>
        <p:spPr>
          <a:xfrm>
            <a:off x="2883524" y="2692354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5" name="Isosceles Triangle 104"/>
          <p:cNvSpPr/>
          <p:nvPr/>
        </p:nvSpPr>
        <p:spPr>
          <a:xfrm>
            <a:off x="1952668" y="2692354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6" name="Isosceles Triangle 105"/>
          <p:cNvSpPr/>
          <p:nvPr/>
        </p:nvSpPr>
        <p:spPr>
          <a:xfrm>
            <a:off x="1612232" y="3257960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7" name="Isosceles Triangle 106"/>
          <p:cNvSpPr/>
          <p:nvPr/>
        </p:nvSpPr>
        <p:spPr>
          <a:xfrm>
            <a:off x="1124623" y="3257960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8" name="Isosceles Triangle 107"/>
          <p:cNvSpPr/>
          <p:nvPr/>
        </p:nvSpPr>
        <p:spPr>
          <a:xfrm>
            <a:off x="2871029" y="3823566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9" name="Isosceles Triangle 108"/>
          <p:cNvSpPr/>
          <p:nvPr/>
        </p:nvSpPr>
        <p:spPr>
          <a:xfrm>
            <a:off x="2284612" y="3823566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0" name="Isosceles Triangle 109"/>
          <p:cNvSpPr/>
          <p:nvPr/>
        </p:nvSpPr>
        <p:spPr>
          <a:xfrm>
            <a:off x="1402607" y="4389173"/>
            <a:ext cx="216024" cy="169472"/>
          </a:xfrm>
          <a:prstGeom prst="triangle">
            <a:avLst/>
          </a:prstGeom>
          <a:solidFill>
            <a:srgbClr val="FFC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1" name="Isosceles Triangle 110"/>
          <p:cNvSpPr/>
          <p:nvPr/>
        </p:nvSpPr>
        <p:spPr>
          <a:xfrm>
            <a:off x="1612232" y="4389173"/>
            <a:ext cx="216024" cy="169472"/>
          </a:xfrm>
          <a:prstGeom prst="triangle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12" name="Straight Connector 111"/>
          <p:cNvCxnSpPr>
            <a:stCxn id="101" idx="4"/>
            <a:endCxn id="103" idx="1"/>
          </p:cNvCxnSpPr>
          <p:nvPr/>
        </p:nvCxnSpPr>
        <p:spPr bwMode="auto">
          <a:xfrm>
            <a:off x="1618631" y="1730614"/>
            <a:ext cx="424047" cy="48087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3" name="Straight Connector 112"/>
          <p:cNvCxnSpPr>
            <a:stCxn id="103" idx="4"/>
            <a:endCxn id="104" idx="0"/>
          </p:cNvCxnSpPr>
          <p:nvPr/>
        </p:nvCxnSpPr>
        <p:spPr bwMode="auto">
          <a:xfrm>
            <a:off x="2204696" y="2296220"/>
            <a:ext cx="786840" cy="396134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4" name="Straight Connector 113"/>
          <p:cNvCxnSpPr>
            <a:stCxn id="104" idx="2"/>
            <a:endCxn id="106" idx="5"/>
          </p:cNvCxnSpPr>
          <p:nvPr/>
        </p:nvCxnSpPr>
        <p:spPr bwMode="auto">
          <a:xfrm flipH="1">
            <a:off x="1774250" y="2861826"/>
            <a:ext cx="1109274" cy="48087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5" name="Straight Connector 114"/>
          <p:cNvCxnSpPr>
            <a:stCxn id="106" idx="3"/>
            <a:endCxn id="108" idx="1"/>
          </p:cNvCxnSpPr>
          <p:nvPr/>
        </p:nvCxnSpPr>
        <p:spPr bwMode="auto">
          <a:xfrm>
            <a:off x="1720244" y="3427432"/>
            <a:ext cx="1204791" cy="48087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6" name="Straight Connector 115"/>
          <p:cNvCxnSpPr>
            <a:stCxn id="108" idx="2"/>
            <a:endCxn id="110" idx="0"/>
          </p:cNvCxnSpPr>
          <p:nvPr/>
        </p:nvCxnSpPr>
        <p:spPr bwMode="auto">
          <a:xfrm flipH="1">
            <a:off x="1510619" y="3993038"/>
            <a:ext cx="1360410" cy="396135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7" name="Straight Connector 116"/>
          <p:cNvCxnSpPr>
            <a:stCxn id="100" idx="2"/>
            <a:endCxn id="102" idx="0"/>
          </p:cNvCxnSpPr>
          <p:nvPr/>
        </p:nvCxnSpPr>
        <p:spPr bwMode="auto">
          <a:xfrm flipH="1">
            <a:off x="2817103" y="1730614"/>
            <a:ext cx="377962" cy="3961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8" name="Straight Connector 117"/>
          <p:cNvCxnSpPr>
            <a:stCxn id="102" idx="2"/>
            <a:endCxn id="105" idx="0"/>
          </p:cNvCxnSpPr>
          <p:nvPr/>
        </p:nvCxnSpPr>
        <p:spPr bwMode="auto">
          <a:xfrm flipH="1">
            <a:off x="2060680" y="2296220"/>
            <a:ext cx="648411" cy="3961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19" name="Straight Connector 118"/>
          <p:cNvCxnSpPr>
            <a:stCxn id="105" idx="2"/>
            <a:endCxn id="107" idx="0"/>
          </p:cNvCxnSpPr>
          <p:nvPr/>
        </p:nvCxnSpPr>
        <p:spPr bwMode="auto">
          <a:xfrm flipH="1">
            <a:off x="1232635" y="2861826"/>
            <a:ext cx="720033" cy="39613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0" name="Straight Connector 119"/>
          <p:cNvCxnSpPr>
            <a:stCxn id="107" idx="4"/>
            <a:endCxn id="109" idx="1"/>
          </p:cNvCxnSpPr>
          <p:nvPr/>
        </p:nvCxnSpPr>
        <p:spPr bwMode="auto">
          <a:xfrm>
            <a:off x="1340647" y="3427432"/>
            <a:ext cx="997971" cy="48087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1" name="Straight Connector 120"/>
          <p:cNvCxnSpPr>
            <a:stCxn id="109" idx="2"/>
            <a:endCxn id="111" idx="5"/>
          </p:cNvCxnSpPr>
          <p:nvPr/>
        </p:nvCxnSpPr>
        <p:spPr bwMode="auto">
          <a:xfrm flipH="1">
            <a:off x="1774250" y="3993038"/>
            <a:ext cx="510362" cy="480871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00206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2" name="Rectangle 121"/>
          <p:cNvSpPr/>
          <p:nvPr/>
        </p:nvSpPr>
        <p:spPr>
          <a:xfrm>
            <a:off x="5652120" y="1241766"/>
            <a:ext cx="3096344" cy="34798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德邦</a:t>
            </a:r>
            <a:r>
              <a:rPr lang="zh-CN" altLang="en-US" sz="16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绩效理念现状</a:t>
            </a:r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与期望调研结果</a:t>
            </a:r>
            <a:r>
              <a:rPr lang="zh-CN" altLang="en-US" sz="16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6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l"/>
            <a:endParaRPr lang="en-US" altLang="zh-CN" sz="16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l">
              <a:buFont typeface="Arial" pitchFamily="34" charset="0"/>
              <a:buChar char="•"/>
            </a:pPr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现状认知</a:t>
            </a:r>
            <a:r>
              <a:rPr lang="zh-CN" altLang="en-US" sz="1600" b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600" b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强</a:t>
            </a:r>
            <a:r>
              <a:rPr lang="zh-CN" altLang="en-US" sz="16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管</a:t>
            </a: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控</a:t>
            </a:r>
            <a:endParaRPr lang="en-US" altLang="zh-CN" sz="1600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较强</a:t>
            </a:r>
            <a:r>
              <a:rPr lang="zh-CN" altLang="en-US" sz="16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的</a:t>
            </a: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标准化</a:t>
            </a:r>
            <a:endParaRPr lang="en-US" altLang="zh-CN" sz="1600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较强</a:t>
            </a:r>
            <a:r>
              <a:rPr lang="zh-CN" altLang="en-US" sz="16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的</a:t>
            </a: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集体主义</a:t>
            </a:r>
            <a:endParaRPr lang="en-US" altLang="zh-CN" sz="16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l"/>
            <a:endParaRPr lang="en-US" altLang="zh-CN" sz="1600" b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l">
              <a:buFont typeface="Arial" pitchFamily="34" charset="0"/>
              <a:buChar char="•"/>
            </a:pPr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未来期望：</a:t>
            </a:r>
            <a:endParaRPr lang="en-US" altLang="zh-CN" sz="16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 algn="l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更</a:t>
            </a:r>
            <a:r>
              <a:rPr lang="zh-CN" altLang="en-US" sz="16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长期</a:t>
            </a:r>
            <a:endParaRPr lang="en-US" altLang="zh-CN" sz="16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 algn="l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更</a:t>
            </a:r>
            <a:r>
              <a:rPr lang="zh-CN" altLang="en-US" sz="16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差异</a:t>
            </a: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化</a:t>
            </a:r>
            <a:endParaRPr lang="en-US" altLang="zh-CN" sz="1600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 algn="l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更赋能</a:t>
            </a:r>
            <a:endParaRPr lang="en-US" altLang="zh-CN" sz="1600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 algn="l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更聚焦</a:t>
            </a:r>
            <a:endParaRPr lang="en-US" altLang="zh-CN" sz="1600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355600" indent="-177800" algn="l">
              <a:buFont typeface="Wingdings" pitchFamily="2" charset="2"/>
              <a:buChar char="Ø"/>
            </a:pPr>
            <a:r>
              <a:rPr lang="zh-CN" altLang="en-US" sz="1600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更柔性</a:t>
            </a:r>
            <a:endParaRPr lang="en-US" altLang="zh-CN" sz="16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57271130"/>
      </p:ext>
    </p:extLst>
  </p:cSld>
  <p:clrMapOvr>
    <a:masterClrMapping/>
  </p:clrMapOvr>
  <p:transition spd="med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https://d.book118.com/837135021154006035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SMARTSHAPETYPE" val="Table"/>
  <p:tag name="TABLEID" val="2c49a8f0-fcfc-469a-a8f8-bb56aa3c0041"/>
</p:tagLst>
</file>

<file path=ppt/tags/tag6.xml><?xml version="1.0" encoding="utf-8"?>
<p:tagLst xmlns:p="http://schemas.openxmlformats.org/presentationml/2006/main">
  <p:tag name="FILLFORECOLOR" val="15921906"/>
  <p:tag name="FILLFORESCHEMECOLOR" val="14"/>
</p:tagLst>
</file>

<file path=ppt/tags/tag7.xml><?xml version="1.0" encoding="utf-8"?>
<p:tagLst xmlns:p="http://schemas.openxmlformats.org/presentationml/2006/main">
  <p:tag name="FILLFORECOLOR" val="15921906"/>
  <p:tag name="FILLFORESCHEMECOLOR" val="14"/>
</p:tagLst>
</file>

<file path=ppt/tags/tag8.xml><?xml version="1.0" encoding="utf-8"?>
<p:tagLst xmlns:p="http://schemas.openxmlformats.org/presentationml/2006/main">
  <p:tag name="THINKCELLSHAPEDONOTDELETE" val=".H.1sGai3UOC4ptG_lG1kA"/>
</p:tagLst>
</file>

<file path=ppt/tags/tag9.xml><?xml version="1.0" encoding="utf-8"?>
<p:tagLst xmlns:p="http://schemas.openxmlformats.org/presentationml/2006/main">
  <p:tag name="THINKCELLSHAPEDONOTDELETE" val="R_TX2I5lFUWQp1j6hEGJwQ"/>
</p:tagLst>
</file>

<file path=ppt/tags/tag10.xml><?xml version="1.0" encoding="utf-8"?>
<p:tagLst xmlns:p="http://schemas.openxmlformats.org/presentationml/2006/main">
  <p:tag name="THINKCELLSHAPEDONOTDELETE" val="L5gH9kVU0kuHdBfCqVWhdQ"/>
</p:tagLst>
</file>

<file path=ppt/tags/tag11.xml><?xml version="1.0" encoding="utf-8"?>
<p:tagLst xmlns:p="http://schemas.openxmlformats.org/presentationml/2006/main">
  <p:tag name="THINKCELLSHAPEDONOTDELETE" val="tbVU06VUIUG4L.fXgLuQqQ"/>
</p:tagLst>
</file>

<file path=ppt/tags/tag12.xml><?xml version="1.0" encoding="utf-8"?>
<p:tagLst xmlns:p="http://schemas.openxmlformats.org/presentationml/2006/main">
  <p:tag name="LINEFORECOLOR" val="12566463"/>
  <p:tag name="LINEFORESCHEMECOLOR" val="14"/>
</p:tagLst>
</file>

<file path=ppt/tags/tag13.xml><?xml version="1.0" encoding="utf-8"?>
<p:tagLst xmlns:p="http://schemas.openxmlformats.org/presentationml/2006/main">
  <p:tag name="LINEFORECOLOR" val="12566463"/>
  <p:tag name="LINEFORESCHEMECOLOR" val="14"/>
</p:tagLst>
</file>

<file path=ppt/tags/tag14.xml><?xml version="1.0" encoding="utf-8"?>
<p:tagLst xmlns:p="http://schemas.openxmlformats.org/presentationml/2006/main">
  <p:tag name="LINEFORECOLOR" val="12566463"/>
  <p:tag name="LINEFORESCHEMECOLOR" val="14"/>
</p:tagLst>
</file>

<file path=ppt/tags/tag15.xml><?xml version="1.0" encoding="utf-8"?>
<p:tagLst xmlns:p="http://schemas.openxmlformats.org/presentationml/2006/main">
  <p:tag name="LINEFORECOLOR" val="12566463"/>
  <p:tag name="LINEFORESCHEMECOLOR" val="14"/>
</p:tagLst>
</file>

<file path=ppt/tags/tag16.xml><?xml version="1.0" encoding="utf-8"?>
<p:tagLst xmlns:p="http://schemas.openxmlformats.org/presentationml/2006/main">
  <p:tag name="FILLFORECOLOR" val="15921906"/>
  <p:tag name="FILLFORESCHEMECOLOR" val="14"/>
</p:tagLst>
</file>

<file path=ppt/tags/tag17.xml><?xml version="1.0" encoding="utf-8"?>
<p:tagLst xmlns:p="http://schemas.openxmlformats.org/presentationml/2006/main">
  <p:tag name="FILLFORECOLOR" val="15921906"/>
  <p:tag name="FILLFORESCHEMECOLOR" val="14"/>
</p:tagLst>
</file>

<file path=ppt/tags/tag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ppon_PowerPoint 16:9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Ramaxel">
      <a:majorFont>
        <a:latin typeface="Arial Narrow"/>
        <a:ea typeface="ＭＳ Ｐゴシック"/>
        <a:cs typeface="ＭＳ Ｐゴシック"/>
      </a:majorFont>
      <a:minorFont>
        <a:latin typeface="Arial Narrow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85000"/>
          </a:schemeClr>
        </a:solidFill>
      </a:spPr>
      <a:bodyPr wrap="square">
        <a:spAutoFit/>
      </a:bodyPr>
      <a:lstStyle>
        <a:defPPr marL="285750" indent="-285750">
          <a:buFont typeface="Wingdings" pitchFamily="2" charset="2"/>
          <a:buChar char="n"/>
          <a:defRPr sz="1100" b="1" dirty="0">
            <a:latin typeface="华文楷体" pitchFamily="2" charset="-122"/>
            <a:ea typeface="华文楷体" pitchFamily="2" charset="-122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bg1">
              <a:lumMod val="65000"/>
            </a:schemeClr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</a:spPr>
      <a:bodyPr wrap="none" lIns="36000" tIns="36000" rIns="36000" bIns="36000" rtlCol="0">
        <a:spAutoFit/>
      </a:bodyPr>
      <a:lstStyle>
        <a:defPPr>
          <a:defRPr sz="1200" b="1" dirty="0" smtClean="0">
            <a:latin typeface="华文楷体" panose="02010600040101010101" pitchFamily="2" charset="-122"/>
            <a:ea typeface="华文楷体" panose="02010600040101010101" pitchFamily="2" charset="-122"/>
          </a:defRPr>
        </a:defPPr>
      </a:lstStyle>
    </a:txDef>
  </a:objectDefaults>
  <a:extraClrSchemeLst>
    <a:extraClrScheme>
      <a:clrScheme name="Ramaxe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7">
      <vt:lpstr>Arial</vt:lpstr>
      <vt:lpstr>Calibri</vt:lpstr>
      <vt:lpstr>Arial Narrow</vt:lpstr>
      <vt:lpstr>ＭＳ Ｐゴシック</vt:lpstr>
      <vt:lpstr>华文楷体</vt:lpstr>
      <vt:lpstr>华文黑体</vt:lpstr>
      <vt:lpstr>Heiti SC Medium</vt:lpstr>
      <vt:lpstr>黑体</vt:lpstr>
      <vt:lpstr>Arial Unicode MS</vt:lpstr>
      <vt:lpstr>Times</vt:lpstr>
      <vt:lpstr>黑体-简 中等</vt:lpstr>
      <vt:lpstr>Times New Roman</vt:lpstr>
      <vt:lpstr>华文细黑</vt:lpstr>
      <vt:lpstr>微软雅黑</vt:lpstr>
      <vt:lpstr>Wingdings</vt:lpstr>
      <vt:lpstr>Broadway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2024-09-10T11:57:57.084</cp:lastPrinted>
  <dcterms:created xsi:type="dcterms:W3CDTF">2024-09-10T03:57:57Z</dcterms:created>
  <dcterms:modified xsi:type="dcterms:W3CDTF">2024-09-10T03:57:59Z</dcterms:modified>
</cp:coreProperties>
</file>