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  <p:sldMasterId id="2147483691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315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换七下的封面图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EB1757-8956-4EB9-A61B-2BB94BC071D8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49F42C-2DAE-424C-A4B8-3140182C3E9F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 txBox="1"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en-US"/>
              <a:t>此处想要加深到君主专制的布局，还有交通方便</a:t>
            </a: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tags" Target="../tags/tag7.xml" /><Relationship Id="rId14" Type="http://schemas.openxmlformats.org/officeDocument/2006/relationships/tags" Target="../tags/tag8.xml" /><Relationship Id="rId15" Type="http://schemas.openxmlformats.org/officeDocument/2006/relationships/tags" Target="../tags/tag9.xml" /><Relationship Id="rId16" Type="http://schemas.openxmlformats.org/officeDocument/2006/relationships/tags" Target="../tags/tag10.xml" /><Relationship Id="rId17" Type="http://schemas.openxmlformats.org/officeDocument/2006/relationships/tags" Target="../tags/tag11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jpe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10" Type="http://schemas.openxmlformats.org/officeDocument/2006/relationships/image" Target="../media/image5.png" /><Relationship Id="rId11" Type="http://schemas.openxmlformats.org/officeDocument/2006/relationships/tags" Target="../tags/tag23.xml" /><Relationship Id="rId12" Type="http://schemas.openxmlformats.org/officeDocument/2006/relationships/image" Target="../media/image6.png" /><Relationship Id="rId13" Type="http://schemas.openxmlformats.org/officeDocument/2006/relationships/tags" Target="../tags/tag24.xml" /><Relationship Id="rId14" Type="http://schemas.openxmlformats.org/officeDocument/2006/relationships/tags" Target="../tags/tag25.xml" /><Relationship Id="rId15" Type="http://schemas.openxmlformats.org/officeDocument/2006/relationships/tags" Target="../tags/tag26.xml" /><Relationship Id="rId16" Type="http://schemas.openxmlformats.org/officeDocument/2006/relationships/tags" Target="../tags/tag27.xml" /><Relationship Id="rId17" Type="http://schemas.openxmlformats.org/officeDocument/2006/relationships/tags" Target="../tags/tag28.xml" /><Relationship Id="rId18" Type="http://schemas.openxmlformats.org/officeDocument/2006/relationships/tags" Target="../tags/tag29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19.xml" /><Relationship Id="rId4" Type="http://schemas.openxmlformats.org/officeDocument/2006/relationships/image" Target="../media/image2.png" /><Relationship Id="rId5" Type="http://schemas.openxmlformats.org/officeDocument/2006/relationships/tags" Target="../tags/tag20.xml" /><Relationship Id="rId6" Type="http://schemas.openxmlformats.org/officeDocument/2006/relationships/image" Target="../media/image3.png" /><Relationship Id="rId7" Type="http://schemas.openxmlformats.org/officeDocument/2006/relationships/tags" Target="../tags/tag21.xml" /><Relationship Id="rId8" Type="http://schemas.openxmlformats.org/officeDocument/2006/relationships/image" Target="../media/image4.jpeg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10" Type="http://schemas.openxmlformats.org/officeDocument/2006/relationships/tags" Target="../tags/tag4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image" Target="../media/image8.jpeg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image" Target="../media/image5.png" /><Relationship Id="rId11" Type="http://schemas.openxmlformats.org/officeDocument/2006/relationships/tags" Target="../tags/tag76.xml" /><Relationship Id="rId12" Type="http://schemas.openxmlformats.org/officeDocument/2006/relationships/image" Target="../media/image6.pn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72.xml" /><Relationship Id="rId4" Type="http://schemas.openxmlformats.org/officeDocument/2006/relationships/image" Target="../media/image2.png" /><Relationship Id="rId5" Type="http://schemas.openxmlformats.org/officeDocument/2006/relationships/tags" Target="../tags/tag73.xml" /><Relationship Id="rId6" Type="http://schemas.openxmlformats.org/officeDocument/2006/relationships/image" Target="../media/image3.png" /><Relationship Id="rId7" Type="http://schemas.openxmlformats.org/officeDocument/2006/relationships/tags" Target="../tags/tag74.xml" /><Relationship Id="rId8" Type="http://schemas.openxmlformats.org/officeDocument/2006/relationships/image" Target="../media/image4.jpeg" /><Relationship Id="rId9" Type="http://schemas.openxmlformats.org/officeDocument/2006/relationships/tags" Target="../tags/tag75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image" Target="../media/image9.png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0.png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1.png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1.png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1.png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2.png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1FF7C-7535-4425-A6CF-4C23D00D6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B5FE7-4110-41D2-8D12-5CA95DFA7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04C44-3367-4EFD-80FA-68A82DA26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360B3-E73C-48F0-AB29-37282DE0B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33E389-A061-4BCC-9058-A1061FB3C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39926C-E0DB-40A2-B31F-0C99D30A6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91E52-351D-4FAD-8AE5-9509FC11B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9BC3F-908B-4C6A-B2F4-C31C1B5A0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92315-E9BA-4906-88EE-C15E0C1A9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AF221-122A-4D4F-99D3-4D9DA4C9D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E35EA-C85F-42B5-9B50-DB8268E49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7353300" y="4429760"/>
            <a:ext cx="4080510" cy="269303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293610" y="-264160"/>
            <a:ext cx="4080510" cy="429768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5400000" flipV="1">
            <a:off x="4749165" y="-1497330"/>
            <a:ext cx="2437765" cy="9753600"/>
          </a:xfrm>
          <a:prstGeom prst="rect">
            <a:avLst/>
          </a:prstGeom>
          <a:ln>
            <a:noFill/>
          </a:ln>
        </p:spPr>
      </p:pic>
      <p:pic>
        <p:nvPicPr>
          <p:cNvPr id="13" name="图片 12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0800000" flipH="1">
            <a:off x="824865" y="2160905"/>
            <a:ext cx="370205" cy="2437765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 flipH="1">
            <a:off x="5057775" y="156210"/>
            <a:ext cx="1821815" cy="97536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3"/>
            </p:custDataLst>
          </p:nvPr>
        </p:nvSpPr>
        <p:spPr>
          <a:xfrm>
            <a:off x="1657349" y="2300014"/>
            <a:ext cx="8622874" cy="1268687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7200" spc="600" baseline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4"/>
            </p:custDataLst>
          </p:nvPr>
        </p:nvSpPr>
        <p:spPr>
          <a:xfrm>
            <a:off x="1657349" y="3705860"/>
            <a:ext cx="8622874" cy="672058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1800" u="none" strike="noStrike" kern="1200" cap="none" spc="200" normalizeH="0" baseline="0">
                <a:solidFill>
                  <a:schemeClr val="bg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0" y="-264386"/>
            <a:ext cx="12192000" cy="7386772"/>
            <a:chOff x="0" y="-264386"/>
            <a:chExt cx="12192000" cy="7386772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7999"/>
            </a:xfrm>
            <a:prstGeom prst="rect">
              <a:avLst/>
            </a:prstGeom>
          </p:spPr>
        </p:pic>
        <p:grpSp>
          <p:nvGrpSpPr>
            <p:cNvPr id="9" name="组合 8"/>
            <p:cNvGrpSpPr/>
            <p:nvPr/>
          </p:nvGrpSpPr>
          <p:grpSpPr>
            <a:xfrm>
              <a:off x="824778" y="-264386"/>
              <a:ext cx="10609120" cy="7386772"/>
              <a:chOff x="824778" y="-264386"/>
              <a:chExt cx="10609120" cy="7386772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7353080" y="4429584"/>
                <a:ext cx="4080818" cy="2692802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/>
              <a:stretch>
                <a:fillRect/>
              </a:stretch>
            </p:blipFill>
            <p:spPr>
              <a:xfrm flipH="1">
                <a:off x="7293793" y="-264386"/>
                <a:ext cx="4080818" cy="4297453"/>
              </a:xfrm>
              <a:prstGeom prst="rect">
                <a:avLst/>
              </a:prstGeom>
            </p:spPr>
          </p:pic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9"/>
                </p:custDataLst>
              </p:nvPr>
            </p:nvPicPr>
            <p:blipFill>
              <a:blip r:embed="rId8"/>
              <a:stretch>
                <a:fillRect/>
              </a:stretch>
            </p:blipFill>
            <p:spPr>
              <a:xfrm rot="5400000" flipV="1">
                <a:off x="4749792" y="-1497492"/>
                <a:ext cx="2437988" cy="9753603"/>
              </a:xfrm>
              <a:prstGeom prst="rect">
                <a:avLst/>
              </a:prstGeom>
              <a:ln>
                <a:noFill/>
              </a:ln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11"/>
                </p:custDataLst>
              </p:nvPr>
            </p:nvPicPr>
            <p:blipFill>
              <a:blip r:embed="rId10"/>
              <a:stretch>
                <a:fillRect/>
              </a:stretch>
            </p:blipFill>
            <p:spPr>
              <a:xfrm rot="10800000" flipH="1">
                <a:off x="824778" y="2160314"/>
                <a:ext cx="370223" cy="2437988"/>
              </a:xfrm>
              <a:prstGeom prst="rect">
                <a:avLst/>
              </a:prstGeom>
            </p:spPr>
          </p:pic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13"/>
                </p:custDataLst>
              </p:nvPr>
            </p:nvPicPr>
            <p:blipFill>
              <a:blip r:embed="rId12"/>
              <a:stretch>
                <a:fillRect/>
              </a:stretch>
            </p:blipFill>
            <p:spPr>
              <a:xfrm rot="5400000" flipH="1">
                <a:off x="5057981" y="155972"/>
                <a:ext cx="1821611" cy="9753602"/>
              </a:xfrm>
              <a:prstGeom prst="rect">
                <a:avLst/>
              </a:prstGeom>
            </p:spPr>
          </p:pic>
        </p:grp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4"/>
            </p:custDataLst>
          </p:nvPr>
        </p:nvSpPr>
        <p:spPr>
          <a:xfrm>
            <a:off x="3351923" y="3137598"/>
            <a:ext cx="5336744" cy="608619"/>
          </a:xfrm>
        </p:spPr>
        <p:txBody>
          <a:bodyPr lIns="90000" tIns="46800" rIns="90000" bIns="0" anchor="t" anchorCtr="0">
            <a:normAutofit/>
          </a:bodyPr>
          <a:lstStyle>
            <a:lvl1pPr algn="ctr">
              <a:defRPr sz="3600" u="none" strike="noStrike" kern="1200" cap="none" spc="300" normalizeH="0" baseline="0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3351923" y="3776697"/>
            <a:ext cx="5336739" cy="779163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cap="none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 dpi="0" rotWithShape="1">
          <a:blip r:embed="rId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3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4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0" y="-264386"/>
            <a:ext cx="12192000" cy="7386772"/>
            <a:chOff x="0" y="-264386"/>
            <a:chExt cx="12192000" cy="7386772"/>
          </a:xfrm>
        </p:grpSpPr>
        <p:grpSp>
          <p:nvGrpSpPr>
            <p:cNvPr id="7" name="组合 6"/>
            <p:cNvGrpSpPr/>
            <p:nvPr/>
          </p:nvGrpSpPr>
          <p:grpSpPr>
            <a:xfrm>
              <a:off x="0" y="-264386"/>
              <a:ext cx="12192000" cy="7386772"/>
              <a:chOff x="0" y="-264386"/>
              <a:chExt cx="12192000" cy="7386772"/>
            </a:xfrm>
          </p:grpSpPr>
          <p:pic>
            <p:nvPicPr>
              <p:cNvPr id="9" name="图片 8"/>
              <p:cNvPicPr>
                <a:picLocks noChangeAspect="1"/>
              </p:cNvPicPr>
              <p:nvPr>
                <p:custDataLst>
                  <p:tags r:id="rId3"/>
                </p:custDataLst>
              </p:nvPr>
            </p:nvPicPr>
            <p:blipFill>
              <a:blip r:embed="rId2"/>
              <a:stretch>
                <a:fillRect/>
              </a:stretch>
            </p:blipFill>
            <p:spPr>
              <a:xfrm>
                <a:off x="0" y="0"/>
                <a:ext cx="12192000" cy="6857999"/>
              </a:xfrm>
              <a:prstGeom prst="rect">
                <a:avLst/>
              </a:prstGeom>
            </p:spPr>
          </p:pic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7353080" y="4429584"/>
                <a:ext cx="4080818" cy="2692802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/>
              <a:stretch>
                <a:fillRect/>
              </a:stretch>
            </p:blipFill>
            <p:spPr>
              <a:xfrm flipH="1">
                <a:off x="7293793" y="-264386"/>
                <a:ext cx="4080818" cy="4297453"/>
              </a:xfrm>
              <a:prstGeom prst="rect">
                <a:avLst/>
              </a:prstGeom>
            </p:spPr>
          </p:pic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9"/>
                </p:custDataLst>
              </p:nvPr>
            </p:nvPicPr>
            <p:blipFill>
              <a:blip r:embed="rId8"/>
              <a:stretch>
                <a:fillRect/>
              </a:stretch>
            </p:blipFill>
            <p:spPr>
              <a:xfrm rot="5400000" flipV="1">
                <a:off x="4749792" y="-1497492"/>
                <a:ext cx="2437988" cy="9753603"/>
              </a:xfrm>
              <a:prstGeom prst="rect">
                <a:avLst/>
              </a:prstGeom>
              <a:ln>
                <a:noFill/>
              </a:ln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11"/>
                </p:custDataLst>
              </p:nvPr>
            </p:nvPicPr>
            <p:blipFill>
              <a:blip r:embed="rId10"/>
              <a:stretch>
                <a:fillRect/>
              </a:stretch>
            </p:blipFill>
            <p:spPr>
              <a:xfrm rot="10800000" flipH="1">
                <a:off x="824778" y="2160314"/>
                <a:ext cx="370223" cy="2437988"/>
              </a:xfrm>
              <a:prstGeom prst="rect">
                <a:avLst/>
              </a:prstGeom>
            </p:spPr>
          </p:pic>
        </p:grpSp>
        <p:pic>
          <p:nvPicPr>
            <p:cNvPr id="8" name="图片 7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2"/>
            <a:stretch>
              <a:fillRect/>
            </a:stretch>
          </p:blipFill>
          <p:spPr>
            <a:xfrm rot="5400000" flipH="1">
              <a:off x="5057981" y="155972"/>
              <a:ext cx="1821611" cy="9753602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3" hasCustomPrompt="1"/>
            <p:custDataLst>
              <p:tags r:id="rId17"/>
            </p:custDataLst>
          </p:nvPr>
        </p:nvSpPr>
        <p:spPr>
          <a:xfrm>
            <a:off x="3392805" y="3705225"/>
            <a:ext cx="5210810" cy="709295"/>
          </a:xfrm>
        </p:spPr>
        <p:txBody>
          <a:bodyPr lIns="90000" tIns="0" rIns="90000" bIns="4680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3392805" y="2300605"/>
            <a:ext cx="5210810" cy="1365250"/>
          </a:xfrm>
        </p:spPr>
        <p:txBody>
          <a:bodyPr vert="horz" lIns="90000" tIns="46800" rIns="9000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8000" b="1" i="0" u="none" strike="noStrike" kern="1200" cap="none" spc="600" normalizeH="0" baseline="0" noProof="1">
                <a:solidFill>
                  <a:schemeClr val="bg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836205" flipH="1">
            <a:off x="10754590" y="5080385"/>
            <a:ext cx="1535059" cy="161654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836205" flipH="1">
            <a:off x="10251364" y="4471103"/>
            <a:ext cx="2118472" cy="223093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20763796">
            <a:off x="-260082" y="4434168"/>
            <a:ext cx="2702594" cy="284606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20763796" flipH="1" flipV="1">
            <a:off x="-415194" y="-74230"/>
            <a:ext cx="1624616" cy="17108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836205" flipH="1">
            <a:off x="10783292" y="5287263"/>
            <a:ext cx="1624616" cy="17108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pic>
        <p:nvPicPr>
          <p:cNvPr id="12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836205" flipH="1">
            <a:off x="10545465" y="-218123"/>
            <a:ext cx="1624616" cy="17108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836205" flipH="1">
            <a:off x="9173210" y="3364865"/>
            <a:ext cx="3520440" cy="370776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2"/>
          <a:stretch>
            <a:fillRect/>
          </a:stretch>
        </p:blipFill>
        <p:spPr>
          <a:xfrm rot="20560076" flipV="1">
            <a:off x="-751840" y="-285115"/>
            <a:ext cx="3520440" cy="370776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3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13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3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31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4.png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image" Target="../media/image15.png" /><Relationship Id="rId7" Type="http://schemas.openxmlformats.org/officeDocument/2006/relationships/tags" Target="../tags/tag145.xml" /><Relationship Id="rId8" Type="http://schemas.openxmlformats.org/officeDocument/2006/relationships/tags" Target="../tags/tag14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59.xml" /><Relationship Id="rId4" Type="http://schemas.openxmlformats.org/officeDocument/2006/relationships/image" Target="../media/image16.jpeg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5.xml" /><Relationship Id="rId20" Type="http://schemas.openxmlformats.org/officeDocument/2006/relationships/tags" Target="../tags/tag182.xml" /><Relationship Id="rId3" Type="http://schemas.openxmlformats.org/officeDocument/2006/relationships/tags" Target="../tags/tag166.xml" /><Relationship Id="rId4" Type="http://schemas.openxmlformats.org/officeDocument/2006/relationships/image" Target="../media/image17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image" Target="../media/image19.png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image" Target="../media/image18.png" /><Relationship Id="rId9" Type="http://schemas.openxmlformats.org/officeDocument/2006/relationships/tags" Target="../tags/tag2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tags" Target="../tags/tag223.xml" /><Relationship Id="rId3" Type="http://schemas.openxmlformats.org/officeDocument/2006/relationships/image" Target="../media/image20.png" /><Relationship Id="rId4" Type="http://schemas.openxmlformats.org/officeDocument/2006/relationships/tags" Target="../tags/tag224.xml" /><Relationship Id="rId5" Type="http://schemas.openxmlformats.org/officeDocument/2006/relationships/image" Target="../media/image21.png" /><Relationship Id="rId6" Type="http://schemas.openxmlformats.org/officeDocument/2006/relationships/tags" Target="../tags/tag225.xml" /><Relationship Id="rId7" Type="http://schemas.openxmlformats.org/officeDocument/2006/relationships/tags" Target="../tags/tag2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image" Target="../media/image22.png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tags" Target="../tags/tag249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image" Target="../media/image23.png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image" Target="../media/image2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image" Target="../media/image25.jpeg" /><Relationship Id="rId6" Type="http://schemas.openxmlformats.org/officeDocument/2006/relationships/tags" Target="../tags/tag258.xml" /><Relationship Id="rId7" Type="http://schemas.openxmlformats.org/officeDocument/2006/relationships/image" Target="../media/image26.png" /><Relationship Id="rId8" Type="http://schemas.openxmlformats.org/officeDocument/2006/relationships/image" Target="../media/image27.svg" /><Relationship Id="rId9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268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14" Type="http://schemas.openxmlformats.org/officeDocument/2006/relationships/tags" Target="../tags/tag279.xml" /><Relationship Id="rId15" Type="http://schemas.openxmlformats.org/officeDocument/2006/relationships/tags" Target="../tags/tag280.xml" /><Relationship Id="rId16" Type="http://schemas.openxmlformats.org/officeDocument/2006/relationships/tags" Target="../tags/tag281.xml" /><Relationship Id="rId17" Type="http://schemas.openxmlformats.org/officeDocument/2006/relationships/tags" Target="../tags/tag282.xml" /><Relationship Id="rId18" Type="http://schemas.openxmlformats.org/officeDocument/2006/relationships/tags" Target="../tags/tag283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image" Target="../media/image28.png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image" Target="../media/image29.png" /><Relationship Id="rId9" Type="http://schemas.openxmlformats.org/officeDocument/2006/relationships/tags" Target="../tags/tag27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30.png" /><Relationship Id="rId3" Type="http://schemas.openxmlformats.org/officeDocument/2006/relationships/image" Target="../media/image31.jpeg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image" Target="../media/image32.png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2" Type="http://schemas.openxmlformats.org/officeDocument/2006/relationships/tags" Target="../tags/tag297.xml" /><Relationship Id="rId3" Type="http://schemas.openxmlformats.org/officeDocument/2006/relationships/tags" Target="../tags/tag29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image" Target="../media/image33.png" /><Relationship Id="rId9" Type="http://schemas.openxmlformats.org/officeDocument/2006/relationships/tags" Target="../tags/tag30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2" Type="http://schemas.openxmlformats.org/officeDocument/2006/relationships/tags" Target="../tags/tag30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image" Target="../media/image22.png" /><Relationship Id="rId7" Type="http://schemas.openxmlformats.org/officeDocument/2006/relationships/tags" Target="../tags/tag310.xml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4516013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9085" y="635"/>
            <a:ext cx="4838065" cy="2162810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922385" y="4565015"/>
            <a:ext cx="3269615" cy="2292985"/>
          </a:xfrm>
          <a:prstGeom prst="rect">
            <a:avLst/>
          </a:prstGeom>
        </p:spPr>
      </p:pic>
      <p:sp>
        <p:nvSpPr>
          <p:cNvPr id="13" name="矩形 12" title=""/>
          <p:cNvSpPr/>
          <p:nvPr/>
        </p:nvSpPr>
        <p:spPr>
          <a:xfrm>
            <a:off x="4405313" y="1255395"/>
            <a:ext cx="644779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2024</a:t>
            </a:r>
            <a:r>
              <a:rPr lang="zh-CN" altLang="en-US" sz="40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年</a:t>
            </a:r>
            <a:r>
              <a:rPr lang="en-US" altLang="zh-CN" sz="40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 </a:t>
            </a:r>
            <a:r>
              <a:rPr lang="zh-CN" altLang="en-US" sz="40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历史中考一轮复习</a:t>
            </a:r>
            <a:endParaRPr lang="zh-CN" altLang="en-US" sz="4000" b="1">
              <a:solidFill>
                <a:srgbClr val="37449B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7" name="文本框 16" title=""/>
          <p:cNvSpPr txBox="1"/>
          <p:nvPr/>
        </p:nvSpPr>
        <p:spPr>
          <a:xfrm>
            <a:off x="2155190" y="2492375"/>
            <a:ext cx="4333240" cy="76835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 b="1" spc="400">
                <a:solidFill>
                  <a:srgbClr val="AA9270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汉仪颜楷简" panose="00020600040101010101" charset="-122"/>
              </a:rPr>
              <a:t>05 </a:t>
            </a:r>
            <a:r>
              <a:rPr lang="zh-CN" altLang="en-US" sz="4400" b="1" spc="400">
                <a:solidFill>
                  <a:srgbClr val="AA9270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汉仪颜楷简" panose="00020600040101010101" charset="-122"/>
              </a:rPr>
              <a:t>隋唐时期</a:t>
            </a:r>
            <a:r>
              <a:rPr lang="en-US" altLang="zh-CN" sz="4400" b="1" spc="400">
                <a:solidFill>
                  <a:srgbClr val="AA9270"/>
                </a:solidFill>
                <a:latin typeface="汉仪颜楷简" panose="00020600040101010101" charset="-122"/>
                <a:ea typeface="汉仪颜楷简" panose="00020600040101010101" charset="-122"/>
                <a:cs typeface="汉仪颜楷简" panose="00020600040101010101" charset="-122"/>
                <a:sym typeface="汉仪颜楷简" panose="00020600040101010101" charset="-122"/>
              </a:rPr>
              <a:t>:</a:t>
            </a:r>
            <a:endParaRPr lang="en-US" altLang="zh-CN" sz="4400" b="1" spc="400">
              <a:solidFill>
                <a:srgbClr val="AA9270"/>
              </a:solidFill>
              <a:latin typeface="汉仪颜楷简" panose="00020600040101010101" charset="-122"/>
              <a:ea typeface="汉仪颜楷简" panose="00020600040101010101" charset="-122"/>
              <a:cs typeface="汉仪颜楷简" panose="00020600040101010101" charset="-122"/>
              <a:sym typeface="汉仪颜楷简" panose="00020600040101010101" charset="-122"/>
            </a:endParaRPr>
          </a:p>
        </p:txBody>
      </p:sp>
      <p:sp>
        <p:nvSpPr>
          <p:cNvPr id="18" name="文本框 17" title=""/>
          <p:cNvSpPr txBox="1"/>
          <p:nvPr>
            <p:custDataLst>
              <p:tags r:id="rId5"/>
            </p:custDataLst>
          </p:nvPr>
        </p:nvSpPr>
        <p:spPr>
          <a:xfrm>
            <a:off x="1285875" y="3429000"/>
            <a:ext cx="7636510" cy="98361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itle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pc="-90">
                <a:solidFill>
                  <a:srgbClr val="B85C66"/>
                </a:solidFill>
                <a:latin typeface="汉仪颜楷简" panose="00020600040101010101" charset="-122"/>
                <a:ea typeface="汉仪颜楷简" panose="00020600040101010101" charset="-122"/>
              </a:rPr>
              <a:t>繁荣与开放的时代</a:t>
            </a:r>
            <a:endParaRPr lang="zh-CN" altLang="en-US" sz="4000" b="1" spc="-90">
              <a:solidFill>
                <a:srgbClr val="B85C66"/>
              </a:solidFill>
              <a:latin typeface="汉仪颜楷简" panose="00020600040101010101" charset="-122"/>
              <a:ea typeface="汉仪颜楷简" panose="00020600040101010101" charset="-122"/>
            </a:endParaRPr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9015095" y="2243455"/>
            <a:ext cx="1705610" cy="2240915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 title=""/>
          <p:cNvSpPr/>
          <p:nvPr>
            <p:custDataLst>
              <p:tags r:id="rId3"/>
            </p:custDataLst>
          </p:nvPr>
        </p:nvSpPr>
        <p:spPr>
          <a:xfrm>
            <a:off x="-9525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" name="矩形 2" title="" hidden="1"/>
          <p:cNvSpPr/>
          <p:nvPr>
            <p:custDataLst>
              <p:tags r:id="rId4"/>
            </p:custDataLst>
          </p:nvPr>
        </p:nvSpPr>
        <p:spPr>
          <a:xfrm>
            <a:off x="1636395" y="1101725"/>
            <a:ext cx="1549412" cy="4064033"/>
          </a:xfrm>
          <a:prstGeom prst="rect">
            <a:avLst/>
          </a:prstGeom>
          <a:solidFill>
            <a:schemeClr val="accent1">
              <a:alpha val="10000"/>
            </a:schemeClr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组合 3" title="" hidden="1"/>
          <p:cNvGrpSpPr/>
          <p:nvPr>
            <p:custDataLst>
              <p:tags r:id="rId5"/>
            </p:custDataLst>
          </p:nvPr>
        </p:nvGrpSpPr>
        <p:grpSpPr>
          <a:xfrm>
            <a:off x="1284605" y="5116226"/>
            <a:ext cx="2670493" cy="706755"/>
            <a:chOff x="1284605" y="5116226"/>
            <a:chExt cx="2670493" cy="706755"/>
          </a:xfrm>
        </p:grpSpPr>
        <p:sp>
          <p:nvSpPr>
            <p:cNvPr id="25" name="文本框 24"/>
            <p:cNvSpPr txBox="1"/>
            <p:nvPr>
              <p:custDataLst>
                <p:tags r:id="rId6"/>
              </p:custDataLst>
            </p:nvPr>
          </p:nvSpPr>
          <p:spPr>
            <a:xfrm>
              <a:off x="1806575" y="5116226"/>
              <a:ext cx="1602740" cy="706755"/>
            </a:xfrm>
            <a:prstGeom prst="rect">
              <a:avLst/>
            </a:prstGeom>
            <a:noFill/>
          </p:spPr>
          <p:txBody>
            <a:bodyPr wrap="none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ctr"/>
              <a:r>
                <a:rPr lang="en-US" altLang="zh-CN" sz="3600" b="1">
                  <a:solidFill>
                    <a:schemeClr val="accent1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</a:rPr>
                <a:t>1.</a:t>
              </a:r>
              <a:r>
                <a:rPr lang="en-US" altLang="zh-CN" sz="3600" b="1" smtClean="0">
                  <a:solidFill>
                    <a:schemeClr val="accent1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</a:rPr>
                <a:t>2</a:t>
              </a:r>
              <a:r>
                <a:rPr lang="zh-CN" altLang="en-US" sz="3600" b="1" smtClean="0">
                  <a:solidFill>
                    <a:schemeClr val="accent1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</a:rPr>
                <a:t>倍</a:t>
              </a:r>
              <a:endParaRPr lang="zh-CN" altLang="en-US" sz="36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endParaRPr>
            </a:p>
          </p:txBody>
        </p:sp>
        <p:sp>
          <p:nvSpPr>
            <p:cNvPr id="26" name="等腰三角形 25"/>
            <p:cNvSpPr/>
            <p:nvPr>
              <p:custDataLst>
                <p:tags r:id="rId7"/>
              </p:custDataLst>
            </p:nvPr>
          </p:nvSpPr>
          <p:spPr>
            <a:xfrm rot="5400000">
              <a:off x="3516630" y="5354351"/>
              <a:ext cx="231140" cy="23114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等腰三角形 26"/>
            <p:cNvSpPr/>
            <p:nvPr>
              <p:custDataLst>
                <p:tags r:id="rId8"/>
              </p:custDataLst>
            </p:nvPr>
          </p:nvSpPr>
          <p:spPr>
            <a:xfrm rot="5400000" flipV="1">
              <a:off x="1509395" y="5354351"/>
              <a:ext cx="231140" cy="23114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6" name="直接连接符 5"/>
            <p:cNvCxnSpPr/>
            <p:nvPr>
              <p:custDataLst>
                <p:tags r:id="rId9"/>
              </p:custDataLst>
            </p:nvPr>
          </p:nvCxnSpPr>
          <p:spPr>
            <a:xfrm flipH="1">
              <a:off x="1284605" y="5151786"/>
              <a:ext cx="0" cy="63500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矩形 7"/>
            <p:cNvSpPr/>
            <p:nvPr>
              <p:custDataLst>
                <p:tags r:id="rId10"/>
              </p:custDataLst>
            </p:nvPr>
          </p:nvSpPr>
          <p:spPr>
            <a:xfrm rot="5400000">
              <a:off x="3518535" y="5367686"/>
              <a:ext cx="669925" cy="2032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9" name="直接连接符 8" title="" hidden="1"/>
          <p:cNvCxnSpPr/>
          <p:nvPr>
            <p:custDataLst>
              <p:tags r:id="rId11"/>
            </p:custDataLst>
          </p:nvPr>
        </p:nvCxnSpPr>
        <p:spPr>
          <a:xfrm flipH="1">
            <a:off x="3955415" y="2012315"/>
            <a:ext cx="0" cy="3810031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 title="" hidden="1"/>
          <p:cNvCxnSpPr/>
          <p:nvPr>
            <p:custDataLst>
              <p:tags r:id="rId12"/>
            </p:custDataLst>
          </p:nvPr>
        </p:nvCxnSpPr>
        <p:spPr>
          <a:xfrm>
            <a:off x="3072765" y="2025015"/>
            <a:ext cx="88900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 12" title=""/>
          <p:cNvSpPr/>
          <p:nvPr>
            <p:custDataLst>
              <p:tags r:id="rId13"/>
            </p:custDataLst>
          </p:nvPr>
        </p:nvSpPr>
        <p:spPr>
          <a:xfrm>
            <a:off x="705803" y="121920"/>
            <a:ext cx="355473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2022</a:t>
            </a:r>
            <a:r>
              <a:rPr lang="zh-CN" altLang="en-US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版新课标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029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00" name="文本框 99" title=""/>
          <p:cNvSpPr txBox="1"/>
          <p:nvPr/>
        </p:nvSpPr>
        <p:spPr>
          <a:xfrm>
            <a:off x="469265" y="1160145"/>
            <a:ext cx="10912475" cy="46158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23850" indent="-323850" fontAlgn="auto">
              <a:lnSpc>
                <a:spcPct val="150000"/>
              </a:lnSpc>
            </a:pPr>
            <a:r>
              <a:rPr lang="zh-CN" sz="2800" b="1">
                <a:solidFill>
                  <a:srgbClr val="0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1.通过了解隋朝的兴亡、“贞观之治”与“开元盛世”，</a:t>
            </a:r>
            <a:r>
              <a:rPr lang="zh-CN" sz="2800" b="1">
                <a:solidFill>
                  <a:srgbClr val="1D41D5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知道隋朝速亡和唐朝兴盛的原因。</a:t>
            </a:r>
            <a:endParaRPr lang="zh-CN" sz="2800" b="1">
              <a:solidFill>
                <a:srgbClr val="1D41D5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23850" indent="-323850" fontAlgn="auto">
              <a:lnSpc>
                <a:spcPct val="150000"/>
              </a:lnSpc>
            </a:pPr>
            <a:r>
              <a:rPr lang="zh-CN" sz="2800" b="1">
                <a:solidFill>
                  <a:srgbClr val="0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2.了解科举制度创建、大运河开通、文成公主入藏、鉴真东渡、玄奘西行等史事，</a:t>
            </a:r>
            <a:r>
              <a:rPr lang="zh-CN" sz="2800" b="1">
                <a:solidFill>
                  <a:srgbClr val="1D41D5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从制度、经济、文学艺术、民族交往、中外文化交流等方面认识隋唐王朝在世界历史上的重要地位。</a:t>
            </a:r>
            <a:endParaRPr lang="zh-CN" sz="2800" b="1">
              <a:solidFill>
                <a:srgbClr val="00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 marL="323850" indent="-323850" fontAlgn="auto">
              <a:lnSpc>
                <a:spcPct val="150000"/>
              </a:lnSpc>
            </a:pPr>
            <a:r>
              <a:rPr lang="zh-CN" sz="2800" b="1">
                <a:solidFill>
                  <a:srgbClr val="0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3.通过了解“安史之乱”后藩镇割据和五代十国的局面，</a:t>
            </a:r>
            <a:r>
              <a:rPr lang="zh-CN" sz="2800" b="1">
                <a:solidFill>
                  <a:srgbClr val="1D41D5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认识唐末五代的社会危机。</a:t>
            </a:r>
            <a:endParaRPr lang="zh-CN" altLang="en-US" sz="2800" b="1">
              <a:solidFill>
                <a:srgbClr val="000000"/>
              </a:solidFill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47" name="圆角矩形 46" title=""/>
          <p:cNvSpPr/>
          <p:nvPr/>
        </p:nvSpPr>
        <p:spPr>
          <a:xfrm>
            <a:off x="8495030" y="3879215"/>
            <a:ext cx="1798955" cy="49403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唯物史观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2" name="圆角矩形 1" title=""/>
          <p:cNvSpPr/>
          <p:nvPr/>
        </p:nvSpPr>
        <p:spPr>
          <a:xfrm>
            <a:off x="3830320" y="5085715"/>
            <a:ext cx="1798955" cy="494030"/>
          </a:xfrm>
          <a:prstGeom prst="roundRect">
            <a:avLst/>
          </a:prstGeom>
          <a:solidFill>
            <a:srgbClr val="CA686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历史解释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5" name="圆角矩形 4" title=""/>
          <p:cNvSpPr/>
          <p:nvPr/>
        </p:nvSpPr>
        <p:spPr>
          <a:xfrm>
            <a:off x="4626610" y="1986280"/>
            <a:ext cx="1798955" cy="494030"/>
          </a:xfrm>
          <a:prstGeom prst="roundRect">
            <a:avLst/>
          </a:prstGeom>
          <a:solidFill>
            <a:srgbClr val="CA686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历史解释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2"/>
      <p:bldP spid="5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 title=""/>
          <p:cNvSpPr/>
          <p:nvPr>
            <p:custDataLst>
              <p:tags r:id="rId3"/>
            </p:custDataLst>
          </p:nvPr>
        </p:nvSpPr>
        <p:spPr>
          <a:xfrm>
            <a:off x="-9525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pic>
        <p:nvPicPr>
          <p:cNvPr id="2" name="zw63.EPS" title=""/>
          <p:cNvPicPr/>
          <p:nvPr/>
        </p:nvPicPr>
        <p:blipFill>
          <a:blip r:embed="rId4"/>
          <a:stretch>
            <a:fillRect/>
          </a:stretch>
        </p:blipFill>
        <p:spPr>
          <a:xfrm>
            <a:off x="180340" y="1618615"/>
            <a:ext cx="11798300" cy="4018280"/>
          </a:xfrm>
          <a:prstGeom prst="rect">
            <a:avLst/>
          </a:prstGeom>
        </p:spPr>
      </p:pic>
      <p:sp>
        <p:nvSpPr>
          <p:cNvPr id="12" name="矩形 11" title=""/>
          <p:cNvSpPr/>
          <p:nvPr>
            <p:custDataLst>
              <p:tags r:id="rId5"/>
            </p:custDataLst>
          </p:nvPr>
        </p:nvSpPr>
        <p:spPr>
          <a:xfrm>
            <a:off x="3764280" y="798195"/>
            <a:ext cx="4267200" cy="70675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000" b="1"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圆简体" panose="02000000000000000000" charset="-122"/>
                <a:ea typeface="方正粗圆简体" panose="02000000000000000000" charset="-122"/>
                <a:cs typeface="方正粗黑宋简体" panose="02000000000000000000" charset="-122"/>
              </a:rPr>
              <a:t>繁荣</a:t>
            </a:r>
            <a:r>
              <a:rPr lang="zh-CN" sz="4000" b="1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圆简体" panose="02000000000000000000" charset="-122"/>
                <a:ea typeface="方正粗圆简体" panose="02000000000000000000" charset="-122"/>
                <a:cs typeface="方正粗黑宋简体" panose="02000000000000000000" charset="-122"/>
              </a:rPr>
              <a:t>与</a:t>
            </a:r>
            <a:r>
              <a:rPr lang="zh-CN" sz="4000" b="1">
                <a:solidFill>
                  <a:srgbClr val="C0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圆简体" panose="02000000000000000000" charset="-122"/>
                <a:ea typeface="方正粗圆简体" panose="02000000000000000000" charset="-122"/>
                <a:cs typeface="方正粗黑宋简体" panose="02000000000000000000" charset="-122"/>
              </a:rPr>
              <a:t>开放</a:t>
            </a:r>
            <a:r>
              <a:rPr lang="zh-CN" sz="4000" b="1">
                <a:solidFill>
                  <a:schemeClr val="tx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圆简体" panose="02000000000000000000" charset="-122"/>
                <a:ea typeface="方正粗圆简体" panose="02000000000000000000" charset="-122"/>
                <a:cs typeface="方正粗黑宋简体" panose="02000000000000000000" charset="-122"/>
              </a:rPr>
              <a:t>的时代</a:t>
            </a:r>
            <a:endParaRPr lang="zh-CN" sz="4000" b="1">
              <a:solidFill>
                <a:schemeClr val="tx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方正粗圆简体" panose="02000000000000000000" charset="-122"/>
              <a:ea typeface="方正粗圆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9" name="矩形 8" title=""/>
          <p:cNvSpPr/>
          <p:nvPr>
            <p:custDataLst>
              <p:tags r:id="rId6"/>
            </p:custDataLst>
          </p:nvPr>
        </p:nvSpPr>
        <p:spPr>
          <a:xfrm>
            <a:off x="1567180" y="3430270"/>
            <a:ext cx="772160" cy="474980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 title=""/>
          <p:cNvSpPr/>
          <p:nvPr>
            <p:custDataLst>
              <p:tags r:id="rId7"/>
            </p:custDataLst>
          </p:nvPr>
        </p:nvSpPr>
        <p:spPr>
          <a:xfrm>
            <a:off x="2525395" y="3430270"/>
            <a:ext cx="695960" cy="474980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 title=""/>
          <p:cNvSpPr/>
          <p:nvPr>
            <p:custDataLst>
              <p:tags r:id="rId8"/>
            </p:custDataLst>
          </p:nvPr>
        </p:nvSpPr>
        <p:spPr>
          <a:xfrm>
            <a:off x="10641965" y="3430270"/>
            <a:ext cx="620395" cy="474980"/>
          </a:xfrm>
          <a:prstGeom prst="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 title=""/>
          <p:cNvSpPr/>
          <p:nvPr>
            <p:custDataLst>
              <p:tags r:id="rId9"/>
            </p:custDataLst>
          </p:nvPr>
        </p:nvSpPr>
        <p:spPr>
          <a:xfrm>
            <a:off x="705803" y="101600"/>
            <a:ext cx="238760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时空观念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029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 title=""/>
          <p:cNvSpPr/>
          <p:nvPr>
            <p:custDataLst>
              <p:tags r:id="rId2"/>
            </p:custDataLst>
          </p:nvPr>
        </p:nvSpPr>
        <p:spPr>
          <a:xfrm>
            <a:off x="-9525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4" name="矩形 13" title=""/>
          <p:cNvSpPr/>
          <p:nvPr>
            <p:custDataLst>
              <p:tags r:id="rId3"/>
            </p:custDataLst>
          </p:nvPr>
        </p:nvSpPr>
        <p:spPr>
          <a:xfrm>
            <a:off x="337820" y="101600"/>
            <a:ext cx="3806190" cy="583565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no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重读教材</a:t>
            </a:r>
            <a:r>
              <a:rPr lang="zh-CN" altLang="en-US" sz="2000" b="1">
                <a:solidFill>
                  <a:srgbClr val="DA9C62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【七下】</a:t>
            </a:r>
            <a:r>
              <a:rPr lang="en-US" altLang="zh-CN" sz="2000" b="1">
                <a:solidFill>
                  <a:srgbClr val="DA9C62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01</a:t>
            </a:r>
            <a:endParaRPr lang="en-US" altLang="zh-CN" sz="2000" b="1">
              <a:solidFill>
                <a:srgbClr val="DA9C62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  <a:p>
            <a:pPr algn="ctr"/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767320" y="889000"/>
            <a:ext cx="4216400" cy="5685790"/>
          </a:xfrm>
          <a:prstGeom prst="rect">
            <a:avLst/>
          </a:prstGeom>
        </p:spPr>
      </p:pic>
      <p:sp>
        <p:nvSpPr>
          <p:cNvPr id="47" name="圆角矩形 46" title=""/>
          <p:cNvSpPr/>
          <p:nvPr>
            <p:custDataLst>
              <p:tags r:id="rId6"/>
            </p:custDataLst>
          </p:nvPr>
        </p:nvSpPr>
        <p:spPr>
          <a:xfrm>
            <a:off x="219710" y="1340485"/>
            <a:ext cx="1461135" cy="559435"/>
          </a:xfrm>
          <a:prstGeom prst="roundRect">
            <a:avLst/>
          </a:prstGeom>
          <a:solidFill>
            <a:srgbClr val="53879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隋朝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</p:txBody>
      </p:sp>
      <p:sp>
        <p:nvSpPr>
          <p:cNvPr id="7" name="圆角矩形 6" title=""/>
          <p:cNvSpPr/>
          <p:nvPr>
            <p:custDataLst>
              <p:tags r:id="rId7"/>
            </p:custDataLst>
          </p:nvPr>
        </p:nvSpPr>
        <p:spPr>
          <a:xfrm>
            <a:off x="219710" y="3168650"/>
            <a:ext cx="2020570" cy="624840"/>
          </a:xfrm>
          <a:prstGeom prst="roundRect">
            <a:avLst/>
          </a:prstGeom>
          <a:solidFill>
            <a:srgbClr val="53879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唐朝前期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</p:txBody>
      </p:sp>
      <p:sp>
        <p:nvSpPr>
          <p:cNvPr id="8" name="圆角矩形 7" title=""/>
          <p:cNvSpPr/>
          <p:nvPr>
            <p:custDataLst>
              <p:tags r:id="rId8"/>
            </p:custDataLst>
          </p:nvPr>
        </p:nvSpPr>
        <p:spPr>
          <a:xfrm>
            <a:off x="219710" y="5797550"/>
            <a:ext cx="2019935" cy="559435"/>
          </a:xfrm>
          <a:prstGeom prst="roundRect">
            <a:avLst/>
          </a:prstGeom>
          <a:solidFill>
            <a:srgbClr val="538790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唐末五代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</p:txBody>
      </p:sp>
      <p:sp>
        <p:nvSpPr>
          <p:cNvPr id="9" name="圆角矩形 8" title=""/>
          <p:cNvSpPr/>
          <p:nvPr>
            <p:custDataLst>
              <p:tags r:id="rId9"/>
            </p:custDataLst>
          </p:nvPr>
        </p:nvSpPr>
        <p:spPr>
          <a:xfrm>
            <a:off x="2336800" y="793750"/>
            <a:ext cx="995045" cy="84963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统一南北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1" name="圆角矩形 10" title=""/>
          <p:cNvSpPr/>
          <p:nvPr>
            <p:custDataLst>
              <p:tags r:id="rId10"/>
            </p:custDataLst>
          </p:nvPr>
        </p:nvSpPr>
        <p:spPr>
          <a:xfrm>
            <a:off x="3651250" y="793750"/>
            <a:ext cx="995045" cy="84963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大运河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2" name="圆角矩形 11" title=""/>
          <p:cNvSpPr/>
          <p:nvPr>
            <p:custDataLst>
              <p:tags r:id="rId11"/>
            </p:custDataLst>
          </p:nvPr>
        </p:nvSpPr>
        <p:spPr>
          <a:xfrm>
            <a:off x="2336800" y="1899920"/>
            <a:ext cx="995045" cy="78994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科举制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3" name="圆角矩形 12" title=""/>
          <p:cNvSpPr/>
          <p:nvPr>
            <p:custDataLst>
              <p:tags r:id="rId12"/>
            </p:custDataLst>
          </p:nvPr>
        </p:nvSpPr>
        <p:spPr>
          <a:xfrm>
            <a:off x="2336800" y="2946400"/>
            <a:ext cx="560070" cy="168275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政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治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清明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6" name="圆角矩形 15" title=""/>
          <p:cNvSpPr/>
          <p:nvPr>
            <p:custDataLst>
              <p:tags r:id="rId13"/>
            </p:custDataLst>
          </p:nvPr>
        </p:nvSpPr>
        <p:spPr>
          <a:xfrm>
            <a:off x="2994025" y="2946400"/>
            <a:ext cx="560070" cy="168275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经济发展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7" name="圆角矩形 16" title=""/>
          <p:cNvSpPr/>
          <p:nvPr>
            <p:custDataLst>
              <p:tags r:id="rId14"/>
            </p:custDataLst>
          </p:nvPr>
        </p:nvSpPr>
        <p:spPr>
          <a:xfrm>
            <a:off x="3651250" y="2946400"/>
            <a:ext cx="560070" cy="168275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科学技术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8" name="圆角矩形 17" title=""/>
          <p:cNvSpPr/>
          <p:nvPr>
            <p:custDataLst>
              <p:tags r:id="rId15"/>
            </p:custDataLst>
          </p:nvPr>
        </p:nvSpPr>
        <p:spPr>
          <a:xfrm>
            <a:off x="4308475" y="2946400"/>
            <a:ext cx="560070" cy="168275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文学艺术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9" name="圆角矩形 18" title=""/>
          <p:cNvSpPr/>
          <p:nvPr>
            <p:custDataLst>
              <p:tags r:id="rId16"/>
            </p:custDataLst>
          </p:nvPr>
        </p:nvSpPr>
        <p:spPr>
          <a:xfrm>
            <a:off x="5219700" y="2946400"/>
            <a:ext cx="560070" cy="168275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民族关系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20" name="圆角矩形 19" title=""/>
          <p:cNvSpPr/>
          <p:nvPr>
            <p:custDataLst>
              <p:tags r:id="rId17"/>
            </p:custDataLst>
          </p:nvPr>
        </p:nvSpPr>
        <p:spPr>
          <a:xfrm>
            <a:off x="5876925" y="2946400"/>
            <a:ext cx="560070" cy="168275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对外交流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21" name="圆角矩形 20" title=""/>
          <p:cNvSpPr/>
          <p:nvPr/>
        </p:nvSpPr>
        <p:spPr>
          <a:xfrm>
            <a:off x="6534150" y="2946400"/>
            <a:ext cx="560070" cy="168275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社会风气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22" name="圆角矩形 21" title=""/>
          <p:cNvSpPr/>
          <p:nvPr>
            <p:custDataLst>
              <p:tags r:id="rId18"/>
            </p:custDataLst>
          </p:nvPr>
        </p:nvSpPr>
        <p:spPr>
          <a:xfrm>
            <a:off x="2336800" y="4808220"/>
            <a:ext cx="1807210" cy="49911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安史之乱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23" name="圆角矩形 22" title=""/>
          <p:cNvSpPr/>
          <p:nvPr>
            <p:custDataLst>
              <p:tags r:id="rId19"/>
            </p:custDataLst>
          </p:nvPr>
        </p:nvSpPr>
        <p:spPr>
          <a:xfrm>
            <a:off x="4051300" y="1751965"/>
            <a:ext cx="594995" cy="1172210"/>
          </a:xfrm>
          <a:prstGeom prst="roundRect">
            <a:avLst/>
          </a:prstGeom>
        </p:spPr>
        <p:style>
          <a:lnRef idx="0">
            <a:srgbClr val="FFFFFF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3200" b="1">
                <a:latin typeface="仿宋" panose="02010609060101010101" charset="-122"/>
                <a:ea typeface="仿宋" panose="02010609060101010101" charset="-122"/>
              </a:rPr>
              <a:t>繁荣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4" name="圆角矩形 23" title=""/>
          <p:cNvSpPr/>
          <p:nvPr>
            <p:custDataLst>
              <p:tags r:id="rId20"/>
            </p:custDataLst>
          </p:nvPr>
        </p:nvSpPr>
        <p:spPr>
          <a:xfrm>
            <a:off x="6351270" y="1229360"/>
            <a:ext cx="594995" cy="1172210"/>
          </a:xfrm>
          <a:prstGeom prst="roundRect">
            <a:avLst/>
          </a:prstGeom>
        </p:spPr>
        <p:style>
          <a:lnRef idx="0">
            <a:srgbClr val="FFFFFF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3200" b="1">
                <a:latin typeface="仿宋" panose="02010609060101010101" charset="-122"/>
                <a:ea typeface="仿宋" panose="02010609060101010101" charset="-122"/>
              </a:rPr>
              <a:t>开放</a:t>
            </a:r>
            <a:endParaRPr lang="zh-CN" altLang="en-US" sz="3200" b="1">
              <a:latin typeface="仿宋" panose="02010609060101010101" charset="-122"/>
              <a:ea typeface="仿宋" panose="02010609060101010101" charset="-122"/>
            </a:endParaRPr>
          </a:p>
        </p:txBody>
      </p:sp>
      <p:cxnSp>
        <p:nvCxnSpPr>
          <p:cNvPr id="25" name="直接箭头连接符 24" title=""/>
          <p:cNvCxnSpPr/>
          <p:nvPr/>
        </p:nvCxnSpPr>
        <p:spPr>
          <a:xfrm flipV="1">
            <a:off x="4674235" y="1595755"/>
            <a:ext cx="1711960" cy="658495"/>
          </a:xfrm>
          <a:prstGeom prst="straightConnector1">
            <a:avLst/>
          </a:prstGeom>
          <a:ln w="31750" cap="rnd">
            <a:solidFill>
              <a:schemeClr val="accent1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6" name="直接箭头连接符 25" title=""/>
          <p:cNvCxnSpPr/>
          <p:nvPr/>
        </p:nvCxnSpPr>
        <p:spPr>
          <a:xfrm flipH="1">
            <a:off x="4674235" y="1925320"/>
            <a:ext cx="1668145" cy="624205"/>
          </a:xfrm>
          <a:prstGeom prst="straightConnector1">
            <a:avLst/>
          </a:prstGeom>
          <a:ln w="31750" cap="rnd">
            <a:solidFill>
              <a:schemeClr val="accent1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27" name="文本框 26" title=""/>
          <p:cNvSpPr txBox="1"/>
          <p:nvPr/>
        </p:nvSpPr>
        <p:spPr>
          <a:xfrm rot="20520000">
            <a:off x="4556760" y="1236980"/>
            <a:ext cx="1787525" cy="5549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</a:rPr>
              <a:t>奠定基础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文本框 27" title=""/>
          <p:cNvSpPr txBox="1"/>
          <p:nvPr/>
        </p:nvSpPr>
        <p:spPr>
          <a:xfrm rot="20520000">
            <a:off x="5096510" y="2245995"/>
            <a:ext cx="1026795" cy="5549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</a:rPr>
              <a:t>促进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文本框 28" title=""/>
          <p:cNvSpPr txBox="1"/>
          <p:nvPr/>
        </p:nvSpPr>
        <p:spPr>
          <a:xfrm>
            <a:off x="2586355" y="5788025"/>
            <a:ext cx="10648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</a:rPr>
              <a:t>割据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0" name="左箭头 29" title=""/>
          <p:cNvSpPr/>
          <p:nvPr/>
        </p:nvSpPr>
        <p:spPr>
          <a:xfrm rot="16200000">
            <a:off x="2885440" y="5445760"/>
            <a:ext cx="386080" cy="318135"/>
          </a:xfrm>
          <a:prstGeom prst="lef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2"/>
      <p:bldP spid="7" grpId="2"/>
      <p:bldP spid="8" grpId="2"/>
      <p:bldP spid="9" grpId="0"/>
      <p:bldP spid="11" grpId="0"/>
      <p:bldP spid="12" grpId="0"/>
      <p:bldP spid="13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7" grpId="0"/>
      <p:bldP spid="28" grpId="0"/>
      <p:bldP spid="30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 title=""/>
          <p:cNvSpPr/>
          <p:nvPr>
            <p:custDataLst>
              <p:tags r:id="rId2"/>
            </p:custDataLst>
          </p:nvPr>
        </p:nvSpPr>
        <p:spPr>
          <a:xfrm>
            <a:off x="-9525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05740" y="793115"/>
          <a:ext cx="11718290" cy="5666105"/>
        </p:xfrm>
        <a:graphic>
          <a:graphicData uri="http://schemas.openxmlformats.org/drawingml/2006/table">
            <a:tbl>
              <a:tblPr firstRow="1" firstCol="1" bandRow="1"/>
              <a:tblGrid>
                <a:gridCol w="714375"/>
                <a:gridCol w="8169910"/>
                <a:gridCol w="2834005"/>
              </a:tblGrid>
              <a:tr h="54546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4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项目</a:t>
                      </a:r>
                      <a:endParaRPr lang="zh-CN" sz="24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4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中国</a:t>
                      </a:r>
                      <a:endParaRPr lang="zh-CN" sz="24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36338" marR="3633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4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世界</a:t>
                      </a:r>
                      <a:endParaRPr lang="zh-CN" sz="24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36338" marR="3633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488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4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阶段特征</a:t>
                      </a:r>
                      <a:endParaRPr lang="zh-CN" sz="24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4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楷体" panose="02010609060101010101" charset="-122"/>
                        </a:rPr>
                        <a:t>政治上：</a:t>
                      </a:r>
                      <a:r>
                        <a:rPr lang="zh-CN" sz="24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全国再次统一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，政局稳定，出现繁荣盛世；创立并完善</a:t>
                      </a:r>
                      <a:r>
                        <a:rPr lang="zh-CN" sz="24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三省六部制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和</a:t>
                      </a:r>
                      <a:r>
                        <a:rPr lang="zh-CN" sz="24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科举制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。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effectLst/>
                          <a:uFillTx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 </a:t>
                      </a:r>
                      <a:r>
                        <a:rPr lang="zh-CN" sz="24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楷体" panose="02010609060101010101" charset="-122"/>
                        </a:rPr>
                        <a:t>经济上：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社会</a:t>
                      </a:r>
                      <a:r>
                        <a:rPr lang="zh-CN" sz="24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经济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呈现高度</a:t>
                      </a:r>
                      <a:r>
                        <a:rPr lang="zh-CN" sz="24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繁荣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景象；农业生产技术提高，曲辕犁和筒车出现；手工业发达，商业和城市繁荣；</a:t>
                      </a:r>
                      <a:r>
                        <a:rPr lang="zh-CN" sz="24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经济重心开始南移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。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effectLst/>
                          <a:uFillTx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zh-CN" sz="2400" b="0">
                        <a:solidFill>
                          <a:schemeClr val="tx1"/>
                        </a:solidFill>
                        <a:effectLst/>
                        <a:uFillTx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marL="107950" indent="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4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楷体" panose="02010609060101010101" charset="-122"/>
                        </a:rPr>
                        <a:t>民族关系：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唐朝实行</a:t>
                      </a:r>
                      <a:r>
                        <a:rPr lang="zh-CN" sz="24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开明的民族政策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；加强对边疆地区的管辖和开发；与周边少数民族关系和睦发展，民族交融加强。</a:t>
                      </a:r>
                      <a:endParaRPr lang="zh-CN" sz="2400" b="0">
                        <a:solidFill>
                          <a:schemeClr val="tx1"/>
                        </a:solidFill>
                        <a:effectLst/>
                        <a:uFillTx/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marL="107950" indent="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4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楷体" panose="02010609060101010101" charset="-122"/>
                        </a:rPr>
                        <a:t>对外关系：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实行</a:t>
                      </a:r>
                      <a:r>
                        <a:rPr lang="zh-CN" sz="24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开放政策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，</a:t>
                      </a:r>
                      <a:r>
                        <a:rPr lang="zh-CN" sz="24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中外交流频繁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，隋唐的文化深刻地影响了周边国家。  </a:t>
                      </a:r>
                      <a:r>
                        <a:rPr lang="en-US" altLang="zh-CN" sz="2400" b="0">
                          <a:solidFill>
                            <a:schemeClr val="tx1"/>
                          </a:solidFill>
                          <a:effectLst/>
                          <a:uFillTx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</a:t>
                      </a:r>
                      <a:r>
                        <a:rPr lang="zh-CN" sz="24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楷体" panose="02010609060101010101" charset="-122"/>
                        </a:rPr>
                        <a:t>科技文化：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科举制推动了文学艺术的繁荣与进步，尤其是</a:t>
                      </a:r>
                      <a:r>
                        <a:rPr lang="zh-CN" sz="24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唐诗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进入黄金时期；在科技、文学、艺术等领域全面繁荣。</a:t>
                      </a:r>
                      <a:endParaRPr lang="zh-CN" sz="2400" b="1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楷体" panose="02010609060101010101" charset="-122"/>
                      </a:endParaRPr>
                    </a:p>
                  </a:txBody>
                  <a:tcPr marL="36338" marR="3633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（1）伊斯兰教创立→阿拉伯半岛统一→阿拉伯帝国版图横跨亚欧非三大洲。</a:t>
                      </a:r>
                      <a:endParaRPr lang="zh-CN" sz="2400" b="1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楷体" panose="02010609060101010101" charset="-122"/>
                      </a:endParaRPr>
                    </a:p>
                    <a:p>
                      <a:pPr marL="10795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（2）西欧</a:t>
                      </a:r>
                      <a:r>
                        <a:rPr lang="zh-CN" sz="24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封君封臣制和庄园</a:t>
                      </a:r>
                      <a:r>
                        <a:rPr lang="zh-CN" sz="24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经济兴起→西欧封建制度逐步确立。（3）大化改新开始。</a:t>
                      </a:r>
                      <a:endParaRPr lang="zh-CN" sz="2400" b="1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楷体" panose="02010609060101010101" charset="-122"/>
                      </a:endParaRPr>
                    </a:p>
                  </a:txBody>
                  <a:tcPr marL="36338" marR="3633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598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400" b="0" spc="300">
                          <a:effectLst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中外联系</a:t>
                      </a:r>
                      <a:endParaRPr lang="zh-CN" sz="2400" b="0" spc="300">
                        <a:effectLst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marL="10795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altLang="zh-CN" sz="2400" b="0">
                          <a:solidFill>
                            <a:schemeClr val="tx1"/>
                          </a:solidFill>
                          <a:effectLst/>
                          <a:uFillTx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</a:t>
                      </a:r>
                      <a:r>
                        <a:rPr lang="zh-CN" sz="24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楷体" panose="02010609060101010101" charset="-122"/>
                        </a:rPr>
                        <a:t>唐朝中外文化交流呈现双向交流、兼容并包的特点。如日本模仿唐朝制度，实行大化改新，由奴隶社会向封建社会过渡；鉴真东渡日本传授佛经，促进了中日经济文化交流；玄奘西行促进了中印文化交流；阿拉伯人成为东西方文化交流的使者，将中国的造纸术、纺织技术等传入欧洲和非洲。</a:t>
                      </a:r>
                      <a:endParaRPr lang="zh-CN" sz="2400" b="1"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楷体" panose="02010609060101010101" charset="-122"/>
                      </a:endParaRPr>
                    </a:p>
                  </a:txBody>
                  <a:tcPr marL="36338" marR="3633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13" name="矩形 12" title=""/>
          <p:cNvSpPr/>
          <p:nvPr>
            <p:custDataLst>
              <p:tags r:id="rId4"/>
            </p:custDataLst>
          </p:nvPr>
        </p:nvSpPr>
        <p:spPr>
          <a:xfrm>
            <a:off x="706755" y="121920"/>
            <a:ext cx="355282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2022</a:t>
            </a:r>
            <a:r>
              <a:rPr lang="zh-CN" altLang="en-US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版新课标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030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 title=""/>
          <p:cNvSpPr/>
          <p:nvPr>
            <p:custDataLst>
              <p:tags r:id="rId2"/>
            </p:custDataLst>
          </p:nvPr>
        </p:nvSpPr>
        <p:spPr>
          <a:xfrm>
            <a:off x="-19685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graphicFrame>
        <p:nvGraphicFramePr>
          <p:cNvPr id="10" name="表格 9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70510" y="1398905"/>
          <a:ext cx="11728450" cy="1462405"/>
        </p:xfrm>
        <a:graphic>
          <a:graphicData uri="http://schemas.openxmlformats.org/drawingml/2006/table">
            <a:tbl>
              <a:tblPr firstRow="1" firstCol="1" bandRow="1"/>
              <a:tblGrid>
                <a:gridCol w="888365"/>
                <a:gridCol w="10840085"/>
              </a:tblGrid>
              <a:tr h="47815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建立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581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年，</a:t>
                      </a: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夺取北周政权，建立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隋朝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，定都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长安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，杨坚就是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隋文帝</a:t>
                      </a:r>
                      <a:r>
                        <a:rPr 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r>
                        <a:rPr lang="zh-CN" alt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altLang="en-US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8169" marR="18169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8425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统一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年，隋文帝灭掉</a:t>
                      </a: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朝，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统一全国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，结束了长期分裂的局面，顺应了</a:t>
                      </a:r>
                      <a:r>
                        <a:rPr lang="zh-CN" sz="2600" b="1" u="sng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　　　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国家的历史发展大趋势</a:t>
                      </a:r>
                      <a:r>
                        <a:rPr 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r>
                        <a:rPr lang="zh-CN" altLang="en-US" sz="2600" b="1">
                          <a:solidFill>
                            <a:schemeClr val="tx1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altLang="en-US" sz="2600" b="1">
                        <a:solidFill>
                          <a:schemeClr val="tx1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8169" marR="18169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表格 11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271145" y="2869565"/>
          <a:ext cx="11727815" cy="3388995"/>
        </p:xfrm>
        <a:graphic>
          <a:graphicData uri="http://schemas.openxmlformats.org/drawingml/2006/table">
            <a:tbl>
              <a:tblPr firstRow="1" firstCol="1" bandRow="1"/>
              <a:tblGrid>
                <a:gridCol w="1220470"/>
                <a:gridCol w="937895"/>
                <a:gridCol w="9569450"/>
              </a:tblGrid>
              <a:tr h="949960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兴盛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zh-CN" sz="2600" b="0">
                          <a:solidFill>
                            <a:srgbClr val="1D41D5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“开</a:t>
                      </a:r>
                      <a:endParaRPr lang="zh-CN" sz="2600" b="0">
                        <a:solidFill>
                          <a:srgbClr val="1D41D5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rgbClr val="1D41D5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皇之</a:t>
                      </a:r>
                      <a:endParaRPr lang="zh-CN" sz="2600" b="0">
                        <a:solidFill>
                          <a:srgbClr val="1D41D5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rgbClr val="1D41D5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治”</a:t>
                      </a: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）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统治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措施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发展经济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，编订户籍，统一南北币制和度量衡制度；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marL="107950" indent="0" algn="just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加强中央集权，提高行政效率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8169" marR="18169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406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影响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6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促进了社会经济的迅速恢复和发展，使人口数量和垦田面积大幅度增长，隋朝成为疆域辽阔、国力强盛的王朝。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18169" marR="18169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5487">
                <a:tc row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灭亡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原因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en-US" altLang="zh-CN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隋炀帝的残暴统治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，致使民不聊生，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社会矛盾激化，导致大规模农民起义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18169" marR="18169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8609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zh-CN" sz="2600" b="0">
                          <a:solidFill>
                            <a:schemeClr val="tx1"/>
                          </a:solidFill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时间</a:t>
                      </a:r>
                      <a:endParaRPr lang="zh-CN" sz="2600" b="0">
                        <a:solidFill>
                          <a:schemeClr val="tx1"/>
                        </a:solidFill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618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年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，隋炀帝在江都被叛军杀死，</a:t>
                      </a:r>
                      <a:r>
                        <a:rPr lang="zh-CN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隋朝灭亡</a:t>
                      </a:r>
                      <a:r>
                        <a:rPr lang="zh-CN" sz="2600" b="1">
                          <a:solidFill>
                            <a:schemeClr val="tx1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sz="2600" b="1">
                        <a:solidFill>
                          <a:schemeClr val="tx1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8169" marR="18169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0" name="矩形 19" title=""/>
          <p:cNvSpPr/>
          <p:nvPr>
            <p:custDataLst>
              <p:tags r:id="rId5"/>
            </p:custDataLst>
          </p:nvPr>
        </p:nvSpPr>
        <p:spPr>
          <a:xfrm>
            <a:off x="2630170" y="1170305"/>
            <a:ext cx="970280" cy="647700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杨坚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21" name="矩形 20" title=""/>
          <p:cNvSpPr/>
          <p:nvPr>
            <p:custDataLst>
              <p:tags r:id="rId6"/>
            </p:custDataLst>
          </p:nvPr>
        </p:nvSpPr>
        <p:spPr>
          <a:xfrm>
            <a:off x="1359805" y="1740456"/>
            <a:ext cx="878205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589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23" name="矩形 22" title=""/>
          <p:cNvSpPr/>
          <p:nvPr>
            <p:custDataLst>
              <p:tags r:id="rId7"/>
            </p:custDataLst>
          </p:nvPr>
        </p:nvSpPr>
        <p:spPr>
          <a:xfrm>
            <a:off x="5138040" y="1663368"/>
            <a:ext cx="5511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陈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24" name="矩形 23" title=""/>
          <p:cNvSpPr/>
          <p:nvPr>
            <p:custDataLst>
              <p:tags r:id="rId8"/>
            </p:custDataLst>
          </p:nvPr>
        </p:nvSpPr>
        <p:spPr>
          <a:xfrm>
            <a:off x="2237514" y="2177780"/>
            <a:ext cx="20243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统一多民族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13" name="矩形 12" title=""/>
          <p:cNvSpPr/>
          <p:nvPr>
            <p:custDataLst>
              <p:tags r:id="rId9"/>
            </p:custDataLst>
          </p:nvPr>
        </p:nvSpPr>
        <p:spPr>
          <a:xfrm>
            <a:off x="830580" y="100965"/>
            <a:ext cx="319976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030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5" name="平行四边形 14" title=""/>
          <p:cNvSpPr/>
          <p:nvPr>
            <p:custDataLst>
              <p:tags r:id="rId10"/>
            </p:custDataLst>
          </p:nvPr>
        </p:nvSpPr>
        <p:spPr>
          <a:xfrm>
            <a:off x="7064375" y="254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隋唐的繁荣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17" name="文本占位符 1" title="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219710" y="693420"/>
            <a:ext cx="3531235" cy="655955"/>
          </a:xfrm>
          <a:prstGeom prst="rect">
            <a:avLst/>
          </a:prstGeom>
        </p:spPr>
        <p:txBody>
          <a:bodyPr wrap="square" lIns="36000" tIns="36000" rIns="36000" bIns="0">
            <a:noAutofit/>
          </a:bodyPr>
          <a:lstStyle>
            <a:defPPr>
              <a:defRPr lang="zh-CN"/>
            </a:defPPr>
            <a:lvl1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kern="1200" spc="120" baseline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ea"/>
              </a:defRPr>
            </a:lvl1pPr>
            <a:lvl2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kern="1200" spc="120" baseline="0">
                <a:solidFill>
                  <a:srgbClr val="E46C0A"/>
                </a:solidFill>
                <a:latin typeface="微软雅黑" panose="020b0503020204020204" charset="-122"/>
                <a:ea typeface="微软雅黑"/>
                <a:cs typeface="+mn-ea"/>
              </a:defRPr>
            </a:lvl2pPr>
            <a:lvl3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b="1" kern="1200" spc="120" baseline="0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+mn-ea"/>
              </a:defRPr>
            </a:lvl3pPr>
            <a:lvl4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kern="1200" spc="120" baseline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ea"/>
              </a:defRPr>
            </a:lvl4pPr>
            <a:lvl5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kern="1200" spc="120" baseline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ea"/>
              </a:defRPr>
            </a:lvl5pPr>
            <a:lvl6pPr marL="33521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ea"/>
              </a:defRPr>
            </a:lvl6pPr>
            <a:lvl7pPr marL="39617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ea"/>
              </a:defRPr>
            </a:lvl7pPr>
            <a:lvl8pPr marL="45713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ea"/>
              </a:defRPr>
            </a:lvl8pPr>
            <a:lvl9pPr marL="51809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+mn-ea"/>
              </a:defRPr>
            </a:lvl9pPr>
          </a:lstStyle>
          <a:p>
            <a:r>
              <a:rPr lang="en-US" altLang="zh-CN" sz="2800" spc="0">
                <a:solidFill>
                  <a:schemeClr val="tx1"/>
                </a:solidFill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</a:rPr>
              <a:t>1.隋朝的统一与灭亡</a:t>
            </a:r>
            <a:r>
              <a:rPr lang="en-US" altLang="zh-CN" b="1"/>
              <a:t>                                              </a:t>
            </a:r>
            <a:endParaRPr lang="zh-CN" altLang="zh-CN" b="1">
              <a:solidFill>
                <a:srgbClr val="E46C0A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圆角矩形 1" title=""/>
          <p:cNvSpPr/>
          <p:nvPr>
            <p:custDataLst>
              <p:tags r:id="rId12"/>
            </p:custDataLst>
          </p:nvPr>
        </p:nvSpPr>
        <p:spPr>
          <a:xfrm>
            <a:off x="1501775" y="2178050"/>
            <a:ext cx="9847580" cy="673100"/>
          </a:xfrm>
          <a:prstGeom prst="roundRect">
            <a:avLst/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Q：结合所学知识，概括秦朝和隋朝有哪些相同点？</a:t>
            </a:r>
            <a:endParaRPr lang="zh-CN" altLang="en-US" sz="32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8" name="圆角矩形 7" title=""/>
          <p:cNvSpPr/>
          <p:nvPr>
            <p:custDataLst>
              <p:tags r:id="rId13"/>
            </p:custDataLst>
          </p:nvPr>
        </p:nvSpPr>
        <p:spPr>
          <a:xfrm>
            <a:off x="1501775" y="2879090"/>
            <a:ext cx="9847580" cy="3227705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相同点：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①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都结束长期分裂局面，实现统一；</a:t>
            </a:r>
            <a:endParaRPr lang="zh-CN" altLang="en-US" sz="2800">
              <a:solidFill>
                <a:srgbClr val="FFFF00"/>
              </a:solidFill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②都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创立新制度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，对后世影响深远——秦朝首创中央集权制度、隋朝创立的三省六部制和科举制；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  <a:p>
            <a:pPr algn="l">
              <a:lnSpc>
                <a:spcPct val="120000"/>
              </a:lnSpc>
              <a:buClrTx/>
              <a:buSzTx/>
              <a:buFontTx/>
            </a:pP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③均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修筑大型工程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：秦长城和灵渠，隋朝大运河；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  <a:p>
            <a:pPr algn="l">
              <a:lnSpc>
                <a:spcPct val="120000"/>
              </a:lnSpc>
            </a:pP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④都因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暴政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引发农民起义，二世而亡，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统治短暂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；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2"/>
      <p:bldP spid="8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 title=""/>
          <p:cNvSpPr/>
          <p:nvPr>
            <p:custDataLst>
              <p:tags r:id="rId2"/>
            </p:custDataLst>
          </p:nvPr>
        </p:nvSpPr>
        <p:spPr>
          <a:xfrm>
            <a:off x="-19685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19710" y="1324610"/>
          <a:ext cx="10588625" cy="4180840"/>
        </p:xfrm>
        <a:graphic>
          <a:graphicData uri="http://schemas.openxmlformats.org/drawingml/2006/table">
            <a:tbl>
              <a:tblPr firstRow="1" firstCol="1" bandRow="1">
                <a:effectLst/>
                <a:tableStyleId>{5940675A-B579-460E-94D1-54222C63F5DA}</a:tableStyleId>
              </a:tblPr>
              <a:tblGrid>
                <a:gridCol w="583565"/>
                <a:gridCol w="1017905"/>
                <a:gridCol w="4723130"/>
                <a:gridCol w="1017270"/>
                <a:gridCol w="3246755"/>
              </a:tblGrid>
              <a:tr h="914400">
                <a:tc rowSpan="3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sz="2800" spc="120">
                          <a:solidFill>
                            <a:srgbClr val="000000"/>
                          </a:solidFill>
                          <a:effectLst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开通大运河</a:t>
                      </a:r>
                      <a:endParaRPr lang="zh-CN" sz="2800" spc="120">
                        <a:solidFill>
                          <a:srgbClr val="000000"/>
                        </a:solidFill>
                        <a:effectLst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sz="2800" b="0" spc="120">
                          <a:solidFill>
                            <a:srgbClr val="000000"/>
                          </a:solidFill>
                          <a:effectLst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时间</a:t>
                      </a:r>
                      <a:endParaRPr lang="zh-CN" sz="2800" b="0" spc="120">
                        <a:solidFill>
                          <a:srgbClr val="000000"/>
                        </a:solidFill>
                        <a:effectLst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en-US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605</a:t>
                      </a: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年起</a:t>
                      </a:r>
                      <a:r>
                        <a:rPr lang="en-US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(</a:t>
                      </a:r>
                      <a:r>
                        <a:rPr lang="zh-CN" sz="28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en-US" altLang="zh-CN" sz="28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 </a:t>
                      </a: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时期</a:t>
                      </a:r>
                      <a:r>
                        <a:rPr lang="en-US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)</a:t>
                      </a:r>
                      <a:endParaRPr lang="zh-CN" sz="2800" b="1" spc="120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800" spc="120">
                          <a:solidFill>
                            <a:srgbClr val="000000"/>
                          </a:solidFill>
                          <a:effectLst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目的</a:t>
                      </a:r>
                      <a:endParaRPr lang="zh-CN" sz="2800" spc="120">
                        <a:solidFill>
                          <a:srgbClr val="000000"/>
                        </a:solidFill>
                        <a:effectLst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加强</a:t>
                      </a:r>
                      <a:r>
                        <a:rPr lang="zh-CN" sz="28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en-US" altLang="zh-CN" sz="28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    </a:t>
                      </a: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巩固统治</a:t>
                      </a:r>
                      <a:r>
                        <a:rPr lang="en-US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endParaRPr lang="zh-CN" sz="2800" b="1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80924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sz="2800" spc="120">
                          <a:solidFill>
                            <a:srgbClr val="000000"/>
                          </a:solidFill>
                          <a:effectLst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概况</a:t>
                      </a:r>
                      <a:endParaRPr lang="zh-CN" sz="2800" spc="120">
                        <a:solidFill>
                          <a:srgbClr val="000000"/>
                        </a:solidFill>
                        <a:effectLst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en-US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(1)</a:t>
                      </a: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三点：以</a:t>
                      </a:r>
                      <a:r>
                        <a:rPr lang="zh-CN" sz="28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en-US" altLang="zh-CN" sz="28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 </a:t>
                      </a: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为中心，北抵</a:t>
                      </a:r>
                      <a:r>
                        <a:rPr lang="zh-CN" sz="28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en-US" altLang="zh-CN" sz="28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</a:t>
                      </a:r>
                      <a:r>
                        <a:rPr lang="zh-CN" sz="28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，南至</a:t>
                      </a:r>
                      <a:r>
                        <a:rPr lang="zh-CN" sz="28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en-US" altLang="zh-CN" sz="28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</a:t>
                      </a:r>
                      <a:r>
                        <a:rPr lang="en-US" sz="28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r>
                        <a:rPr lang="zh-CN" altLang="en-US" sz="2800" b="1" spc="120">
                          <a:solidFill>
                            <a:schemeClr val="tx1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sz="2800" b="1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en-US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(2)</a:t>
                      </a: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四段：从北向南分为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永济渠</a:t>
                      </a: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、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通济渠</a:t>
                      </a: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、</a:t>
                      </a:r>
                      <a:r>
                        <a:rPr lang="en-US" altLang="zh-CN" sz="28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 </a:t>
                      </a: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、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江南河</a:t>
                      </a: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四个组成部分</a:t>
                      </a:r>
                      <a:r>
                        <a:rPr lang="en-US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r>
                        <a:rPr lang="zh-CN" altLang="en-US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sz="2800" b="1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en-US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(3)</a:t>
                      </a: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五河：从北向南连接了海河、黄河、淮河、长江和钱塘江五大水系</a:t>
                      </a:r>
                      <a:endParaRPr lang="zh-CN" sz="2800" b="1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572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zh-CN" sz="2800" spc="120">
                          <a:solidFill>
                            <a:srgbClr val="000000"/>
                          </a:solidFill>
                          <a:effectLst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地位</a:t>
                      </a:r>
                      <a:endParaRPr lang="zh-CN" sz="2800" spc="120">
                        <a:solidFill>
                          <a:srgbClr val="000000"/>
                        </a:solidFill>
                        <a:effectLst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全长2 700多千米，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是古代世界上最长的运河</a:t>
                      </a:r>
                      <a:r>
                        <a:rPr lang="zh-CN" sz="28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sz="2800" b="1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5" name="文本占位符 1" title="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53670" y="748665"/>
            <a:ext cx="10729595" cy="5327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</a:rPr>
              <a:t>2.经济发展：开通大运河　唐朝经济的繁荣</a:t>
            </a:r>
            <a:r>
              <a:rPr lang="en-US" altLang="zh-CN" b="1"/>
              <a:t>        </a:t>
            </a:r>
            <a:endParaRPr lang="zh-CN" altLang="zh-CN" b="1">
              <a:solidFill>
                <a:srgbClr val="E46C0A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5"/>
            </p:custDataLst>
          </p:nvPr>
        </p:nvSpPr>
        <p:spPr>
          <a:xfrm>
            <a:off x="830580" y="100965"/>
            <a:ext cx="319976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030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24" name="平行四边形 23" title=""/>
          <p:cNvSpPr/>
          <p:nvPr>
            <p:custDataLst>
              <p:tags r:id="rId6"/>
            </p:custDataLst>
          </p:nvPr>
        </p:nvSpPr>
        <p:spPr>
          <a:xfrm>
            <a:off x="7064375" y="254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隋唐的繁荣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6" name="矩形 5" title=""/>
          <p:cNvSpPr/>
          <p:nvPr>
            <p:custDataLst>
              <p:tags r:id="rId7"/>
            </p:custDataLst>
          </p:nvPr>
        </p:nvSpPr>
        <p:spPr>
          <a:xfrm>
            <a:off x="3518004" y="1281619"/>
            <a:ext cx="12877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隋炀帝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7" name="矩形 6" title=""/>
          <p:cNvSpPr/>
          <p:nvPr>
            <p:custDataLst>
              <p:tags r:id="rId8"/>
            </p:custDataLst>
          </p:nvPr>
        </p:nvSpPr>
        <p:spPr>
          <a:xfrm>
            <a:off x="8427705" y="1147510"/>
            <a:ext cx="16560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南北交通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15" name="矩形 14" title=""/>
          <p:cNvSpPr/>
          <p:nvPr>
            <p:custDataLst>
              <p:tags r:id="rId9"/>
            </p:custDataLst>
          </p:nvPr>
        </p:nvSpPr>
        <p:spPr>
          <a:xfrm>
            <a:off x="3990003" y="2235451"/>
            <a:ext cx="9194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洛阳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17" name="矩形 16" title=""/>
          <p:cNvSpPr/>
          <p:nvPr>
            <p:custDataLst>
              <p:tags r:id="rId10"/>
            </p:custDataLst>
          </p:nvPr>
        </p:nvSpPr>
        <p:spPr>
          <a:xfrm>
            <a:off x="7716852" y="2235439"/>
            <a:ext cx="9194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涿郡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19" name="矩形 18" title=""/>
          <p:cNvSpPr/>
          <p:nvPr>
            <p:custDataLst>
              <p:tags r:id="rId11"/>
            </p:custDataLst>
          </p:nvPr>
        </p:nvSpPr>
        <p:spPr>
          <a:xfrm>
            <a:off x="9734982" y="2235053"/>
            <a:ext cx="9194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余杭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20" name="矩形 19" title=""/>
          <p:cNvSpPr/>
          <p:nvPr>
            <p:custDataLst>
              <p:tags r:id="rId12"/>
            </p:custDataLst>
          </p:nvPr>
        </p:nvSpPr>
        <p:spPr>
          <a:xfrm>
            <a:off x="8681292" y="2737626"/>
            <a:ext cx="9194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</a:rPr>
              <a:t>邗沟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8" name="圆角矩形 7" title=""/>
          <p:cNvSpPr/>
          <p:nvPr>
            <p:custDataLst>
              <p:tags r:id="rId13"/>
            </p:custDataLst>
          </p:nvPr>
        </p:nvSpPr>
        <p:spPr>
          <a:xfrm>
            <a:off x="4805680" y="4327525"/>
            <a:ext cx="5054600" cy="483235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易错字：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隋炀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帝、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涿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郡、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+mn-ea"/>
              </a:rPr>
              <a:t>邗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+mn-ea"/>
              </a:rPr>
              <a:t>沟</a:t>
            </a:r>
            <a:endParaRPr lang="zh-CN" altLang="en-US" sz="2800">
              <a:solidFill>
                <a:srgbClr val="FFFF00"/>
              </a:solidFill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 title=""/>
          <p:cNvSpPr/>
          <p:nvPr>
            <p:custDataLst>
              <p:tags r:id="rId2"/>
            </p:custDataLst>
          </p:nvPr>
        </p:nvSpPr>
        <p:spPr>
          <a:xfrm>
            <a:off x="-19685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3" name="矩形 12" title=""/>
          <p:cNvSpPr/>
          <p:nvPr>
            <p:custDataLst>
              <p:tags r:id="rId3"/>
            </p:custDataLst>
          </p:nvPr>
        </p:nvSpPr>
        <p:spPr>
          <a:xfrm>
            <a:off x="879475" y="100965"/>
            <a:ext cx="310197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031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24" name="平行四边形 23" title=""/>
          <p:cNvSpPr/>
          <p:nvPr>
            <p:custDataLst>
              <p:tags r:id="rId4"/>
            </p:custDataLst>
          </p:nvPr>
        </p:nvSpPr>
        <p:spPr>
          <a:xfrm>
            <a:off x="7064375" y="254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隋唐的繁荣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19710" y="1228725"/>
          <a:ext cx="8718550" cy="4958080"/>
        </p:xfrm>
        <a:graphic>
          <a:graphicData uri="http://schemas.openxmlformats.org/drawingml/2006/table">
            <a:tbl>
              <a:tblPr firstRow="1" firstCol="1" bandRow="1"/>
              <a:tblGrid>
                <a:gridCol w="732790"/>
                <a:gridCol w="688975"/>
                <a:gridCol w="664845"/>
                <a:gridCol w="6631940"/>
              </a:tblGrid>
              <a:tr h="1139825">
                <a:tc rowSpan="2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120">
                          <a:solidFill>
                            <a:srgbClr val="000000"/>
                          </a:solidFill>
                          <a:effectLst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开通大运河</a:t>
                      </a:r>
                      <a:endParaRPr lang="zh-CN" sz="2600" b="0" spc="120">
                        <a:solidFill>
                          <a:srgbClr val="000000"/>
                        </a:solidFill>
                        <a:effectLst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120">
                          <a:solidFill>
                            <a:srgbClr val="000000"/>
                          </a:solidFill>
                          <a:effectLst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作用</a:t>
                      </a:r>
                      <a:endParaRPr lang="zh-CN" sz="2600" b="0" spc="120">
                        <a:solidFill>
                          <a:srgbClr val="000000"/>
                        </a:solidFill>
                        <a:effectLst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积极</a:t>
                      </a:r>
                      <a:endParaRPr lang="zh-CN" sz="2600" b="1" spc="120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加强了南北地区政治、经济与文化的交流，有利于巩固国家的统一。</a:t>
                      </a:r>
                      <a:endParaRPr lang="zh-CN" sz="2600" b="1" spc="120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30696" marR="30696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792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消极</a:t>
                      </a:r>
                      <a:endParaRPr lang="zh-CN" sz="2600" b="1" spc="120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征发劳役过急过重，激化了社会矛盾，是导致人民起义的原因之一。</a:t>
                      </a:r>
                      <a:endParaRPr lang="zh-CN" sz="2600" b="1" spc="120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30696" marR="30696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8033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120">
                          <a:solidFill>
                            <a:srgbClr val="000000"/>
                          </a:solidFill>
                          <a:effectLst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唐朝经济的繁荣</a:t>
                      </a:r>
                      <a:endParaRPr lang="zh-CN" sz="2600" b="0" spc="120">
                        <a:solidFill>
                          <a:srgbClr val="000000"/>
                        </a:solidFill>
                        <a:effectLst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120">
                          <a:solidFill>
                            <a:srgbClr val="000000"/>
                          </a:solidFill>
                          <a:effectLst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农业</a:t>
                      </a:r>
                      <a:endParaRPr lang="zh-CN" sz="2600" b="0" spc="120">
                        <a:solidFill>
                          <a:srgbClr val="000000"/>
                        </a:solidFill>
                        <a:effectLst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en-US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(1)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农耕：垦田面积逐渐扩大，农业生产技术不断改进，发明并推广了</a:t>
                      </a:r>
                      <a:r>
                        <a:rPr 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en-US" alt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 </a:t>
                      </a:r>
                      <a:r>
                        <a:rPr 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和</a:t>
                      </a:r>
                      <a:r>
                        <a:rPr 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en-US" alt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</a:t>
                      </a:r>
                      <a:r>
                        <a:rPr 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等生产工具。</a:t>
                      </a:r>
                      <a:r>
                        <a:rPr lang="en-US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endParaRPr lang="zh-CN" sz="2600" b="1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en-US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(2)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水利：重视兴修水利，在全国各地修建了很多水利工程。</a:t>
                      </a:r>
                      <a:endParaRPr lang="zh-CN" sz="2600" b="1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30696" marR="30696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5250609" y="3906634"/>
            <a:ext cx="12877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曲辕犁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4" name="矩形 3" title=""/>
          <p:cNvSpPr/>
          <p:nvPr>
            <p:custDataLst>
              <p:tags r:id="rId7"/>
            </p:custDataLst>
          </p:nvPr>
        </p:nvSpPr>
        <p:spPr>
          <a:xfrm>
            <a:off x="7375954" y="3906634"/>
            <a:ext cx="9194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筒车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149080" y="887095"/>
            <a:ext cx="2850515" cy="1819910"/>
          </a:xfrm>
          <a:prstGeom prst="rect">
            <a:avLst/>
          </a:prstGeom>
        </p:spPr>
      </p:pic>
      <p:pic>
        <p:nvPicPr>
          <p:cNvPr id="6" name="图片 5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9542145" y="3429000"/>
            <a:ext cx="2093595" cy="2624455"/>
          </a:xfrm>
          <a:prstGeom prst="rect">
            <a:avLst/>
          </a:prstGeom>
        </p:spPr>
      </p:pic>
      <p:sp>
        <p:nvSpPr>
          <p:cNvPr id="7" name="矩形 6" title=""/>
          <p:cNvSpPr/>
          <p:nvPr>
            <p:custDataLst>
              <p:tags r:id="rId12"/>
            </p:custDataLst>
          </p:nvPr>
        </p:nvSpPr>
        <p:spPr>
          <a:xfrm>
            <a:off x="9512400" y="2951262"/>
            <a:ext cx="210312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spc="120">
                <a:solidFill>
                  <a:srgbClr val="000000"/>
                </a:solidFill>
                <a:ea typeface="微软雅黑"/>
                <a:cs typeface="Times New Roman" panose="02020603050405020304" pitchFamily="18" charset="0"/>
              </a:rPr>
              <a:t>曲辕犁示意图</a:t>
            </a:r>
            <a:endParaRPr lang="zh-CN" altLang="zh-CN" sz="2400" spc="120">
              <a:solidFill>
                <a:srgbClr val="000000"/>
              </a:solidFill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8" name="矩形 7" title=""/>
          <p:cNvSpPr/>
          <p:nvPr>
            <p:custDataLst>
              <p:tags r:id="rId13"/>
            </p:custDataLst>
          </p:nvPr>
        </p:nvSpPr>
        <p:spPr>
          <a:xfrm>
            <a:off x="10148117" y="6186556"/>
            <a:ext cx="82296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spc="120">
                <a:solidFill>
                  <a:srgbClr val="000000"/>
                </a:solidFill>
                <a:ea typeface="微软雅黑"/>
                <a:cs typeface="Times New Roman" panose="02020603050405020304" pitchFamily="18" charset="0"/>
              </a:rPr>
              <a:t>筒车</a:t>
            </a:r>
            <a:endParaRPr lang="zh-CN" altLang="zh-CN" sz="2400" spc="120">
              <a:solidFill>
                <a:srgbClr val="000000"/>
              </a:solidFill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9" name="圆角矩形 8" title=""/>
          <p:cNvSpPr/>
          <p:nvPr>
            <p:custDataLst>
              <p:tags r:id="rId14"/>
            </p:custDataLst>
          </p:nvPr>
        </p:nvSpPr>
        <p:spPr>
          <a:xfrm>
            <a:off x="5075555" y="3337560"/>
            <a:ext cx="3801110" cy="43815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易错字：曲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辕犁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、</a:t>
            </a:r>
            <a:r>
              <a:rPr lang="zh-CN" altLang="en-US" sz="2800">
                <a:solidFill>
                  <a:srgbClr val="FFFF00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筒</a:t>
            </a:r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车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10" name="圆角矩形 9" title=""/>
          <p:cNvSpPr/>
          <p:nvPr>
            <p:custDataLst>
              <p:tags r:id="rId15"/>
            </p:custDataLst>
          </p:nvPr>
        </p:nvSpPr>
        <p:spPr>
          <a:xfrm>
            <a:off x="1722120" y="4598035"/>
            <a:ext cx="7153910" cy="480060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600">
                <a:latin typeface="标准粗黑" panose="02000503000000000000" charset="-122"/>
                <a:ea typeface="标准粗黑" panose="02000503000000000000" charset="-122"/>
                <a:sym typeface="+mn-ea"/>
              </a:rPr>
              <a:t>生产工具的改进是社会生产力发展的重要表现</a:t>
            </a:r>
            <a:endParaRPr lang="zh-CN" altLang="en-US" sz="2600">
              <a:latin typeface="标准粗黑" panose="02000503000000000000" charset="-122"/>
              <a:ea typeface="标准粗黑" panose="02000503000000000000" charset="-122"/>
              <a:sym typeface="+mn-ea"/>
            </a:endParaRPr>
          </a:p>
        </p:txBody>
      </p:sp>
      <p:sp>
        <p:nvSpPr>
          <p:cNvPr id="11" name="文本占位符 1" title=""/>
          <p:cNvSpPr>
            <a:spLocks noGrp="1"/>
          </p:cNvSpPr>
          <p:nvPr>
            <p:custDataLst>
              <p:tags r:id="rId16"/>
            </p:custDataLst>
          </p:nvPr>
        </p:nvSpPr>
        <p:spPr>
          <a:xfrm>
            <a:off x="153670" y="748665"/>
            <a:ext cx="10729595" cy="5327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</a:rPr>
              <a:t>2.经济发展：开通大运河　唐朝经济的繁荣</a:t>
            </a:r>
            <a:r>
              <a:rPr lang="en-US" altLang="zh-CN" b="1"/>
              <a:t>        </a:t>
            </a:r>
            <a:endParaRPr lang="zh-CN" altLang="zh-CN" b="1">
              <a:solidFill>
                <a:srgbClr val="E46C0A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2"/>
      <p:bldP spid="10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 title=""/>
          <p:cNvSpPr/>
          <p:nvPr>
            <p:custDataLst>
              <p:tags r:id="rId2"/>
            </p:custDataLst>
          </p:nvPr>
        </p:nvSpPr>
        <p:spPr>
          <a:xfrm>
            <a:off x="0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pic>
        <p:nvPicPr>
          <p:cNvPr id="13" name="图片 12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19100" y="1793875"/>
            <a:ext cx="4872990" cy="4785995"/>
          </a:xfrm>
          <a:prstGeom prst="rect">
            <a:avLst/>
          </a:prstGeom>
        </p:spPr>
      </p:pic>
      <p:pic>
        <p:nvPicPr>
          <p:cNvPr id="14" name="图片 13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73115" y="1793875"/>
            <a:ext cx="4207510" cy="4498340"/>
          </a:xfrm>
          <a:prstGeom prst="rect">
            <a:avLst/>
          </a:prstGeom>
        </p:spPr>
      </p:pic>
      <p:sp>
        <p:nvSpPr>
          <p:cNvPr id="3" name="矩形 2" title=""/>
          <p:cNvSpPr/>
          <p:nvPr>
            <p:custDataLst>
              <p:tags r:id="rId6"/>
            </p:custDataLst>
          </p:nvPr>
        </p:nvSpPr>
        <p:spPr>
          <a:xfrm>
            <a:off x="785178" y="121920"/>
            <a:ext cx="320802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重读教材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【七</a:t>
            </a:r>
            <a:r>
              <a:rPr lang="zh-CN" altLang="en-US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下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】03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24" name="平行四边形 23" title=""/>
          <p:cNvSpPr/>
          <p:nvPr>
            <p:custDataLst>
              <p:tags r:id="rId7"/>
            </p:custDataLst>
          </p:nvPr>
        </p:nvSpPr>
        <p:spPr>
          <a:xfrm>
            <a:off x="7064375" y="254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隋唐的繁荣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15" name="圆角矩形 14" title=""/>
          <p:cNvSpPr/>
          <p:nvPr/>
        </p:nvSpPr>
        <p:spPr>
          <a:xfrm>
            <a:off x="267335" y="765175"/>
            <a:ext cx="11736705" cy="969010"/>
          </a:xfrm>
          <a:prstGeom prst="roundRect">
            <a:avLst/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Q：请阅读《隋朝大运河示意图》，并绘制其简图。（简图的内容必须包含三点，四段和五河）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 title=""/>
          <p:cNvSpPr/>
          <p:nvPr>
            <p:custDataLst>
              <p:tags r:id="rId2"/>
            </p:custDataLst>
          </p:nvPr>
        </p:nvSpPr>
        <p:spPr>
          <a:xfrm>
            <a:off x="0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" name="矩形 2" title=""/>
          <p:cNvSpPr/>
          <p:nvPr>
            <p:custDataLst>
              <p:tags r:id="rId3"/>
            </p:custDataLst>
          </p:nvPr>
        </p:nvSpPr>
        <p:spPr>
          <a:xfrm>
            <a:off x="787400" y="121920"/>
            <a:ext cx="320357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课堂实练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【七</a:t>
            </a:r>
            <a:r>
              <a:rPr lang="zh-CN" altLang="en-US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下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】02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7" name="圆角矩形 6" title=""/>
          <p:cNvSpPr/>
          <p:nvPr>
            <p:custDataLst>
              <p:tags r:id="rId4"/>
            </p:custDataLst>
          </p:nvPr>
        </p:nvSpPr>
        <p:spPr>
          <a:xfrm>
            <a:off x="219710" y="1057275"/>
            <a:ext cx="11541125" cy="2502535"/>
          </a:xfrm>
          <a:prstGeom prst="roundRect">
            <a:avLst/>
          </a:prstGeom>
          <a:solidFill>
            <a:srgbClr val="F2D9D6"/>
          </a:solidFill>
          <a:ln>
            <a:solidFill>
              <a:srgbClr val="F2D9D6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“尽道隋亡为此河, 至今千里赖通波。若无水殿龙舟事, 共禹论功不较多。”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 ——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皮日休</a:t>
            </a:r>
            <a:endParaRPr lang="en-US" altLang="zh-CN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en-US" altLang="zh-CN" sz="28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</a:t>
            </a: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阅读材料，概括材料中作者的观点。结合所学知识，分析开通大运河与隋朝灭亡的关系。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553" t="4251" r="70202" b="75394"/>
          <a:stretch>
            <a:fillRect/>
          </a:stretch>
        </p:blipFill>
        <p:spPr>
          <a:xfrm>
            <a:off x="373380" y="1057275"/>
            <a:ext cx="1595120" cy="430530"/>
          </a:xfrm>
          <a:prstGeom prst="rect">
            <a:avLst/>
          </a:prstGeom>
        </p:spPr>
      </p:pic>
      <p:sp>
        <p:nvSpPr>
          <p:cNvPr id="4" name="文本框 3" title=""/>
          <p:cNvSpPr txBox="1"/>
          <p:nvPr/>
        </p:nvSpPr>
        <p:spPr>
          <a:xfrm>
            <a:off x="6096635" y="3662680"/>
            <a:ext cx="566356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ts val="3600"/>
              </a:lnSpc>
            </a:pPr>
            <a:r>
              <a:rPr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</a:rPr>
              <a:t>观点：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</a:rPr>
              <a:t>皮日休认为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开通大运河不是导致隋朝灭亡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</a:rPr>
              <a:t>的原因，隋炀帝的暴政才是导致隋朝灭亡的真正原因。</a:t>
            </a:r>
            <a:endParaRPr lang="zh-CN" altLang="en-US" sz="2800">
              <a:latin typeface="微软雅黑" panose="020b0503020204020204" charset="-122"/>
              <a:ea typeface="微软雅黑"/>
            </a:endParaRPr>
          </a:p>
          <a:p>
            <a:pPr indent="0" fontAlgn="auto">
              <a:lnSpc>
                <a:spcPts val="3600"/>
              </a:lnSpc>
            </a:pPr>
            <a:r>
              <a:rPr lang="zh-CN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</a:rPr>
              <a:t>关系</a:t>
            </a:r>
            <a:r>
              <a:rPr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</a:rPr>
              <a:t>：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</a:rPr>
              <a:t>开通</a:t>
            </a:r>
            <a:r>
              <a:rPr lang="zh-CN" altLang="zh-CN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大运河是隋朝灭亡的原因之一，但</a:t>
            </a:r>
            <a:r>
              <a:rPr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隋灭亡的主要原因是隋炀帝的暴政。</a:t>
            </a:r>
            <a:endParaRPr sz="2800" b="1">
              <a:solidFill>
                <a:srgbClr val="C00000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cxnSp>
        <p:nvCxnSpPr>
          <p:cNvPr id="9" name="直接连接符 8" title=""/>
          <p:cNvCxnSpPr/>
          <p:nvPr>
            <p:custDataLst>
              <p:tags r:id="rId7"/>
            </p:custDataLst>
          </p:nvPr>
        </p:nvCxnSpPr>
        <p:spPr>
          <a:xfrm flipV="1">
            <a:off x="2194560" y="1826260"/>
            <a:ext cx="1525270" cy="11430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5" name="直接连接符 4" title=""/>
          <p:cNvCxnSpPr/>
          <p:nvPr>
            <p:custDataLst>
              <p:tags r:id="rId8"/>
            </p:custDataLst>
          </p:nvPr>
        </p:nvCxnSpPr>
        <p:spPr>
          <a:xfrm>
            <a:off x="960755" y="2798445"/>
            <a:ext cx="2440940" cy="26670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6" name="直接连接符 5" title=""/>
          <p:cNvCxnSpPr/>
          <p:nvPr>
            <p:custDataLst>
              <p:tags r:id="rId9"/>
            </p:custDataLst>
          </p:nvPr>
        </p:nvCxnSpPr>
        <p:spPr>
          <a:xfrm flipV="1">
            <a:off x="6667500" y="2781300"/>
            <a:ext cx="3076575" cy="28575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6" name="圆角矩形 15" title=""/>
          <p:cNvSpPr/>
          <p:nvPr>
            <p:custDataLst>
              <p:tags r:id="rId10"/>
            </p:custDataLst>
          </p:nvPr>
        </p:nvSpPr>
        <p:spPr>
          <a:xfrm>
            <a:off x="5594350" y="2400935"/>
            <a:ext cx="791210" cy="380365"/>
          </a:xfrm>
          <a:prstGeom prst="roundRect">
            <a:avLst/>
          </a:prstGeom>
          <a:noFill/>
          <a:ln w="25400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圆角矩形 7" title=""/>
          <p:cNvSpPr/>
          <p:nvPr>
            <p:custDataLst>
              <p:tags r:id="rId11"/>
            </p:custDataLst>
          </p:nvPr>
        </p:nvSpPr>
        <p:spPr>
          <a:xfrm>
            <a:off x="2928620" y="2825115"/>
            <a:ext cx="791210" cy="380365"/>
          </a:xfrm>
          <a:prstGeom prst="roundRect">
            <a:avLst/>
          </a:prstGeom>
          <a:noFill/>
          <a:ln w="25400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任意多边形 19" title=""/>
          <p:cNvSpPr/>
          <p:nvPr>
            <p:custDataLst>
              <p:tags r:id="rId12"/>
            </p:custDataLst>
          </p:nvPr>
        </p:nvSpPr>
        <p:spPr>
          <a:xfrm>
            <a:off x="3719830" y="2675255"/>
            <a:ext cx="1437005" cy="14986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任意多边形 10" title=""/>
          <p:cNvSpPr/>
          <p:nvPr>
            <p:custDataLst>
              <p:tags r:id="rId13"/>
            </p:custDataLst>
          </p:nvPr>
        </p:nvSpPr>
        <p:spPr>
          <a:xfrm>
            <a:off x="1233170" y="3259455"/>
            <a:ext cx="1350010" cy="16891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任意多边形 16" title=""/>
          <p:cNvSpPr/>
          <p:nvPr>
            <p:custDataLst>
              <p:tags r:id="rId14"/>
            </p:custDataLst>
          </p:nvPr>
        </p:nvSpPr>
        <p:spPr>
          <a:xfrm>
            <a:off x="9936480" y="2781300"/>
            <a:ext cx="1383030" cy="7620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圆角矩形 29" title=""/>
          <p:cNvSpPr/>
          <p:nvPr>
            <p:custDataLst>
              <p:tags r:id="rId15"/>
            </p:custDataLst>
          </p:nvPr>
        </p:nvSpPr>
        <p:spPr>
          <a:xfrm>
            <a:off x="219075" y="3785870"/>
            <a:ext cx="5752465" cy="2085340"/>
          </a:xfrm>
          <a:prstGeom prst="roundRect">
            <a:avLst/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关系题答题方法：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  <a:p>
            <a:pPr algn="l"/>
            <a:r>
              <a:rPr lang="en-US" altLang="zh-CN" sz="2800">
                <a:sym typeface="+mn-ea"/>
              </a:rPr>
              <a:t>1.</a:t>
            </a:r>
            <a:r>
              <a:rPr lang="zh-CN" altLang="en-US" sz="2800">
                <a:sym typeface="+mn-ea"/>
              </a:rPr>
              <a:t>找</a:t>
            </a:r>
            <a:r>
              <a:rPr lang="zh-CN" altLang="zh-CN" sz="2800">
                <a:sym typeface="+mn-ea"/>
              </a:rPr>
              <a:t>：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sym typeface="+mn-ea"/>
              </a:rPr>
              <a:t>找到题目中的两个历史事件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sym typeface="+mn-ea"/>
            </a:endParaRPr>
          </a:p>
          <a:p>
            <a:pPr algn="l"/>
            <a:r>
              <a:rPr lang="zh-CN" altLang="zh-CN" sz="2800">
                <a:sym typeface="标准粗黑" panose="02000503000000000000" charset="-122"/>
              </a:rPr>
              <a:t>2.摆：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按照逻辑关系排好先后顺序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  <a:p>
            <a:pPr algn="l"/>
            <a:r>
              <a:rPr lang="zh-CN" altLang="zh-CN" sz="2800">
                <a:sym typeface="标准粗黑" panose="02000503000000000000" charset="-122"/>
              </a:rPr>
              <a:t>3.连：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sym typeface="标准粗黑" panose="02000503000000000000" charset="-122"/>
              </a:rPr>
              <a:t>用合适的动词将其连接起来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sym typeface="标准粗黑" panose="02000503000000000000" charset="-122"/>
            </a:endParaRPr>
          </a:p>
        </p:txBody>
      </p:sp>
      <p:cxnSp>
        <p:nvCxnSpPr>
          <p:cNvPr id="18" name="直接连接符 17" title=""/>
          <p:cNvCxnSpPr/>
          <p:nvPr>
            <p:custDataLst>
              <p:tags r:id="rId16"/>
            </p:custDataLst>
          </p:nvPr>
        </p:nvCxnSpPr>
        <p:spPr>
          <a:xfrm flipH="1" flipV="1">
            <a:off x="7094855" y="1837690"/>
            <a:ext cx="2287270" cy="10795"/>
          </a:xfrm>
          <a:prstGeom prst="line">
            <a:avLst/>
          </a:prstGeom>
          <a:ln w="317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8" grpId="0"/>
      <p:bldP spid="20" grpId="0"/>
      <p:bldP spid="11" grpId="0"/>
      <p:bldP spid="17" grpId="0"/>
      <p:bldP spid="30" grpId="2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19710" y="1268730"/>
          <a:ext cx="11087735" cy="4826000"/>
        </p:xfrm>
        <a:graphic>
          <a:graphicData uri="http://schemas.openxmlformats.org/drawingml/2006/table">
            <a:tbl>
              <a:tblPr firstRow="1" firstCol="1" bandRow="1"/>
              <a:tblGrid>
                <a:gridCol w="883920"/>
                <a:gridCol w="742950"/>
                <a:gridCol w="9460865"/>
              </a:tblGrid>
              <a:tr h="2202180">
                <a:tc rowSpan="2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120">
                          <a:solidFill>
                            <a:srgbClr val="000000"/>
                          </a:solidFill>
                          <a:effectLst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唐朝经济的繁荣</a:t>
                      </a:r>
                      <a:endParaRPr lang="zh-CN" sz="2600" b="0" spc="120">
                        <a:solidFill>
                          <a:srgbClr val="000000"/>
                        </a:solidFill>
                        <a:effectLst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120">
                          <a:solidFill>
                            <a:srgbClr val="000000"/>
                          </a:solidFill>
                          <a:effectLst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手工业</a:t>
                      </a:r>
                      <a:endParaRPr lang="zh-CN" sz="2600" b="0" spc="120">
                        <a:solidFill>
                          <a:srgbClr val="000000"/>
                        </a:solidFill>
                        <a:effectLst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en-US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(1)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纺织业：品种繁多，尤以丝织工艺水平最高，蜀锦色彩艳丽，纹饰精美冠于全国。</a:t>
                      </a:r>
                      <a:endParaRPr lang="zh-CN" sz="2600" b="1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en-US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(2)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陶瓷业：生产水平很高，</a:t>
                      </a:r>
                      <a:r>
                        <a:rPr lang="en-US" alt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 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青瓷如冰如玉、</a:t>
                      </a:r>
                      <a:r>
                        <a:rPr lang="en-US" altLang="zh-CN" sz="2600" b="1" u="sng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       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白瓷类雪似银、</a:t>
                      </a:r>
                      <a:r>
                        <a:rPr lang="en-US" alt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   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闻名中外</a:t>
                      </a:r>
                      <a:r>
                        <a:rPr lang="en-US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(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秘色瓷</a:t>
                      </a:r>
                      <a:r>
                        <a:rPr lang="en-US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) </a:t>
                      </a:r>
                      <a:endParaRPr lang="zh-CN" sz="2600" b="1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30696" marR="30696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382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120">
                          <a:solidFill>
                            <a:srgbClr val="000000"/>
                          </a:solidFill>
                          <a:effectLst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商业</a:t>
                      </a:r>
                      <a:endParaRPr lang="zh-CN" sz="2600" b="0" spc="120">
                        <a:solidFill>
                          <a:srgbClr val="000000"/>
                        </a:solidFill>
                        <a:effectLst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en-US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(1)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商业十分繁荣，水陆交通发达，贸易往来频繁，出现了一些繁华的大都市</a:t>
                      </a:r>
                      <a:endParaRPr lang="zh-CN" sz="2600" b="1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en-US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(2)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都城</a:t>
                      </a:r>
                      <a:r>
                        <a:rPr 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en-US" alt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既是当时中国政治、经济和文化交往的中心，也是一座国际性的大都会。它的特点是规模宏伟，布局平整对称，街道宽敞整齐，商业繁荣。</a:t>
                      </a:r>
                      <a:r>
                        <a:rPr lang="en-US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endParaRPr lang="zh-CN" sz="2600" b="1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30696" marR="30696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" name="矩形 13" title=""/>
          <p:cNvSpPr/>
          <p:nvPr>
            <p:custDataLst>
              <p:tags r:id="rId3"/>
            </p:custDataLst>
          </p:nvPr>
        </p:nvSpPr>
        <p:spPr>
          <a:xfrm>
            <a:off x="-19685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3" name="矩形 12" title=""/>
          <p:cNvSpPr/>
          <p:nvPr>
            <p:custDataLst>
              <p:tags r:id="rId4"/>
            </p:custDataLst>
          </p:nvPr>
        </p:nvSpPr>
        <p:spPr>
          <a:xfrm>
            <a:off x="879475" y="100965"/>
            <a:ext cx="310197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031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24" name="平行四边形 23" title=""/>
          <p:cNvSpPr/>
          <p:nvPr>
            <p:custDataLst>
              <p:tags r:id="rId5"/>
            </p:custDataLst>
          </p:nvPr>
        </p:nvSpPr>
        <p:spPr>
          <a:xfrm>
            <a:off x="7064375" y="254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隋唐的繁荣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23" name="矩形 22" title=""/>
          <p:cNvSpPr/>
          <p:nvPr>
            <p:custDataLst>
              <p:tags r:id="rId6"/>
            </p:custDataLst>
          </p:nvPr>
        </p:nvSpPr>
        <p:spPr>
          <a:xfrm>
            <a:off x="3907161" y="2604680"/>
            <a:ext cx="12877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唐三彩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7" name="矩形 6" title=""/>
          <p:cNvSpPr/>
          <p:nvPr>
            <p:custDataLst>
              <p:tags r:id="rId7"/>
            </p:custDataLst>
          </p:nvPr>
        </p:nvSpPr>
        <p:spPr>
          <a:xfrm>
            <a:off x="6279521" y="2132875"/>
            <a:ext cx="9194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越窑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8" name="矩形 7" title=""/>
          <p:cNvSpPr/>
          <p:nvPr>
            <p:custDataLst>
              <p:tags r:id="rId8"/>
            </p:custDataLst>
          </p:nvPr>
        </p:nvSpPr>
        <p:spPr>
          <a:xfrm>
            <a:off x="9561836" y="2132875"/>
            <a:ext cx="9194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邢窑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9" name="矩形 8" title=""/>
          <p:cNvSpPr/>
          <p:nvPr>
            <p:custDataLst>
              <p:tags r:id="rId9"/>
            </p:custDataLst>
          </p:nvPr>
        </p:nvSpPr>
        <p:spPr>
          <a:xfrm>
            <a:off x="2987675" y="4318000"/>
            <a:ext cx="919480" cy="619760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长安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5" name="文本占位符 1" title="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53670" y="748665"/>
            <a:ext cx="10729595" cy="5327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zh-CN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</a:rPr>
              <a:t>2.经济发展：开通大运河　唐朝经济的繁荣</a:t>
            </a:r>
            <a:r>
              <a:rPr lang="en-US" altLang="zh-CN" b="1"/>
              <a:t>        </a:t>
            </a:r>
            <a:endParaRPr lang="zh-CN" altLang="zh-CN" b="1">
              <a:solidFill>
                <a:srgbClr val="E46C0A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 title=""/>
          <p:cNvSpPr/>
          <p:nvPr>
            <p:custDataLst>
              <p:tags r:id="rId3"/>
            </p:custDataLst>
          </p:nvPr>
        </p:nvSpPr>
        <p:spPr>
          <a:xfrm>
            <a:off x="0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" name="矩形 2" title=""/>
          <p:cNvSpPr/>
          <p:nvPr>
            <p:custDataLst>
              <p:tags r:id="rId4"/>
            </p:custDataLst>
          </p:nvPr>
        </p:nvSpPr>
        <p:spPr>
          <a:xfrm>
            <a:off x="834073" y="121920"/>
            <a:ext cx="311023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重读教材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【七</a:t>
            </a:r>
            <a:r>
              <a:rPr lang="zh-CN" altLang="en-US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下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】13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349375" y="957580"/>
            <a:ext cx="4274185" cy="4996815"/>
          </a:xfrm>
          <a:prstGeom prst="rect">
            <a:avLst/>
          </a:prstGeom>
        </p:spPr>
      </p:pic>
      <p:sp>
        <p:nvSpPr>
          <p:cNvPr id="5" name="文本框 4" title=""/>
          <p:cNvSpPr txBox="1"/>
          <p:nvPr/>
        </p:nvSpPr>
        <p:spPr>
          <a:xfrm>
            <a:off x="2145030" y="5954395"/>
            <a:ext cx="2682240" cy="4603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唐朝长安城平面图</a:t>
            </a:r>
            <a:endParaRPr lang="zh-CN" altLang="en-US" sz="2400"/>
          </a:p>
        </p:txBody>
      </p:sp>
      <p:sp>
        <p:nvSpPr>
          <p:cNvPr id="15" name="圆角矩形 14" title=""/>
          <p:cNvSpPr/>
          <p:nvPr>
            <p:custDataLst>
              <p:tags r:id="rId7"/>
            </p:custDataLst>
          </p:nvPr>
        </p:nvSpPr>
        <p:spPr>
          <a:xfrm>
            <a:off x="6005830" y="1775460"/>
            <a:ext cx="5767705" cy="1167130"/>
          </a:xfrm>
          <a:prstGeom prst="roundRect">
            <a:avLst/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Q：观察《唐朝长安城平面图》，概括唐长安城的特点。</a:t>
            </a:r>
            <a:endParaRPr lang="en-US" altLang="zh-CN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6006465" y="3231515"/>
            <a:ext cx="5664200" cy="18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特点：</a:t>
            </a:r>
            <a:endParaRPr lang="zh-CN" altLang="en-US" sz="2800"/>
          </a:p>
          <a:p>
            <a:r>
              <a:rPr lang="zh-CN" altLang="en-US" sz="2800"/>
              <a:t>①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长安城布局严整对称；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②</a:t>
            </a:r>
            <a:r>
              <a:rPr lang="zh-CN" altLang="en-US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坊市分离</a:t>
            </a:r>
            <a:r>
              <a:rPr lang="zh-CN" altLang="en-US" sz="28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，商业繁荣，</a:t>
            </a:r>
            <a:r>
              <a:rPr lang="zh-CN" altLang="en-US" sz="28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有严格的时间地点限制。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24" name="平行四边形 23" title=""/>
          <p:cNvSpPr/>
          <p:nvPr>
            <p:custDataLst>
              <p:tags r:id="rId8"/>
            </p:custDataLst>
          </p:nvPr>
        </p:nvSpPr>
        <p:spPr>
          <a:xfrm>
            <a:off x="7064375" y="254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隋唐的繁荣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12293600" y="12674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2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 title=""/>
          <p:cNvSpPr/>
          <p:nvPr>
            <p:custDataLst>
              <p:tags r:id="rId2"/>
            </p:custDataLst>
          </p:nvPr>
        </p:nvSpPr>
        <p:spPr>
          <a:xfrm>
            <a:off x="0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" name="矩形 2" title=""/>
          <p:cNvSpPr/>
          <p:nvPr>
            <p:custDataLst>
              <p:tags r:id="rId3"/>
            </p:custDataLst>
          </p:nvPr>
        </p:nvSpPr>
        <p:spPr>
          <a:xfrm>
            <a:off x="1212850" y="121920"/>
            <a:ext cx="235267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课堂实练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037</a:t>
            </a:r>
            <a:endParaRPr lang="en-US" altLang="zh-CN" sz="3200" b="1">
              <a:solidFill>
                <a:srgbClr val="37449B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  <a:sym typeface="+mn-ea"/>
            </a:endParaRPr>
          </a:p>
        </p:txBody>
      </p:sp>
      <p:sp>
        <p:nvSpPr>
          <p:cNvPr id="7" name="文本占位符 6" title=""/>
          <p:cNvSpPr>
            <a:spLocks noGrp="1"/>
          </p:cNvSpPr>
          <p:nvPr>
            <p:ph type="body" sz="quarter" idx="4294967295"/>
            <p:custDataLst>
              <p:tags r:id="rId4"/>
            </p:custDataLst>
          </p:nvPr>
        </p:nvSpPr>
        <p:spPr>
          <a:xfrm>
            <a:off x="263525" y="957580"/>
            <a:ext cx="5832475" cy="3845560"/>
          </a:xfrm>
        </p:spPr>
        <p:txBody>
          <a:bodyPr>
            <a:normAutofit fontScale="25000"/>
          </a:bodyPr>
          <a:lstStyle/>
          <a:p>
            <a:pPr marL="0" indent="0" algn="l" fontAlgn="auto">
              <a:lnSpc>
                <a:spcPts val="3600"/>
              </a:lnSpc>
              <a:buNone/>
            </a:pPr>
            <a:r>
              <a:rPr lang="en-US" altLang="zh-CN" sz="11200" spc="300">
                <a:solidFill>
                  <a:schemeClr val="bg1">
                    <a:lumMod val="50000"/>
                  </a:schemeClr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[</a:t>
            </a:r>
            <a:r>
              <a:rPr lang="zh-CN" altLang="zh-CN" sz="11200" spc="300">
                <a:solidFill>
                  <a:schemeClr val="bg1">
                    <a:lumMod val="50000"/>
                  </a:schemeClr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教材素材改编</a:t>
            </a:r>
            <a:r>
              <a:rPr lang="en-US" altLang="zh-CN" sz="11200" spc="300">
                <a:solidFill>
                  <a:schemeClr val="bg1">
                    <a:lumMod val="50000"/>
                  </a:schemeClr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]</a:t>
            </a:r>
            <a:r>
              <a:rPr lang="en-US" altLang="zh-CN">
                <a:sym typeface="+mn-ea"/>
              </a:rPr>
              <a:t> </a:t>
            </a:r>
            <a:r>
              <a:rPr lang="zh-CN" altLang="zh-CN" sz="11200"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如下图，该陶瓷色彩艳丽，造型精美，驼背两侧各坐两个乐俑，中央为绿色起舞的男性胡俑。该陶瓷折射出的信息是（    ）</a:t>
            </a:r>
            <a:endParaRPr lang="zh-CN" altLang="zh-CN" sz="11200"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 fontAlgn="auto">
              <a:lnSpc>
                <a:spcPts val="3600"/>
              </a:lnSpc>
              <a:buNone/>
            </a:pPr>
            <a:r>
              <a:rPr lang="zh-CN" altLang="zh-CN" sz="11200"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A.唐朝陶瓷业水平高</a:t>
            </a:r>
            <a:endParaRPr lang="zh-CN" altLang="zh-CN" sz="11200"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 fontAlgn="auto">
              <a:lnSpc>
                <a:spcPts val="3600"/>
              </a:lnSpc>
              <a:buNone/>
            </a:pPr>
            <a:r>
              <a:rPr lang="zh-CN" altLang="zh-CN" sz="11200"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B.唐朝水陆交通发达</a:t>
            </a:r>
            <a:endParaRPr lang="zh-CN" altLang="zh-CN" sz="11200"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 fontAlgn="auto">
              <a:lnSpc>
                <a:spcPts val="3600"/>
              </a:lnSpc>
              <a:buNone/>
            </a:pPr>
            <a:r>
              <a:rPr lang="zh-CN" altLang="zh-CN" sz="11200"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C.宋朝手工业的发展</a:t>
            </a:r>
            <a:endParaRPr lang="zh-CN" altLang="zh-CN" sz="11200"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0" indent="0" fontAlgn="auto">
              <a:lnSpc>
                <a:spcPts val="3600"/>
              </a:lnSpc>
              <a:buNone/>
            </a:pPr>
            <a:r>
              <a:rPr lang="zh-CN" altLang="zh-CN" sz="11200">
                <a:uFillTx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D.宋元时期民族交融</a:t>
            </a:r>
            <a:endParaRPr lang="zh-CN" altLang="zh-CN" sz="11200">
              <a:uFillTx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pic>
        <p:nvPicPr>
          <p:cNvPr id="8" name="h56.jpg" title=""/>
          <p:cNvPicPr/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868420" y="3095625"/>
            <a:ext cx="1988820" cy="2905760"/>
          </a:xfrm>
          <a:prstGeom prst="rect">
            <a:avLst/>
          </a:prstGeom>
        </p:spPr>
      </p:pic>
      <p:sp>
        <p:nvSpPr>
          <p:cNvPr id="10" name="文本占位符 3" title=""/>
          <p:cNvSpPr txBox="1"/>
          <p:nvPr/>
        </p:nvSpPr>
        <p:spPr>
          <a:xfrm>
            <a:off x="6687820" y="957580"/>
            <a:ext cx="5018405" cy="4831715"/>
          </a:xfrm>
          <a:prstGeom prst="rect">
            <a:avLst/>
          </a:prstGeom>
          <a:solidFill>
            <a:srgbClr val="C7D3DD"/>
          </a:solidFill>
        </p:spPr>
        <p:txBody>
          <a:bodyPr wrap="square" lIns="36000" tIns="36000" rIns="36000" bIns="0">
            <a:spAutoFit/>
          </a:bodyPr>
          <a:lstStyle>
            <a:defPPr>
              <a:defRPr lang="zh-CN"/>
            </a:defPPr>
            <a:lvl1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kern="1200" spc="1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kern="1200" spc="12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b="1" kern="1200" spc="120" baseline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+mn-cs"/>
              </a:defRPr>
            </a:lvl3pPr>
            <a:lvl4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kern="1200" spc="1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50000"/>
              </a:lnSpc>
              <a:spcBef>
                <a:spcPct val="0"/>
              </a:spcBef>
              <a:buFontTx/>
              <a:buNone/>
              <a:defRPr sz="2600" kern="1200" spc="12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1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17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13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0965" indent="-304800" algn="l" defTabSz="12192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2400"/>
              <a:t>图片类选择题：</a:t>
            </a:r>
            <a:endParaRPr lang="zh-CN" altLang="zh-CN" sz="2400"/>
          </a:p>
          <a:p>
            <a:pPr>
              <a:lnSpc>
                <a:spcPct val="130000"/>
              </a:lnSpc>
            </a:pP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1.</a:t>
            </a:r>
            <a:r>
              <a:rPr lang="zh-CN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明确答项语：文物折射出的信息。</a:t>
            </a:r>
            <a:endParaRPr lang="zh-CN" altLang="zh-CN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2.</a:t>
            </a:r>
            <a:r>
              <a:rPr lang="zh-CN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答案来源：图片材料、文字描述。</a:t>
            </a:r>
            <a:endParaRPr lang="zh-CN" altLang="zh-CN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3.</a:t>
            </a:r>
            <a:r>
              <a:rPr lang="zh-CN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提取信息：</a:t>
            </a: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(1)</a:t>
            </a:r>
            <a:r>
              <a:rPr lang="zh-CN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先阅读图片标题“唐三彩骑驼乐舞俑”，进行时空定位：唐朝。</a:t>
            </a:r>
            <a:endParaRPr lang="zh-CN" altLang="zh-CN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(2)</a:t>
            </a:r>
            <a:r>
              <a:rPr lang="zh-CN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观察图片，阅读文字材料，陶瓷制造精美，可选出答案。</a:t>
            </a:r>
            <a:endParaRPr lang="zh-CN" altLang="zh-CN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4.</a:t>
            </a:r>
            <a:r>
              <a:rPr lang="zh-CN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排除验证：</a:t>
            </a: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B</a:t>
            </a:r>
            <a:r>
              <a:rPr lang="zh-CN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项材料没有体现；</a:t>
            </a: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C</a:t>
            </a:r>
            <a:r>
              <a:rPr lang="zh-CN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、</a:t>
            </a: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D</a:t>
            </a:r>
            <a:r>
              <a:rPr lang="zh-CN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两项不符合时空定位。</a:t>
            </a:r>
            <a:endParaRPr lang="zh-CN" altLang="zh-CN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pic>
        <p:nvPicPr>
          <p:cNvPr id="16" name="图片 15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9575" y="3623310"/>
            <a:ext cx="379730" cy="4572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2"/>
            </p:custDataLst>
          </p:nvPr>
        </p:nvSpPr>
        <p:spPr>
          <a:xfrm>
            <a:off x="0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graphicFrame>
        <p:nvGraphicFramePr>
          <p:cNvPr id="10" name="表格 9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70510" y="1377950"/>
          <a:ext cx="11585575" cy="2381885"/>
        </p:xfrm>
        <a:graphic>
          <a:graphicData uri="http://schemas.openxmlformats.org/drawingml/2006/table">
            <a:tbl>
              <a:tblPr firstRow="1" firstCol="1" bandRow="1"/>
              <a:tblGrid>
                <a:gridCol w="746760"/>
                <a:gridCol w="10838815"/>
              </a:tblGrid>
              <a:tr h="792480"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背景   </a:t>
                      </a:r>
                      <a:endParaRPr lang="en-US" sz="2600"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 魏晋南北朝时</a:t>
                      </a: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，官吏的选拔权由上层权贵垄断，</a:t>
                      </a: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选官看重门第</a:t>
                      </a: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，不太注重才能（</a:t>
                      </a: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九品中正制</a:t>
                      </a: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）</a:t>
                      </a:r>
                      <a:r>
                        <a:rPr lang="zh-CN" alt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altLang="en-US" sz="2600" b="1"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43871" marR="43871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240"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目的</a:t>
                      </a:r>
                      <a:endParaRPr lang="en-US" sz="2600"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选拔人才（主要目的），巩固统治（根本目的）</a:t>
                      </a:r>
                      <a:r>
                        <a:rPr lang="zh-CN" alt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altLang="en-US" sz="2600" b="1"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43871" marR="43871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93165"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过程</a:t>
                      </a:r>
                      <a:endParaRPr lang="en-US" sz="2600"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（1）</a:t>
                      </a: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隋文帝</a:t>
                      </a: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废除前朝选官制度，注重考察人才的学识，初步建立起通过</a:t>
                      </a: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考试</a:t>
                      </a:r>
                      <a:r>
                        <a:rPr lang="en-US" sz="2600" b="1" u="sng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     　</a:t>
                      </a: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的制度 </a:t>
                      </a:r>
                      <a:r>
                        <a:rPr lang="zh-CN" alt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en-US" sz="2600" b="1">
                        <a:solidFill>
                          <a:srgbClr val="1D41D5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（2）</a:t>
                      </a: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隋炀帝时，</a:t>
                      </a:r>
                      <a:r>
                        <a:rPr lang="en-US" sz="2600" b="1" u="sng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　</a:t>
                      </a: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的创立，标志着科举制正式确立 </a:t>
                      </a:r>
                      <a:r>
                        <a:rPr lang="zh-CN" alt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altLang="en-US" sz="2600" b="1">
                        <a:solidFill>
                          <a:srgbClr val="1D41D5"/>
                        </a:solidFill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43871" marR="43871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表格 11" title="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270510" y="3770630"/>
          <a:ext cx="11586210" cy="2533650"/>
        </p:xfrm>
        <a:graphic>
          <a:graphicData uri="http://schemas.openxmlformats.org/drawingml/2006/table">
            <a:tbl>
              <a:tblPr firstRow="1" firstCol="1" bandRow="1"/>
              <a:tblGrid>
                <a:gridCol w="760730"/>
                <a:gridCol w="1036955"/>
                <a:gridCol w="9788525"/>
              </a:tblGrid>
              <a:tr h="1188720">
                <a:tc rowSpan="4">
                  <a:txBody>
                    <a:bodyPr vert="horz" wrap="square"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影响</a:t>
                      </a:r>
                      <a:endParaRPr lang="en-US" sz="2600"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对政治</a:t>
                      </a:r>
                      <a:endParaRPr lang="en-US" sz="2600"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是中国古代</a:t>
                      </a:r>
                      <a:r>
                        <a:rPr lang="en-US" sz="2600" b="1" u="sng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　　</a:t>
                      </a: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的一大变革，加强了皇帝在选官和用人上的权力（</a:t>
                      </a: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加强了中央集权</a:t>
                      </a: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），扩大了官吏选拔的范围，使有才学的人能由此参政，</a:t>
                      </a: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促进社会阶层的流动</a:t>
                      </a: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（促进社会公平）</a:t>
                      </a:r>
                      <a:r>
                        <a:rPr lang="zh-CN" alt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endParaRPr lang="en-US" sz="2600" b="1"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9658" marR="1965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24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对教育</a:t>
                      </a:r>
                      <a:endParaRPr lang="en-US" sz="2600"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 推动了教育的发展</a:t>
                      </a:r>
                      <a:r>
                        <a:rPr lang="zh-CN" alt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altLang="en-US" sz="2600" b="1"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19658" marR="1965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24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对后世</a:t>
                      </a:r>
                      <a:endParaRPr lang="en-US" sz="2600"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成为历朝</a:t>
                      </a: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选拔官吏的主要制度</a:t>
                      </a: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，一直维持了约</a:t>
                      </a:r>
                      <a:r>
                        <a:rPr lang="en-US" sz="2600" b="1" u="sng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      </a:t>
                      </a:r>
                      <a:r>
                        <a:rPr lang="zh-CN" alt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altLang="en-US" sz="2600" b="1"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19658" marR="1965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245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对世界</a:t>
                      </a:r>
                      <a:endParaRPr lang="en-US" sz="2600"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just" fontAlgn="auto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 日本和新罗引入中国的科举制；科举制是</a:t>
                      </a:r>
                      <a:r>
                        <a:rPr lang="en-US" sz="26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世界文官制度</a:t>
                      </a:r>
                      <a:r>
                        <a:rPr 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的开始</a:t>
                      </a:r>
                      <a:r>
                        <a:rPr lang="zh-CN" altLang="en-US" sz="26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altLang="en-US" sz="2600" b="1"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19658" marR="19658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" name="矩形 12" title=""/>
          <p:cNvSpPr/>
          <p:nvPr>
            <p:custDataLst>
              <p:tags r:id="rId5"/>
            </p:custDataLst>
          </p:nvPr>
        </p:nvSpPr>
        <p:spPr>
          <a:xfrm>
            <a:off x="4064595" y="3494599"/>
            <a:ext cx="1757680" cy="7372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选官制度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4" name="矩形 13" title=""/>
          <p:cNvSpPr/>
          <p:nvPr>
            <p:custDataLst>
              <p:tags r:id="rId6"/>
            </p:custDataLst>
          </p:nvPr>
        </p:nvSpPr>
        <p:spPr>
          <a:xfrm>
            <a:off x="8942705" y="5120640"/>
            <a:ext cx="1614170" cy="768350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1300年 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5" name="矩形 14" title=""/>
          <p:cNvSpPr/>
          <p:nvPr>
            <p:custDataLst>
              <p:tags r:id="rId7"/>
            </p:custDataLst>
          </p:nvPr>
        </p:nvSpPr>
        <p:spPr>
          <a:xfrm>
            <a:off x="1990645" y="2657435"/>
            <a:ext cx="16560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选拔人才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7" name="矩形 16" title=""/>
          <p:cNvSpPr/>
          <p:nvPr>
            <p:custDataLst>
              <p:tags r:id="rId8"/>
            </p:custDataLst>
          </p:nvPr>
        </p:nvSpPr>
        <p:spPr>
          <a:xfrm>
            <a:off x="3723885" y="3079016"/>
            <a:ext cx="12877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进士科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矩形 2" title=""/>
          <p:cNvSpPr/>
          <p:nvPr>
            <p:custDataLst>
              <p:tags r:id="rId9"/>
            </p:custDataLst>
          </p:nvPr>
        </p:nvSpPr>
        <p:spPr>
          <a:xfrm>
            <a:off x="838200" y="121920"/>
            <a:ext cx="3101975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031</a:t>
            </a:r>
            <a:endParaRPr lang="zh-CN" sz="3200" b="1">
              <a:solidFill>
                <a:srgbClr val="37449B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24" name="平行四边形 23" title=""/>
          <p:cNvSpPr/>
          <p:nvPr>
            <p:custDataLst>
              <p:tags r:id="rId10"/>
            </p:custDataLst>
          </p:nvPr>
        </p:nvSpPr>
        <p:spPr>
          <a:xfrm>
            <a:off x="7064375" y="254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隋唐的繁荣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16" name="文本框 15" title=""/>
          <p:cNvSpPr txBox="1"/>
          <p:nvPr/>
        </p:nvSpPr>
        <p:spPr>
          <a:xfrm>
            <a:off x="270510" y="845185"/>
            <a:ext cx="1158557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  <a:sym typeface="+mn-ea"/>
              </a:rPr>
              <a:t>3.政治清明：开创科举取士制度 “贞观之治” 女皇帝武则天 “开元盛世” </a:t>
            </a:r>
            <a:endParaRPr lang="en-US" altLang="zh-CN" sz="2800">
              <a:latin typeface="标准粗黑" panose="02000503000000000000" charset="-122"/>
              <a:ea typeface="标准粗黑" panose="02000503000000000000" charset="-122"/>
              <a:cs typeface="标准粗黑" panose="02000503000000000000" charset="-122"/>
              <a:sym typeface="+mn-ea"/>
            </a:endParaRPr>
          </a:p>
        </p:txBody>
      </p:sp>
      <p:sp>
        <p:nvSpPr>
          <p:cNvPr id="18" name="圆角矩形标注 17" title=""/>
          <p:cNvSpPr/>
          <p:nvPr/>
        </p:nvSpPr>
        <p:spPr>
          <a:xfrm>
            <a:off x="5615305" y="4932680"/>
            <a:ext cx="1966595" cy="448945"/>
          </a:xfrm>
          <a:prstGeom prst="wedgeRoundRectCallout">
            <a:avLst/>
          </a:prstGeom>
          <a:ln w="28575"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 title=""/>
          <p:cNvSpPr txBox="1"/>
          <p:nvPr/>
        </p:nvSpPr>
        <p:spPr>
          <a:xfrm>
            <a:off x="5648960" y="4921250"/>
            <a:ext cx="19329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C00000"/>
                </a:solidFill>
              </a:rPr>
              <a:t>学而优则仕</a:t>
            </a:r>
            <a:endParaRPr lang="zh-CN" altLang="en-US" sz="240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xit" presetSubtype="4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0" grpId="2"/>
      <p:bldP spid="18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文本框 21" title=""/>
          <p:cNvSpPr txBox="1"/>
          <p:nvPr/>
        </p:nvSpPr>
        <p:spPr>
          <a:xfrm>
            <a:off x="347345" y="1974850"/>
            <a:ext cx="8839835" cy="148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C7D3DD"/>
                </a:solidFill>
              </a14:hiddenFill>
            </a:ext>
          </a:extLst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ts val="3600"/>
              </a:lnSpc>
            </a:pPr>
            <a:r>
              <a:rPr lang="en-US" altLang="zh-CN" sz="2600">
                <a:latin typeface="微软雅黑" panose="020b0503020204020204" charset="-122"/>
                <a:ea typeface="微软雅黑"/>
                <a:sym typeface="+mn-ea"/>
              </a:rPr>
              <a:t> </a:t>
            </a:r>
            <a:r>
              <a:rPr sz="2600">
                <a:solidFill>
                  <a:srgbClr val="C00000"/>
                </a:solidFill>
                <a:latin typeface="微软雅黑" panose="020b0503020204020204" charset="-122"/>
                <a:ea typeface="微软雅黑"/>
                <a:sym typeface="+mn-ea"/>
              </a:rPr>
              <a:t>选官制度变化：</a:t>
            </a:r>
            <a:r>
              <a:rPr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由</a:t>
            </a:r>
            <a:r>
              <a:rPr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九品中正制</a:t>
            </a:r>
            <a:r>
              <a:rPr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到</a:t>
            </a:r>
            <a:r>
              <a:rPr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科举制</a:t>
            </a:r>
            <a:r>
              <a:rPr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；</a:t>
            </a:r>
            <a:endParaRPr sz="2600">
              <a:solidFill>
                <a:srgbClr val="C00000"/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pPr indent="0" algn="l" fontAlgn="auto">
              <a:lnSpc>
                <a:spcPts val="3600"/>
              </a:lnSpc>
            </a:pPr>
            <a:r>
              <a:rPr lang="en-US" sz="2600">
                <a:solidFill>
                  <a:srgbClr val="C00000"/>
                </a:solidFill>
                <a:latin typeface="微软雅黑" panose="020b0503020204020204" charset="-122"/>
                <a:ea typeface="微软雅黑"/>
                <a:sym typeface="+mn-ea"/>
              </a:rPr>
              <a:t> </a:t>
            </a:r>
            <a:r>
              <a:rPr sz="2600">
                <a:solidFill>
                  <a:srgbClr val="C00000"/>
                </a:solidFill>
                <a:latin typeface="微软雅黑" panose="020b0503020204020204" charset="-122"/>
                <a:ea typeface="微软雅黑"/>
                <a:sym typeface="+mn-ea"/>
              </a:rPr>
              <a:t>选官标准变化：</a:t>
            </a:r>
            <a:r>
              <a:rPr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由以</a:t>
            </a:r>
            <a:r>
              <a:rPr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门第</a:t>
            </a:r>
            <a:r>
              <a:rPr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为主到</a:t>
            </a:r>
            <a:r>
              <a:rPr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才学</a:t>
            </a:r>
            <a:r>
              <a:rPr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为主；</a:t>
            </a:r>
            <a:endParaRPr sz="2600">
              <a:solidFill>
                <a:srgbClr val="C00000"/>
              </a:solidFill>
              <a:latin typeface="微软雅黑" panose="020b0503020204020204" charset="-122"/>
              <a:ea typeface="微软雅黑"/>
              <a:sym typeface="+mn-ea"/>
            </a:endParaRPr>
          </a:p>
          <a:p>
            <a:pPr indent="0" algn="l" fontAlgn="auto">
              <a:lnSpc>
                <a:spcPts val="3600"/>
              </a:lnSpc>
            </a:pPr>
            <a:r>
              <a:rPr lang="en-US" sz="2600">
                <a:solidFill>
                  <a:srgbClr val="C00000"/>
                </a:solidFill>
                <a:latin typeface="微软雅黑" panose="020b0503020204020204" charset="-122"/>
                <a:ea typeface="微软雅黑"/>
                <a:sym typeface="+mn-ea"/>
              </a:rPr>
              <a:t> </a:t>
            </a:r>
            <a:r>
              <a:rPr sz="2600">
                <a:solidFill>
                  <a:srgbClr val="C00000"/>
                </a:solidFill>
                <a:latin typeface="微软雅黑" panose="020b0503020204020204" charset="-122"/>
                <a:ea typeface="微软雅黑"/>
                <a:sym typeface="+mn-ea"/>
              </a:rPr>
              <a:t>选拔方式变化：</a:t>
            </a:r>
            <a:r>
              <a:rPr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由以</a:t>
            </a:r>
            <a:r>
              <a:rPr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推举</a:t>
            </a:r>
            <a:r>
              <a:rPr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为主到以</a:t>
            </a:r>
            <a:r>
              <a:rPr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公开考试</a:t>
            </a:r>
            <a:r>
              <a:rPr sz="2600" b="1">
                <a:solidFill>
                  <a:schemeClr val="tx1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为主。</a:t>
            </a:r>
            <a:endParaRPr sz="2600" b="1">
              <a:solidFill>
                <a:schemeClr val="tx1"/>
              </a:solidFill>
              <a:latin typeface="仿宋" panose="02010609060101010101" charset="-122"/>
              <a:ea typeface="仿宋" panose="02010609060101010101" charset="-122"/>
              <a:sym typeface="+mn-ea"/>
            </a:endParaRPr>
          </a:p>
        </p:txBody>
      </p:sp>
      <p:sp>
        <p:nvSpPr>
          <p:cNvPr id="8" name="矩形 7" title=""/>
          <p:cNvSpPr/>
          <p:nvPr>
            <p:custDataLst>
              <p:tags r:id="rId2"/>
            </p:custDataLst>
          </p:nvPr>
        </p:nvSpPr>
        <p:spPr>
          <a:xfrm>
            <a:off x="-9525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3" name="矩形 12" title=""/>
          <p:cNvSpPr/>
          <p:nvPr>
            <p:custDataLst>
              <p:tags r:id="rId3"/>
            </p:custDataLst>
          </p:nvPr>
        </p:nvSpPr>
        <p:spPr>
          <a:xfrm>
            <a:off x="708978" y="101600"/>
            <a:ext cx="181102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课堂实练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1" name="圆角矩形 10" title=""/>
          <p:cNvSpPr/>
          <p:nvPr>
            <p:custDataLst>
              <p:tags r:id="rId4"/>
            </p:custDataLst>
          </p:nvPr>
        </p:nvSpPr>
        <p:spPr>
          <a:xfrm>
            <a:off x="219710" y="775970"/>
            <a:ext cx="11541125" cy="1107440"/>
          </a:xfrm>
          <a:prstGeom prst="roundRect">
            <a:avLst/>
          </a:prstGeom>
          <a:solidFill>
            <a:srgbClr val="F2D9D6"/>
          </a:solidFill>
          <a:ln>
            <a:solidFill>
              <a:srgbClr val="F2D9D6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想一 想：</a:t>
            </a:r>
            <a:r>
              <a:rPr lang="zh-CN" altLang="en-US" sz="2800" spc="-8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科 举 制与</a:t>
            </a: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前朝选官制度有什么重大变化？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19710" y="775970"/>
            <a:ext cx="1598930" cy="436245"/>
          </a:xfrm>
          <a:prstGeom prst="rect">
            <a:avLst/>
          </a:prstGeom>
        </p:spPr>
      </p:pic>
      <p:sp>
        <p:nvSpPr>
          <p:cNvPr id="14" name="圆角矩形 13" title=""/>
          <p:cNvSpPr/>
          <p:nvPr>
            <p:custDataLst>
              <p:tags r:id="rId7"/>
            </p:custDataLst>
          </p:nvPr>
        </p:nvSpPr>
        <p:spPr>
          <a:xfrm>
            <a:off x="142240" y="3554730"/>
            <a:ext cx="11541125" cy="1322070"/>
          </a:xfrm>
          <a:prstGeom prst="roundRect">
            <a:avLst/>
          </a:prstGeom>
          <a:solidFill>
            <a:srgbClr val="F2D9D6"/>
          </a:solidFill>
          <a:ln>
            <a:solidFill>
              <a:srgbClr val="F2D9D6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标准粗黑" panose="02000503000000000000" charset="-122"/>
            </a:endParaRPr>
          </a:p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标准粗黑" panose="02000503000000000000" charset="-122"/>
              </a:rPr>
              <a:t>想一想，科举制对当时社会产生了什么影响？科举制</a:t>
            </a: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为什么能在中国沿用上千年</a:t>
            </a: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？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5" name="文本框 14" title=""/>
          <p:cNvSpPr txBox="1"/>
          <p:nvPr/>
        </p:nvSpPr>
        <p:spPr>
          <a:xfrm>
            <a:off x="1818640" y="813435"/>
            <a:ext cx="266319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改编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【七</a:t>
            </a:r>
            <a:r>
              <a:rPr lang="zh-CN" altLang="en-US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下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】03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  <a:sym typeface="+mn-ea"/>
            </a:endParaRPr>
          </a:p>
        </p:txBody>
      </p:sp>
      <p:pic>
        <p:nvPicPr>
          <p:cNvPr id="16" name="图片 15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42240" y="3554095"/>
            <a:ext cx="1542415" cy="427355"/>
          </a:xfrm>
          <a:prstGeom prst="rect">
            <a:avLst/>
          </a:prstGeom>
        </p:spPr>
      </p:pic>
      <p:sp>
        <p:nvSpPr>
          <p:cNvPr id="17" name="文本框 16" title=""/>
          <p:cNvSpPr txBox="1"/>
          <p:nvPr>
            <p:custDataLst>
              <p:tags r:id="rId10"/>
            </p:custDataLst>
          </p:nvPr>
        </p:nvSpPr>
        <p:spPr>
          <a:xfrm>
            <a:off x="347345" y="5768340"/>
            <a:ext cx="11541760" cy="640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C7D3DD"/>
                </a:solidFill>
              </a14:hiddenFill>
            </a:ext>
          </a:extLst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altLang="zh-CN" sz="2800">
                <a:latin typeface="微软雅黑" panose="020b0503020204020204" charset="-122"/>
                <a:ea typeface="微软雅黑"/>
                <a:sym typeface="+mn-ea"/>
              </a:rPr>
              <a:t> </a:t>
            </a:r>
            <a:r>
              <a:rPr sz="2600">
                <a:solidFill>
                  <a:srgbClr val="C00000"/>
                </a:solidFill>
                <a:latin typeface="微软雅黑" panose="020b0503020204020204" charset="-122"/>
                <a:ea typeface="微软雅黑"/>
                <a:sym typeface="+mn-ea"/>
              </a:rPr>
              <a:t>原因：</a:t>
            </a:r>
            <a:r>
              <a:rPr sz="2600" b="1">
                <a:latin typeface="仿宋" panose="02010609060101010101" charset="-122"/>
                <a:ea typeface="仿宋" panose="02010609060101010101" charset="-122"/>
                <a:sym typeface="+mn-ea"/>
              </a:rPr>
              <a:t>从根本上说是该制度</a:t>
            </a:r>
            <a:r>
              <a:rPr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有利于统治者选拔优秀人才，巩固统治</a:t>
            </a:r>
            <a:r>
              <a:rPr sz="2600" b="1">
                <a:latin typeface="仿宋" panose="02010609060101010101" charset="-122"/>
                <a:ea typeface="仿宋" panose="02010609060101010101" charset="-122"/>
                <a:sym typeface="+mn-ea"/>
              </a:rPr>
              <a:t>。</a:t>
            </a:r>
            <a:endParaRPr sz="2600" b="1">
              <a:latin typeface="仿宋" panose="02010609060101010101" charset="-122"/>
              <a:ea typeface="仿宋" panose="02010609060101010101" charset="-122"/>
              <a:sym typeface="+mn-ea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415925" y="4967605"/>
            <a:ext cx="10577830" cy="891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600">
                <a:solidFill>
                  <a:srgbClr val="C00000"/>
                </a:solidFill>
                <a:latin typeface="微软雅黑" panose="020b0503020204020204" charset="-122"/>
                <a:ea typeface="微软雅黑"/>
                <a:sym typeface="+mn-ea"/>
              </a:rPr>
              <a:t>影响：</a:t>
            </a:r>
            <a:r>
              <a:rPr sz="2600" b="1">
                <a:latin typeface="仿宋" panose="02010609060101010101" charset="-122"/>
                <a:ea typeface="仿宋" panose="02010609060101010101" charset="-122"/>
                <a:sym typeface="+mn-ea"/>
              </a:rPr>
              <a:t>加强了皇帝在选官和用人上的权力，扩大了官吏选拔的范围，使有才学的人能由此参政，</a:t>
            </a:r>
            <a:r>
              <a:rPr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sym typeface="+mn-ea"/>
              </a:rPr>
              <a:t>促进社会阶层的流动</a:t>
            </a:r>
            <a:r>
              <a:rPr lang="zh-CN" altLang="en-US" b="1">
                <a:effectLst/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lang="zh-CN" altLang="en-US"/>
          </a:p>
        </p:txBody>
      </p:sp>
      <p:sp>
        <p:nvSpPr>
          <p:cNvPr id="19" name="文本框 18" title=""/>
          <p:cNvSpPr txBox="1"/>
          <p:nvPr>
            <p:custDataLst>
              <p:tags r:id="rId11"/>
            </p:custDataLst>
          </p:nvPr>
        </p:nvSpPr>
        <p:spPr>
          <a:xfrm>
            <a:off x="1684655" y="3555365"/>
            <a:ext cx="2663190" cy="3987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改编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【七</a:t>
            </a:r>
            <a:r>
              <a:rPr lang="zh-CN" altLang="en-US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下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】05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  <a:sym typeface="+mn-ea"/>
            </a:endParaRPr>
          </a:p>
        </p:txBody>
      </p:sp>
      <p:sp>
        <p:nvSpPr>
          <p:cNvPr id="3" name="圆角矩形 2" title=""/>
          <p:cNvSpPr/>
          <p:nvPr>
            <p:custDataLst>
              <p:tags r:id="rId12"/>
            </p:custDataLst>
          </p:nvPr>
        </p:nvSpPr>
        <p:spPr>
          <a:xfrm>
            <a:off x="7394575" y="1391285"/>
            <a:ext cx="791210" cy="380365"/>
          </a:xfrm>
          <a:prstGeom prst="roundRect">
            <a:avLst/>
          </a:prstGeom>
          <a:noFill/>
          <a:ln w="25400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任意多边形 19" title=""/>
          <p:cNvSpPr/>
          <p:nvPr>
            <p:custDataLst>
              <p:tags r:id="rId13"/>
            </p:custDataLst>
          </p:nvPr>
        </p:nvSpPr>
        <p:spPr>
          <a:xfrm>
            <a:off x="2084705" y="1798320"/>
            <a:ext cx="3543935" cy="8509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圆角矩形 3" title=""/>
          <p:cNvSpPr/>
          <p:nvPr>
            <p:custDataLst>
              <p:tags r:id="rId14"/>
            </p:custDataLst>
          </p:nvPr>
        </p:nvSpPr>
        <p:spPr>
          <a:xfrm>
            <a:off x="8490585" y="4025900"/>
            <a:ext cx="1042670" cy="407035"/>
          </a:xfrm>
          <a:prstGeom prst="roundRect">
            <a:avLst/>
          </a:prstGeom>
          <a:noFill/>
          <a:ln w="25400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圆角矩形 4" title=""/>
          <p:cNvSpPr/>
          <p:nvPr>
            <p:custDataLst>
              <p:tags r:id="rId15"/>
            </p:custDataLst>
          </p:nvPr>
        </p:nvSpPr>
        <p:spPr>
          <a:xfrm>
            <a:off x="6302375" y="4025900"/>
            <a:ext cx="791210" cy="380365"/>
          </a:xfrm>
          <a:prstGeom prst="roundRect">
            <a:avLst/>
          </a:prstGeom>
          <a:noFill/>
          <a:ln w="25400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任意多边形 5" title=""/>
          <p:cNvSpPr/>
          <p:nvPr>
            <p:custDataLst>
              <p:tags r:id="rId16"/>
            </p:custDataLst>
          </p:nvPr>
        </p:nvSpPr>
        <p:spPr>
          <a:xfrm>
            <a:off x="1939290" y="4404360"/>
            <a:ext cx="2407920" cy="116205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任意多边形 6" title=""/>
          <p:cNvSpPr/>
          <p:nvPr>
            <p:custDataLst>
              <p:tags r:id="rId17"/>
            </p:custDataLst>
          </p:nvPr>
        </p:nvSpPr>
        <p:spPr>
          <a:xfrm>
            <a:off x="9996805" y="4406265"/>
            <a:ext cx="1327150" cy="12954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任意多边形 9" title=""/>
          <p:cNvSpPr/>
          <p:nvPr>
            <p:custDataLst>
              <p:tags r:id="rId18"/>
            </p:custDataLst>
          </p:nvPr>
        </p:nvSpPr>
        <p:spPr>
          <a:xfrm>
            <a:off x="357505" y="4838065"/>
            <a:ext cx="1327150" cy="12954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  <p:bldP spid="18" grpId="0"/>
      <p:bldP spid="3" grpId="0"/>
      <p:bldP spid="20" grpId="0"/>
      <p:bldP spid="4" grpId="0"/>
      <p:bldP spid="5" grpId="0"/>
      <p:bldP spid="6" grpId="0"/>
      <p:bldP spid="7" grpId="0"/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3720" y="1420495"/>
            <a:ext cx="5920105" cy="753745"/>
          </a:xfrm>
          <a:prstGeom prst="rect">
            <a:avLst/>
          </a:prstGeom>
        </p:spPr>
      </p:pic>
      <p:sp>
        <p:nvSpPr>
          <p:cNvPr id="3" name="文本框 2" title=""/>
          <p:cNvSpPr txBox="1"/>
          <p:nvPr/>
        </p:nvSpPr>
        <p:spPr>
          <a:xfrm>
            <a:off x="401955" y="567055"/>
            <a:ext cx="609600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  <a:sym typeface="+mn-ea"/>
              </a:rPr>
              <a:t>3.科举制度的兴衰（时空观念）</a:t>
            </a:r>
            <a:endParaRPr lang="en-US" altLang="zh-CN" sz="2800">
              <a:latin typeface="标准粗黑" panose="02000503000000000000" charset="-122"/>
              <a:ea typeface="标准粗黑" panose="02000503000000000000" charset="-122"/>
              <a:cs typeface="标准粗黑" panose="02000503000000000000" charset="-122"/>
              <a:sym typeface="+mn-ea"/>
            </a:endParaRPr>
          </a:p>
        </p:txBody>
      </p:sp>
      <p:pic>
        <p:nvPicPr>
          <p:cNvPr id="6" name="P36.EPS" title="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62255" y="2291080"/>
            <a:ext cx="11687810" cy="2590165"/>
          </a:xfrm>
          <a:prstGeom prst="rect">
            <a:avLst/>
          </a:prstGeom>
        </p:spPr>
      </p:pic>
      <p:sp>
        <p:nvSpPr>
          <p:cNvPr id="12" name="矩形 11" title=""/>
          <p:cNvSpPr/>
          <p:nvPr>
            <p:custDataLst>
              <p:tags r:id="rId5"/>
            </p:custDataLst>
          </p:nvPr>
        </p:nvSpPr>
        <p:spPr>
          <a:xfrm>
            <a:off x="0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788353" y="121920"/>
            <a:ext cx="320167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素质拓展提升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036</a:t>
            </a:r>
            <a:endParaRPr lang="zh-CN" sz="3200" b="1">
              <a:solidFill>
                <a:srgbClr val="37449B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" name="表格 9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70510" y="2453640"/>
          <a:ext cx="9131300" cy="2669540"/>
        </p:xfrm>
        <a:graphic>
          <a:graphicData uri="http://schemas.openxmlformats.org/drawingml/2006/table">
            <a:tbl>
              <a:tblPr firstRow="1" firstCol="1" bandRow="1"/>
              <a:tblGrid>
                <a:gridCol w="449580"/>
                <a:gridCol w="734060"/>
                <a:gridCol w="7947660"/>
              </a:tblGrid>
              <a:tr h="1334770">
                <a:tc rowSpan="2">
                  <a:txBody>
                    <a:bodyPr vert="eaVert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800"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『贞观之治』</a:t>
                      </a:r>
                      <a:endParaRPr lang="en-US" sz="2800"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vert="eaVert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800"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皇帝</a:t>
                      </a:r>
                      <a:endParaRPr lang="en-US" sz="2800"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626年，</a:t>
                      </a:r>
                      <a:r>
                        <a:rPr lang="en-US" sz="2800" b="1" u="sng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　</a:t>
                      </a:r>
                      <a:r>
                        <a:rPr 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即位，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次年</a:t>
                      </a:r>
                      <a:r>
                        <a:rPr 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改年号为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“贞观”</a:t>
                      </a:r>
                      <a:r>
                        <a:rPr 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，也就是历史上著名的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唐太宗</a:t>
                      </a:r>
                      <a:r>
                        <a:rPr 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；在位20多年，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开创了唐朝的盛世局面</a:t>
                      </a:r>
                      <a:r>
                        <a:rPr 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r>
                        <a:rPr lang="zh-CN" alt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altLang="en-US" sz="2800" b="1"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4819" marR="4819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477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800"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原因</a:t>
                      </a:r>
                      <a:endParaRPr lang="en-US" sz="2800"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7950" indent="0" algn="l" fontAlgn="auto">
                        <a:lnSpc>
                          <a:spcPct val="10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唐太宗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吸取隋朝速亡的历史教训</a:t>
                      </a:r>
                      <a:r>
                        <a:rPr 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，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勤于政事，虚心纳</a:t>
                      </a:r>
                      <a:r>
                        <a:rPr 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谏（魏征），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从善如流，知人善任</a:t>
                      </a:r>
                      <a:r>
                        <a:rPr 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（房玄龄、杜如晦）</a:t>
                      </a:r>
                      <a:endParaRPr lang="en-US" sz="2800" b="1"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4819" marR="4819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表格 11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71145" y="1941830"/>
          <a:ext cx="9130665" cy="511810"/>
        </p:xfrm>
        <a:graphic>
          <a:graphicData uri="http://schemas.openxmlformats.org/drawingml/2006/table">
            <a:tbl>
              <a:tblPr firstRow="1" firstCol="1" bandRow="1"/>
              <a:tblGrid>
                <a:gridCol w="1536700"/>
                <a:gridCol w="7593965"/>
              </a:tblGrid>
              <a:tr h="50990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800">
                          <a:effectLst/>
                          <a:uFillTx/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唐朝建立</a:t>
                      </a:r>
                      <a:endParaRPr lang="en-US" sz="2800">
                        <a:effectLst/>
                        <a:uFillTx/>
                        <a:latin typeface="微软雅黑" panose="020b0503020204020204" charset="-122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20000"/>
                        </a:lnSpc>
                        <a:spcAft>
                          <a:spcPct val="0"/>
                        </a:spcAft>
                        <a:buClrTx/>
                        <a:buSzTx/>
                        <a:buFontTx/>
                      </a:pPr>
                      <a:r>
                        <a:rPr lang="en-US" sz="2800">
                          <a:effectLst/>
                          <a:uFillTx/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618年</a:t>
                      </a:r>
                      <a:r>
                        <a:rPr 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李渊</a:t>
                      </a:r>
                      <a:r>
                        <a:rPr 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建立唐朝，定都 </a:t>
                      </a:r>
                      <a:r>
                        <a:rPr lang="en-US" sz="2800" b="1" u="sng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　　</a:t>
                      </a:r>
                      <a:r>
                        <a:rPr 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r>
                        <a:rPr lang="zh-CN" altLang="en-US" sz="2800" b="1"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endParaRPr lang="zh-CN" altLang="en-US" sz="2800" b="1">
                        <a:effectLst/>
                        <a:uFillTx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66675" marR="66675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" name="图片 13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523095" y="1878330"/>
            <a:ext cx="2345055" cy="4313555"/>
          </a:xfrm>
          <a:prstGeom prst="rect">
            <a:avLst/>
          </a:prstGeom>
        </p:spPr>
      </p:pic>
      <p:sp>
        <p:nvSpPr>
          <p:cNvPr id="17" name="矩形 16" title=""/>
          <p:cNvSpPr/>
          <p:nvPr>
            <p:custDataLst>
              <p:tags r:id="rId6"/>
            </p:custDataLst>
          </p:nvPr>
        </p:nvSpPr>
        <p:spPr>
          <a:xfrm>
            <a:off x="2856309" y="2234156"/>
            <a:ext cx="12877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李世民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9" name="矩形 18" title=""/>
          <p:cNvSpPr/>
          <p:nvPr>
            <p:custDataLst>
              <p:tags r:id="rId7"/>
            </p:custDataLst>
          </p:nvPr>
        </p:nvSpPr>
        <p:spPr>
          <a:xfrm>
            <a:off x="6811108" y="1761890"/>
            <a:ext cx="9194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长安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" name="矩形 1" title=""/>
          <p:cNvSpPr/>
          <p:nvPr>
            <p:custDataLst>
              <p:tags r:id="rId8"/>
            </p:custDataLst>
          </p:nvPr>
        </p:nvSpPr>
        <p:spPr>
          <a:xfrm>
            <a:off x="0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" name="矩形 2" title=""/>
          <p:cNvSpPr/>
          <p:nvPr>
            <p:custDataLst>
              <p:tags r:id="rId9"/>
            </p:custDataLst>
          </p:nvPr>
        </p:nvSpPr>
        <p:spPr>
          <a:xfrm>
            <a:off x="798513" y="121920"/>
            <a:ext cx="318135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032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24" name="平行四边形 23" title=""/>
          <p:cNvSpPr/>
          <p:nvPr>
            <p:custDataLst>
              <p:tags r:id="rId10"/>
            </p:custDataLst>
          </p:nvPr>
        </p:nvSpPr>
        <p:spPr>
          <a:xfrm>
            <a:off x="7064375" y="254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隋唐的繁荣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1"/>
            </p:custDataLst>
          </p:nvPr>
        </p:nvSpPr>
        <p:spPr>
          <a:xfrm>
            <a:off x="270510" y="845185"/>
            <a:ext cx="1158557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latin typeface="标准粗黑" panose="02000503000000000000" charset="-122"/>
                <a:ea typeface="标准粗黑" panose="02000503000000000000" charset="-122"/>
                <a:cs typeface="标准粗黑" panose="02000503000000000000" charset="-122"/>
                <a:sym typeface="+mn-ea"/>
              </a:rPr>
              <a:t>3.政治清明：开创科举取士制度 “贞观之治” 女皇帝武则天 “开元盛世” </a:t>
            </a:r>
            <a:endParaRPr lang="en-US" altLang="zh-CN" sz="2800">
              <a:latin typeface="标准粗黑" panose="02000503000000000000" charset="-122"/>
              <a:ea typeface="标准粗黑" panose="02000503000000000000" charset="-122"/>
              <a:cs typeface="标准粗黑" panose="02000503000000000000" charset="-122"/>
              <a:sym typeface="+mn-ea"/>
            </a:endParaRPr>
          </a:p>
        </p:txBody>
      </p:sp>
      <p:sp>
        <p:nvSpPr>
          <p:cNvPr id="8" name="圆角矩形 7" title=""/>
          <p:cNvSpPr/>
          <p:nvPr>
            <p:custDataLst>
              <p:tags r:id="rId12"/>
            </p:custDataLst>
          </p:nvPr>
        </p:nvSpPr>
        <p:spPr>
          <a:xfrm>
            <a:off x="5118100" y="1337945"/>
            <a:ext cx="1308100" cy="540385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>
                <a:solidFill>
                  <a:schemeClr val="bg1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627</a:t>
            </a:r>
            <a:r>
              <a:rPr lang="zh-CN" altLang="en-US" sz="2800">
                <a:solidFill>
                  <a:schemeClr val="bg1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年</a:t>
            </a:r>
            <a:endParaRPr lang="zh-CN" altLang="en-US" sz="2800">
              <a:solidFill>
                <a:schemeClr val="bg1"/>
              </a:solidFill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cxnSp>
        <p:nvCxnSpPr>
          <p:cNvPr id="4" name="直接箭头连接符 3" title=""/>
          <p:cNvCxnSpPr/>
          <p:nvPr/>
        </p:nvCxnSpPr>
        <p:spPr>
          <a:xfrm flipH="1">
            <a:off x="5683885" y="1979930"/>
            <a:ext cx="0" cy="548640"/>
          </a:xfrm>
          <a:prstGeom prst="straightConnector1">
            <a:avLst/>
          </a:prstGeom>
          <a:ln w="31750" cap="rnd">
            <a:solidFill>
              <a:srgbClr val="C00000"/>
            </a:solidFill>
            <a:round/>
            <a:tailEnd type="arrow" w="med" len="med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2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219075" y="763270"/>
          <a:ext cx="10478135" cy="4751070"/>
        </p:xfrm>
        <a:graphic>
          <a:graphicData uri="http://schemas.openxmlformats.org/drawingml/2006/table">
            <a:tbl>
              <a:tblPr firstRow="1" firstCol="1" bandRow="1"/>
              <a:tblGrid>
                <a:gridCol w="975995"/>
                <a:gridCol w="821690"/>
                <a:gridCol w="909955"/>
                <a:gridCol w="7770495"/>
              </a:tblGrid>
              <a:tr h="1828800">
                <a:tc rowSpan="4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</a:pPr>
                      <a:r>
                        <a:rPr lang="zh-CN" sz="2600" b="0" spc="100">
                          <a:solidFill>
                            <a:srgbClr val="000000"/>
                          </a:solidFill>
                          <a:effectLst/>
                          <a:uFillTx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『贞观之治』</a:t>
                      </a:r>
                      <a:endParaRPr lang="zh-CN" sz="2600" b="0" spc="100">
                        <a:solidFill>
                          <a:srgbClr val="000000"/>
                        </a:solidFill>
                        <a:effectLst/>
                        <a:uFillTx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120">
                          <a:solidFill>
                            <a:srgbClr val="000000"/>
                          </a:solidFill>
                          <a:effectLst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革新措施</a:t>
                      </a:r>
                      <a:endParaRPr lang="zh-CN" sz="2600" b="0" spc="120">
                        <a:solidFill>
                          <a:srgbClr val="000000"/>
                        </a:solidFill>
                        <a:effectLst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120">
                          <a:solidFill>
                            <a:srgbClr val="000000"/>
                          </a:solidFill>
                          <a:effectLst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政治</a:t>
                      </a:r>
                      <a:endParaRPr lang="zh-CN" sz="2600" b="0" spc="120">
                        <a:solidFill>
                          <a:srgbClr val="000000"/>
                        </a:solidFill>
                        <a:effectLst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进一步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完善三省六部制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，明确中央机构的职权及决策程序；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制定法律，减省刑罚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；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增加科举考试科目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，鼓励士人报考，</a:t>
                      </a:r>
                      <a:r>
                        <a:rPr 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　</a:t>
                      </a:r>
                      <a:r>
                        <a:rPr lang="en-US" alt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     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逐渐成为最重要的科目；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严格考察各级官吏的政绩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。</a:t>
                      </a:r>
                      <a:r>
                        <a:rPr lang="en-US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 </a:t>
                      </a:r>
                      <a:endParaRPr lang="en-US" sz="2600" b="1" spc="120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7283" marR="7283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1440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120">
                          <a:solidFill>
                            <a:srgbClr val="000000"/>
                          </a:solidFill>
                          <a:effectLst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经济</a:t>
                      </a:r>
                      <a:endParaRPr lang="zh-CN" sz="2600" b="0" spc="120">
                        <a:solidFill>
                          <a:srgbClr val="000000"/>
                        </a:solidFill>
                        <a:effectLst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减轻人民的劳役负担，鼓励发展农业生产。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(体现</a:t>
                      </a:r>
                      <a:r>
                        <a:rPr lang="zh-CN" altLang="zh-CN" sz="2600" spc="300">
                          <a:solidFill>
                            <a:srgbClr val="C00000"/>
                          </a:solidFill>
                          <a:latin typeface="微软雅黑" panose="020b0503020204020204" charset="-122"/>
                          <a:ea typeface="微软雅黑"/>
                          <a:cs typeface="Times New Roman" panose="02020603050405020304" pitchFamily="18" charset="0"/>
                        </a:rPr>
                        <a:t>“以民为本”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的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统治思想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)</a:t>
                      </a:r>
                      <a:endParaRPr lang="zh-CN" sz="2600" b="1" spc="120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7283" marR="7283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18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120">
                          <a:solidFill>
                            <a:srgbClr val="000000"/>
                          </a:solidFill>
                          <a:effectLst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军事</a:t>
                      </a:r>
                      <a:endParaRPr lang="zh-CN" sz="2600" b="0" spc="120">
                        <a:solidFill>
                          <a:srgbClr val="000000"/>
                        </a:solidFill>
                        <a:effectLst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发动对突厥的反击，先后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击败东、西突厥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，加强了对</a:t>
                      </a:r>
                      <a:r>
                        <a:rPr lang="en-US" alt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     </a:t>
                      </a:r>
                      <a:r>
                        <a:rPr lang="zh-CN" sz="2600" b="1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  <a:sym typeface="+mn-ea"/>
                        </a:rPr>
                        <a:t>　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的控制。 </a:t>
                      </a:r>
                      <a:endParaRPr lang="zh-CN" sz="2600" b="1" spc="120">
                        <a:solidFill>
                          <a:srgbClr val="000000"/>
                        </a:solidFill>
                        <a:effectLst/>
                        <a:latin typeface="仿宋" panose="02010609060101010101" charset="-122"/>
                        <a:ea typeface="仿宋" panose="02010609060101010101" charset="-122"/>
                        <a:cs typeface="仿宋" panose="02010609060101010101" charset="-122"/>
                      </a:endParaRPr>
                    </a:p>
                  </a:txBody>
                  <a:tcPr marL="7283" marR="7283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47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0" spc="100">
                          <a:solidFill>
                            <a:srgbClr val="000000"/>
                          </a:solidFill>
                          <a:effectLst/>
                          <a:uFillTx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表现</a:t>
                      </a:r>
                      <a:endParaRPr lang="zh-CN" sz="2600" b="0" spc="100">
                        <a:solidFill>
                          <a:srgbClr val="000000"/>
                        </a:solidFill>
                        <a:effectLst/>
                        <a:uFillTx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600"/>
                        </a:lnSpc>
                        <a:spcAft>
                          <a:spcPct val="0"/>
                        </a:spcAft>
                      </a:pP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唐太宗统治期间，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政治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比较清明，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经济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得到进一步的发展，</a:t>
                      </a:r>
                      <a:r>
                        <a:rPr lang="en-US" sz="2800" b="1">
                          <a:solidFill>
                            <a:srgbClr val="1D41D5"/>
                          </a:solidFill>
                          <a:effectLst/>
                          <a:uFillTx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国力增强，文教昌盛</a:t>
                      </a:r>
                      <a:r>
                        <a:rPr lang="zh-CN" sz="2600" b="1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仿宋" panose="02010609060101010101" charset="-122"/>
                        </a:rPr>
                        <a:t>，历史上称之为</a:t>
                      </a:r>
                      <a:r>
                        <a:rPr lang="zh-CN" sz="2600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“</a:t>
                      </a:r>
                      <a:r>
                        <a:rPr lang="zh-CN" sz="2600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　</a:t>
                      </a:r>
                      <a:r>
                        <a:rPr lang="en-US" altLang="zh-CN" sz="2600" u="sng" spc="120">
                          <a:solidFill>
                            <a:srgbClr val="E46C0A"/>
                          </a:solidFill>
                          <a:effectLst/>
                          <a:uFill>
                            <a:solidFill>
                              <a:srgbClr val="666666"/>
                            </a:solidFill>
                          </a:uFill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          </a:t>
                      </a:r>
                      <a:r>
                        <a:rPr lang="zh-CN" sz="2600" spc="120">
                          <a:solidFill>
                            <a:srgbClr val="000000"/>
                          </a:solidFill>
                          <a:effectLst/>
                          <a:latin typeface="仿宋" panose="02010609060101010101" charset="-122"/>
                          <a:ea typeface="仿宋" panose="02010609060101010101" charset="-122"/>
                          <a:cs typeface="Times New Roman" panose="02020603050405020304" pitchFamily="18" charset="0"/>
                        </a:rPr>
                        <a:t>”</a:t>
                      </a:r>
                      <a:r>
                        <a:rPr lang="en-US" sz="2600" spc="120">
                          <a:solidFill>
                            <a:srgbClr val="000000"/>
                          </a:solidFill>
                          <a:effectLst/>
                          <a:latin typeface="+mj-lt"/>
                          <a:ea typeface="微软雅黑"/>
                          <a:cs typeface="Times New Roman" panose="02020603050405020304" pitchFamily="18" charset="0"/>
                        </a:rPr>
                        <a:t> </a:t>
                      </a:r>
                      <a:endParaRPr lang="en-US" sz="2600" spc="120">
                        <a:solidFill>
                          <a:srgbClr val="000000"/>
                        </a:solidFill>
                        <a:effectLst/>
                        <a:latin typeface="+mj-lt"/>
                        <a:ea typeface="微软雅黑"/>
                        <a:cs typeface="Times New Roman" panose="02020603050405020304" pitchFamily="18" charset="0"/>
                      </a:endParaRPr>
                    </a:p>
                  </a:txBody>
                  <a:tcPr marL="7283" marR="7283" marT="0" marB="0" anchor="ctr">
                    <a:lnL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6666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15" name="矩形 14" title=""/>
          <p:cNvSpPr/>
          <p:nvPr>
            <p:custDataLst>
              <p:tags r:id="rId3"/>
            </p:custDataLst>
          </p:nvPr>
        </p:nvSpPr>
        <p:spPr>
          <a:xfrm>
            <a:off x="8569325" y="4822190"/>
            <a:ext cx="1557655" cy="625475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4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贞观之治</a:t>
            </a:r>
            <a:endParaRPr lang="zh-CN" altLang="zh-CN" sz="24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9" name="矩形 18" title=""/>
          <p:cNvSpPr/>
          <p:nvPr>
            <p:custDataLst>
              <p:tags r:id="rId4"/>
            </p:custDataLst>
          </p:nvPr>
        </p:nvSpPr>
        <p:spPr>
          <a:xfrm>
            <a:off x="3448713" y="3757595"/>
            <a:ext cx="9194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西域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" name="矩形 1" title=""/>
          <p:cNvSpPr/>
          <p:nvPr>
            <p:custDataLst>
              <p:tags r:id="rId5"/>
            </p:custDataLst>
          </p:nvPr>
        </p:nvSpPr>
        <p:spPr>
          <a:xfrm>
            <a:off x="0" y="635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24" name="平行四边形 23" title=""/>
          <p:cNvSpPr/>
          <p:nvPr>
            <p:custDataLst>
              <p:tags r:id="rId6"/>
            </p:custDataLst>
          </p:nvPr>
        </p:nvSpPr>
        <p:spPr>
          <a:xfrm>
            <a:off x="7064375" y="254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隋唐的繁荣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13" name="矩形 12" title=""/>
          <p:cNvSpPr/>
          <p:nvPr>
            <p:custDataLst>
              <p:tags r:id="rId7"/>
            </p:custDataLst>
          </p:nvPr>
        </p:nvSpPr>
        <p:spPr>
          <a:xfrm>
            <a:off x="5981728" y="1470325"/>
            <a:ext cx="1287780" cy="69151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lang="zh-CN" altLang="zh-CN" sz="2600" spc="300">
                <a:solidFill>
                  <a:srgbClr val="C00000"/>
                </a:solidFill>
                <a:latin typeface="微软雅黑" panose="020b0503020204020204" charset="-122"/>
                <a:ea typeface="微软雅黑"/>
                <a:cs typeface="Times New Roman" panose="02020603050405020304" pitchFamily="18" charset="0"/>
                <a:sym typeface="+mn-ea"/>
              </a:rPr>
              <a:t>进士科</a:t>
            </a:r>
            <a:endParaRPr lang="zh-CN" altLang="zh-CN" sz="2600" spc="300">
              <a:solidFill>
                <a:srgbClr val="C00000"/>
              </a:solidFill>
              <a:latin typeface="微软雅黑" panose="020b0503020204020204" charset="-122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14" name="图片 2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95640" y="1254760"/>
            <a:ext cx="3465195" cy="2100580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圆角矩形 20" title=""/>
          <p:cNvSpPr/>
          <p:nvPr>
            <p:custDataLst>
              <p:tags r:id="rId9"/>
            </p:custDataLst>
          </p:nvPr>
        </p:nvSpPr>
        <p:spPr>
          <a:xfrm>
            <a:off x="1057275" y="4576445"/>
            <a:ext cx="9722485" cy="876935"/>
          </a:xfrm>
          <a:prstGeom prst="roundRect">
            <a:avLst/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Q：三省六部制中三省长官的职能分别是什么？三省六部制的完善有什么作用？</a:t>
            </a:r>
            <a:endParaRPr lang="zh-CN" altLang="en-US" sz="2800"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657860" y="5777230"/>
            <a:ext cx="1035875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spc="-90">
                <a:solidFill>
                  <a:srgbClr val="C00000"/>
                </a:solidFill>
                <a:uFillTx/>
                <a:latin typeface="微软雅黑" panose="020b0503020204020204" charset="-122"/>
                <a:ea typeface="微软雅黑"/>
                <a:cs typeface="仿宋" panose="02010609060101010101" charset="-122"/>
                <a:sym typeface="+mn-ea"/>
              </a:rPr>
              <a:t>职能：</a:t>
            </a:r>
            <a:r>
              <a:rPr sz="2400" b="1" spc="-90">
                <a:solidFill>
                  <a:srgbClr val="C00000"/>
                </a:solidFill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中书省</a:t>
            </a:r>
            <a:r>
              <a:rPr sz="2400" b="1" spc="-90"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负责</a:t>
            </a:r>
            <a:r>
              <a:rPr sz="2400" b="1" spc="-90">
                <a:solidFill>
                  <a:srgbClr val="C00000"/>
                </a:solidFill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决策</a:t>
            </a:r>
            <a:r>
              <a:rPr sz="2400" b="1" spc="-90"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2400" b="1" spc="-90">
                <a:solidFill>
                  <a:srgbClr val="C00000"/>
                </a:solidFill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门下省</a:t>
            </a:r>
            <a:r>
              <a:rPr sz="2400" b="1" spc="-90"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负责</a:t>
            </a:r>
            <a:r>
              <a:rPr sz="2400" b="1" spc="-90">
                <a:solidFill>
                  <a:srgbClr val="C00000"/>
                </a:solidFill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审议</a:t>
            </a:r>
            <a:r>
              <a:rPr sz="2400" b="1" spc="-90"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，</a:t>
            </a:r>
            <a:r>
              <a:rPr sz="2400" b="1" spc="-90">
                <a:solidFill>
                  <a:srgbClr val="C00000"/>
                </a:solidFill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尚书省</a:t>
            </a:r>
            <a:r>
              <a:rPr sz="2400" b="1" spc="-90"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负责</a:t>
            </a:r>
            <a:r>
              <a:rPr sz="2400" b="1" spc="-90">
                <a:solidFill>
                  <a:srgbClr val="C00000"/>
                </a:solidFill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执行</a:t>
            </a:r>
            <a:r>
              <a:rPr lang="zh-CN" sz="2400" b="1" spc="-90">
                <a:solidFill>
                  <a:srgbClr val="C00000"/>
                </a:solidFill>
                <a:uFillTx/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；</a:t>
            </a:r>
            <a:endParaRPr lang="zh-CN" sz="2400" b="1" spc="-90">
              <a:solidFill>
                <a:srgbClr val="C00000"/>
              </a:solidFill>
              <a:uFillTx/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r>
              <a:rPr lang="zh-CN" sz="2400" spc="-90">
                <a:solidFill>
                  <a:srgbClr val="C00000"/>
                </a:solidFill>
                <a:uFillTx/>
                <a:latin typeface="微软雅黑" panose="020b0503020204020204" charset="-122"/>
                <a:ea typeface="微软雅黑"/>
                <a:cs typeface="仿宋" panose="02010609060101010101" charset="-122"/>
                <a:sym typeface="+mn-ea"/>
              </a:rPr>
              <a:t>作用：</a:t>
            </a:r>
            <a:r>
              <a:rPr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三省的相互监督与牵制，</a:t>
            </a:r>
            <a:r>
              <a:rPr sz="24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削弱了相权，加强了皇权，提高了行政效率</a:t>
            </a:r>
            <a:r>
              <a:rPr lang="zh-CN" sz="24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。</a:t>
            </a:r>
            <a:endParaRPr lang="zh-CN" sz="2400" b="1" spc="-90">
              <a:solidFill>
                <a:srgbClr val="C00000"/>
              </a:solidFill>
              <a:uFillTx/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  <p:sp>
        <p:nvSpPr>
          <p:cNvPr id="8" name="圆角矩形 7" title=""/>
          <p:cNvSpPr/>
          <p:nvPr>
            <p:custDataLst>
              <p:tags r:id="rId10"/>
            </p:custDataLst>
          </p:nvPr>
        </p:nvSpPr>
        <p:spPr>
          <a:xfrm>
            <a:off x="3054985" y="3519805"/>
            <a:ext cx="5385435" cy="892175"/>
          </a:xfrm>
          <a:prstGeom prst="roundRect">
            <a:avLst/>
          </a:prstGeom>
          <a:solidFill>
            <a:srgbClr val="CA616A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solidFill>
                  <a:schemeClr val="bg1"/>
                </a:solidFill>
                <a:latin typeface="标准粗黑" panose="02000503000000000000" charset="-122"/>
                <a:ea typeface="标准粗黑" panose="02000503000000000000" charset="-122"/>
                <a:sym typeface="标准粗黑" panose="02000503000000000000" charset="-122"/>
              </a:rPr>
              <a:t>以民为本是指百姓是国家的根本，治理国家要以百姓的利益为重。</a:t>
            </a:r>
            <a:endParaRPr lang="zh-CN" altLang="en-US" sz="2800">
              <a:solidFill>
                <a:schemeClr val="bg1"/>
              </a:solidFill>
              <a:latin typeface="标准粗黑" panose="02000503000000000000" charset="-122"/>
              <a:ea typeface="标准粗黑" panose="02000503000000000000" charset="-122"/>
              <a:sym typeface="标准粗黑" panose="02000503000000000000" charset="-122"/>
            </a:endParaRPr>
          </a:p>
        </p:txBody>
      </p:sp>
      <p:sp>
        <p:nvSpPr>
          <p:cNvPr id="5" name="矩形 4" title=""/>
          <p:cNvSpPr/>
          <p:nvPr>
            <p:custDataLst>
              <p:tags r:id="rId11"/>
            </p:custDataLst>
          </p:nvPr>
        </p:nvSpPr>
        <p:spPr>
          <a:xfrm>
            <a:off x="798513" y="121920"/>
            <a:ext cx="318135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考点梳理拓展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032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9" grpId="0"/>
      <p:bldP spid="13" grpId="0"/>
      <p:bldP spid="21" grpId="2"/>
      <p:bldP spid="8" grpId="2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框 11" title=""/>
          <p:cNvSpPr txBox="1"/>
          <p:nvPr/>
        </p:nvSpPr>
        <p:spPr>
          <a:xfrm>
            <a:off x="709295" y="4659630"/>
            <a:ext cx="10965180" cy="164592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>
                <a:solidFill>
                  <a:srgbClr val="C00000"/>
                </a:solidFill>
                <a:latin typeface="微软雅黑" panose="020b0503020204020204" charset="-122"/>
                <a:ea typeface="微软雅黑"/>
              </a:rPr>
              <a:t>原因：</a:t>
            </a:r>
            <a:r>
              <a:rPr lang="zh-CN" altLang="en-US" sz="2600" b="1">
                <a:latin typeface="仿宋" panose="02010609060101010101" charset="-122"/>
                <a:ea typeface="仿宋" panose="02010609060101010101" charset="-122"/>
              </a:rPr>
              <a:t>唐太宗</a:t>
            </a:r>
            <a:r>
              <a:rPr lang="zh-CN" altLang="en-US"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</a:rPr>
              <a:t>经历过隋末农民战争</a:t>
            </a:r>
            <a:r>
              <a:rPr lang="zh-CN" altLang="en-US" sz="2600" b="1">
                <a:latin typeface="仿宋" panose="02010609060101010101" charset="-122"/>
                <a:ea typeface="仿宋" panose="02010609060101010101" charset="-122"/>
              </a:rPr>
              <a:t>，他认识到农民反抗是由赋役繁重、官吏贪求、饥寒切身引起的，只有轻徭薄赋、选用廉吏，使民衣食有余才能巩固统治。因此，他明确了</a:t>
            </a:r>
            <a:r>
              <a:rPr lang="zh-CN" altLang="en-US" sz="2600">
                <a:solidFill>
                  <a:srgbClr val="C00000"/>
                </a:solidFill>
                <a:latin typeface="微软雅黑" panose="020b0503020204020204" charset="-122"/>
                <a:ea typeface="微软雅黑"/>
              </a:rPr>
              <a:t>以民为本的治国思想</a:t>
            </a:r>
            <a:r>
              <a:rPr lang="zh-CN" altLang="en-US" sz="2600" b="1">
                <a:latin typeface="仿宋" panose="02010609060101010101" charset="-122"/>
                <a:ea typeface="仿宋" panose="02010609060101010101" charset="-122"/>
              </a:rPr>
              <a:t>，把君主和百姓的关系比喻成舟与水的关系。</a:t>
            </a:r>
            <a:endParaRPr lang="zh-CN" altLang="en-US" sz="26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780415" y="3630930"/>
            <a:ext cx="10492740" cy="799465"/>
          </a:xfrm>
          <a:prstGeom prst="rect">
            <a:avLst/>
          </a:prstGeom>
          <a:solidFill>
            <a:srgbClr val="C7D3DD"/>
          </a:solidFill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“</a:t>
            </a:r>
            <a:r>
              <a:rPr lang="zh-CN" altLang="en-US" sz="26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君舟民水</a:t>
            </a:r>
            <a:r>
              <a:rPr lang="en-US" altLang="zh-CN" sz="26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”</a:t>
            </a:r>
            <a:r>
              <a:rPr lang="zh-CN" altLang="en-US"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孔子最先提出</a:t>
            </a:r>
            <a:r>
              <a:rPr lang="zh-CN" altLang="en-US" sz="26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，</a:t>
            </a:r>
            <a:r>
              <a:rPr lang="zh-CN" altLang="en-US"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荀子加以发展</a:t>
            </a:r>
            <a:r>
              <a:rPr lang="zh-CN" altLang="en-US" sz="26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，告诫统治者要仁政爱民，</a:t>
            </a:r>
            <a:r>
              <a:rPr lang="zh-CN" altLang="en-US" sz="2600" b="1">
                <a:solidFill>
                  <a:srgbClr val="C00000"/>
                </a:solidFill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体现了儒家民本思想</a:t>
            </a:r>
            <a:r>
              <a:rPr lang="zh-CN" altLang="en-US" sz="26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</a:rPr>
              <a:t>。</a:t>
            </a:r>
            <a:endParaRPr lang="zh-CN" altLang="en-US" sz="26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</a:endParaRPr>
          </a:p>
        </p:txBody>
      </p:sp>
      <p:sp>
        <p:nvSpPr>
          <p:cNvPr id="2" name="矩形 1" title=""/>
          <p:cNvSpPr/>
          <p:nvPr>
            <p:custDataLst>
              <p:tags r:id="rId2"/>
            </p:custDataLst>
          </p:nvPr>
        </p:nvSpPr>
        <p:spPr>
          <a:xfrm>
            <a:off x="0" y="0"/>
            <a:ext cx="12211685" cy="68453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3" name="矩形 2" title=""/>
          <p:cNvSpPr/>
          <p:nvPr>
            <p:custDataLst>
              <p:tags r:id="rId3"/>
            </p:custDataLst>
          </p:nvPr>
        </p:nvSpPr>
        <p:spPr>
          <a:xfrm>
            <a:off x="778828" y="121920"/>
            <a:ext cx="3220720" cy="58356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bliqueBottomRight"/>
              <a:lightRig rig="flat" dir="t"/>
            </a:scene3d>
            <a:sp3d prstMaterial="matte">
              <a:extrusionClr>
                <a:srgbClr val="FEE238"/>
              </a:extrusionClr>
              <a:contourClr>
                <a:srgbClr val="FF5C4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200" b="1">
                <a:solidFill>
                  <a:srgbClr val="37449B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  <a:sym typeface="+mn-ea"/>
              </a:rPr>
              <a:t>重读教材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【七</a:t>
            </a:r>
            <a:r>
              <a:rPr lang="zh-CN" altLang="en-US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下</a:t>
            </a:r>
            <a:r>
              <a:rPr lang="en-US" altLang="zh-CN" sz="2000" b="1">
                <a:solidFill>
                  <a:srgbClr val="DD9B5E"/>
                </a:solidFill>
                <a:effectLst>
                  <a:innerShdw blurRad="63500" dist="50800" dir="13500000">
                    <a:srgbClr val="050505">
                      <a:alpha val="50000"/>
                    </a:srgbClr>
                  </a:innerShdw>
                </a:effectLst>
                <a:latin typeface="汉仪黑方简" panose="00020600040101010101" charset="-122"/>
                <a:ea typeface="汉仪黑方简" panose="00020600040101010101" charset="-122"/>
              </a:rPr>
              <a:t>】08</a:t>
            </a:r>
            <a:endParaRPr lang="en-US" altLang="zh-CN" sz="2000" b="1">
              <a:solidFill>
                <a:srgbClr val="DD9B5E"/>
              </a:solidFill>
              <a:effectLst>
                <a:innerShdw blurRad="63500" dist="50800" dir="13500000">
                  <a:srgbClr val="050505">
                    <a:alpha val="50000"/>
                  </a:srgbClr>
                </a:innerShdw>
              </a:effectLst>
              <a:latin typeface="汉仪黑方简" panose="00020600040101010101" charset="-122"/>
              <a:ea typeface="汉仪黑方简" panose="00020600040101010101" charset="-122"/>
            </a:endParaRPr>
          </a:p>
        </p:txBody>
      </p:sp>
      <p:sp>
        <p:nvSpPr>
          <p:cNvPr id="15" name="平行四边形 14" title=""/>
          <p:cNvSpPr/>
          <p:nvPr>
            <p:custDataLst>
              <p:tags r:id="rId4"/>
            </p:custDataLst>
          </p:nvPr>
        </p:nvSpPr>
        <p:spPr>
          <a:xfrm>
            <a:off x="7064375" y="0"/>
            <a:ext cx="5127625" cy="682625"/>
          </a:xfrm>
          <a:prstGeom prst="parallelogram">
            <a:avLst>
              <a:gd name="adj" fmla="val 69258"/>
            </a:avLst>
          </a:prstGeom>
          <a:solidFill>
            <a:srgbClr val="35419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汉仪综艺体简" panose="02010600000101010101" charset="-122"/>
                <a:ea typeface="汉仪综艺体简" panose="02010600000101010101" charset="-122"/>
                <a:cs typeface="汉仪综艺体简" panose="02010600000101010101" charset="-122"/>
                <a:sym typeface="方正小标宋简体" panose="02000000000000000000" charset="-122"/>
              </a:rPr>
              <a:t>隋唐的繁荣</a:t>
            </a:r>
            <a:endParaRPr lang="zh-CN" altLang="en-US" sz="3200">
              <a:latin typeface="汉仪综艺体简" panose="02010600000101010101" charset="-122"/>
              <a:ea typeface="汉仪综艺体简" panose="02010600000101010101" charset="-122"/>
              <a:cs typeface="汉仪综艺体简" panose="02010600000101010101" charset="-122"/>
              <a:sym typeface="方正小标宋简体" panose="02000000000000000000" charset="-122"/>
            </a:endParaRPr>
          </a:p>
        </p:txBody>
      </p:sp>
      <p:sp>
        <p:nvSpPr>
          <p:cNvPr id="7" name="圆角矩形 6" title=""/>
          <p:cNvSpPr/>
          <p:nvPr>
            <p:custDataLst>
              <p:tags r:id="rId5"/>
            </p:custDataLst>
          </p:nvPr>
        </p:nvSpPr>
        <p:spPr>
          <a:xfrm>
            <a:off x="219710" y="793750"/>
            <a:ext cx="11541125" cy="2409825"/>
          </a:xfrm>
          <a:prstGeom prst="roundRect">
            <a:avLst/>
          </a:prstGeom>
          <a:solidFill>
            <a:srgbClr val="F2D9D6"/>
          </a:solidFill>
          <a:ln>
            <a:solidFill>
              <a:srgbClr val="F2D9D6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endParaRPr lang="en-US" altLang="zh-CN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algn="l" fontAlgn="auto">
              <a:lnSpc>
                <a:spcPts val="366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唐太宗曾对大臣说：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为君之道，必须先存百姓，若损百姓以奉其身，犹割胫以啖腹，腹饱而身毙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。”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他还常引用古人的话：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舟之所以比人君，水所以比黎庶，水能载舟，亦能覆舟。</a:t>
            </a: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”   </a:t>
            </a:r>
            <a:endParaRPr lang="zh-CN" altLang="en-US" sz="28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0" algn="l" fontAlgn="auto">
              <a:lnSpc>
                <a:spcPts val="346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lang="en-US" altLang="zh-CN" sz="28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</a:t>
            </a:r>
            <a:r>
              <a:rPr lang="zh-CN" altLang="en-US" sz="28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为什么唐太宗把君主和百姓的关系比喻成舟与水的关系呢？</a:t>
            </a:r>
            <a:endParaRPr lang="zh-CN" altLang="en-US" sz="280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553" t="4251" r="70202" b="75394"/>
          <a:stretch>
            <a:fillRect/>
          </a:stretch>
        </p:blipFill>
        <p:spPr>
          <a:xfrm>
            <a:off x="302260" y="793115"/>
            <a:ext cx="1595120" cy="524510"/>
          </a:xfrm>
          <a:prstGeom prst="rect">
            <a:avLst/>
          </a:prstGeom>
        </p:spPr>
      </p:pic>
      <p:sp>
        <p:nvSpPr>
          <p:cNvPr id="16" name="圆角矩形 15" title=""/>
          <p:cNvSpPr/>
          <p:nvPr>
            <p:custDataLst>
              <p:tags r:id="rId8"/>
            </p:custDataLst>
          </p:nvPr>
        </p:nvSpPr>
        <p:spPr>
          <a:xfrm>
            <a:off x="911860" y="2748280"/>
            <a:ext cx="1144905" cy="380365"/>
          </a:xfrm>
          <a:prstGeom prst="roundRect">
            <a:avLst/>
          </a:prstGeom>
          <a:noFill/>
          <a:ln w="25400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 title=""/>
          <p:cNvSpPr/>
          <p:nvPr>
            <p:custDataLst>
              <p:tags r:id="rId9"/>
            </p:custDataLst>
          </p:nvPr>
        </p:nvSpPr>
        <p:spPr>
          <a:xfrm>
            <a:off x="3433445" y="3160395"/>
            <a:ext cx="2829560" cy="7620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 title=""/>
          <p:cNvSpPr/>
          <p:nvPr>
            <p:custDataLst>
              <p:tags r:id="rId10"/>
            </p:custDataLst>
          </p:nvPr>
        </p:nvSpPr>
        <p:spPr>
          <a:xfrm>
            <a:off x="2155825" y="3120390"/>
            <a:ext cx="807720" cy="149225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任意多边形 3" title=""/>
          <p:cNvSpPr/>
          <p:nvPr>
            <p:custDataLst>
              <p:tags r:id="rId11"/>
            </p:custDataLst>
          </p:nvPr>
        </p:nvSpPr>
        <p:spPr>
          <a:xfrm>
            <a:off x="6732905" y="3160395"/>
            <a:ext cx="2829560" cy="76200"/>
          </a:xfrm>
          <a:custGeom>
            <a:gdLst>
              <a:gd name="connisteX0" fmla="*/ 0 w 2489835"/>
              <a:gd name="connsiteY0" fmla="*/ 0 h 226710"/>
              <a:gd name="connisteX1" fmla="*/ 165100 w 2489835"/>
              <a:gd name="connsiteY1" fmla="*/ 205740 h 226710"/>
              <a:gd name="connisteX2" fmla="*/ 319405 w 2489835"/>
              <a:gd name="connsiteY2" fmla="*/ 20955 h 226710"/>
              <a:gd name="connisteX3" fmla="*/ 555625 w 2489835"/>
              <a:gd name="connsiteY3" fmla="*/ 215900 h 226710"/>
              <a:gd name="connisteX4" fmla="*/ 741045 w 2489835"/>
              <a:gd name="connsiteY4" fmla="*/ 41275 h 226710"/>
              <a:gd name="connisteX5" fmla="*/ 946785 w 2489835"/>
              <a:gd name="connsiteY5" fmla="*/ 226695 h 226710"/>
              <a:gd name="connisteX6" fmla="*/ 1121410 w 2489835"/>
              <a:gd name="connsiteY6" fmla="*/ 51435 h 226710"/>
              <a:gd name="connisteX7" fmla="*/ 1275715 w 2489835"/>
              <a:gd name="connsiteY7" fmla="*/ 205740 h 226710"/>
              <a:gd name="connisteX8" fmla="*/ 1430020 w 2489835"/>
              <a:gd name="connsiteY8" fmla="*/ 51435 h 226710"/>
              <a:gd name="connisteX9" fmla="*/ 1605280 w 2489835"/>
              <a:gd name="connsiteY9" fmla="*/ 185420 h 226710"/>
              <a:gd name="connisteX10" fmla="*/ 1769745 w 2489835"/>
              <a:gd name="connsiteY10" fmla="*/ 31115 h 226710"/>
              <a:gd name="connisteX11" fmla="*/ 1945005 w 2489835"/>
              <a:gd name="connsiteY11" fmla="*/ 185420 h 226710"/>
              <a:gd name="connisteX12" fmla="*/ 2171065 w 2489835"/>
              <a:gd name="connsiteY12" fmla="*/ 31115 h 226710"/>
              <a:gd name="connisteX13" fmla="*/ 2345690 w 2489835"/>
              <a:gd name="connsiteY13" fmla="*/ 205740 h 226710"/>
              <a:gd name="connisteX14" fmla="*/ 2489835 w 2489835"/>
              <a:gd name="connsiteY14" fmla="*/ 31115 h 226710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</a:cxnLst>
            <a:rect l="l" t="t" r="r" b="b"/>
            <a:pathLst>
              <a:path w="2489835" h="226711">
                <a:moveTo>
                  <a:pt x="0" y="0"/>
                </a:moveTo>
                <a:cubicBezTo>
                  <a:pt x="29845" y="45085"/>
                  <a:pt x="100965" y="201295"/>
                  <a:pt x="165100" y="205740"/>
                </a:cubicBezTo>
                <a:cubicBezTo>
                  <a:pt x="229235" y="210185"/>
                  <a:pt x="241300" y="19050"/>
                  <a:pt x="319405" y="20955"/>
                </a:cubicBezTo>
                <a:cubicBezTo>
                  <a:pt x="397510" y="22860"/>
                  <a:pt x="471170" y="212090"/>
                  <a:pt x="555625" y="215900"/>
                </a:cubicBezTo>
                <a:cubicBezTo>
                  <a:pt x="640080" y="219710"/>
                  <a:pt x="662940" y="39370"/>
                  <a:pt x="741045" y="41275"/>
                </a:cubicBezTo>
                <a:cubicBezTo>
                  <a:pt x="819150" y="43180"/>
                  <a:pt x="870585" y="224790"/>
                  <a:pt x="946785" y="226695"/>
                </a:cubicBezTo>
                <a:cubicBezTo>
                  <a:pt x="1022985" y="228600"/>
                  <a:pt x="1055370" y="55880"/>
                  <a:pt x="1121410" y="51435"/>
                </a:cubicBezTo>
                <a:cubicBezTo>
                  <a:pt x="1187450" y="46990"/>
                  <a:pt x="1214120" y="205740"/>
                  <a:pt x="1275715" y="205740"/>
                </a:cubicBezTo>
                <a:cubicBezTo>
                  <a:pt x="1337310" y="205740"/>
                  <a:pt x="1363980" y="55245"/>
                  <a:pt x="1430020" y="51435"/>
                </a:cubicBezTo>
                <a:cubicBezTo>
                  <a:pt x="1496060" y="47625"/>
                  <a:pt x="1537335" y="189230"/>
                  <a:pt x="1605280" y="185420"/>
                </a:cubicBezTo>
                <a:cubicBezTo>
                  <a:pt x="1673225" y="181610"/>
                  <a:pt x="1701800" y="31115"/>
                  <a:pt x="1769745" y="31115"/>
                </a:cubicBezTo>
                <a:cubicBezTo>
                  <a:pt x="1837690" y="31115"/>
                  <a:pt x="1864995" y="185420"/>
                  <a:pt x="1945005" y="185420"/>
                </a:cubicBezTo>
                <a:cubicBezTo>
                  <a:pt x="2025015" y="185420"/>
                  <a:pt x="2091055" y="27305"/>
                  <a:pt x="2171065" y="31115"/>
                </a:cubicBezTo>
                <a:cubicBezTo>
                  <a:pt x="2251075" y="34925"/>
                  <a:pt x="2282190" y="205740"/>
                  <a:pt x="2345690" y="205740"/>
                </a:cubicBezTo>
                <a:cubicBezTo>
                  <a:pt x="2409190" y="205740"/>
                  <a:pt x="2464435" y="69215"/>
                  <a:pt x="2489835" y="31115"/>
                </a:cubicBezTo>
              </a:path>
            </a:pathLst>
          </a:custGeom>
          <a:noFill/>
          <a:ln w="41275">
            <a:solidFill>
              <a:srgbClr val="C00000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4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2" grpId="0"/>
      <p:bldP spid="16" grpId="0"/>
      <p:bldP spid="14" grpId="0"/>
      <p:bldP spid="19" grpId="0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https://d.book118.com/837145160133006046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3149"/>
  <p:tag name="KSO_WM_TEMPLATE_MASTER_THUMB_INDEX" val="12"/>
  <p:tag name="KSO_WM_TEMPLATE_MASTER_TYPE" val="1"/>
  <p:tag name="KSO_WM_TEMPLATE_SUBCATEGORY" val="0"/>
  <p:tag name="KSO_WM_TEMPLATE_THUMBS_INDEX" val="1、4、7、8、9、10、13、18、21、25、26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#wm#"/>
  <p:tag name="KSO_WM_SLIDE_ID" val="custom20203149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3149"/>
  <p:tag name="KSO_WM_TEMPLATE_MASTER_THUMB_INDEX" val="12"/>
  <p:tag name="KSO_WM_TEMPLATE_MASTER_TYPE" val="1"/>
  <p:tag name="KSO_WM_TEMPLATE_SUBCATEGORY" val="0"/>
  <p:tag name="KSO_WM_TEMPLATE_THUMBS_INDEX" val="1、4、7、8、9、10、13、18、21、25、26"/>
</p:tagLst>
</file>

<file path=ppt/tags/tag147.xml><?xml version="1.0" encoding="utf-8"?>
<p:tagLst xmlns:p="http://schemas.openxmlformats.org/presentationml/2006/main">
  <p:tag name="KSO_WM_BEAUTIFY_FLAG" val="#wm#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148.xml><?xml version="1.0" encoding="utf-8"?>
<p:tagLst xmlns:p="http://schemas.openxmlformats.org/presentationml/2006/main">
  <p:tag name="KSO_WM_UNIT_CHART_COMPONENT_FLAG" val="0"/>
  <p:tag name="KSO_WM_UNIT_CHART_EMPHASIZE_BODY" val="0"/>
</p:tagLst>
</file>

<file path=ppt/tags/tag149.xml><?xml version="1.0" encoding="utf-8"?>
<p:tagLst xmlns:p="http://schemas.openxmlformats.org/presentationml/2006/main">
  <p:tag name="KSO_WM_UNIT_CHART_COMPARISON_MIN_SIZE" val="110"/>
  <p:tag name="KSO_WM_UNIT_CHART_COMPARISON_MODE" val="0"/>
</p:tagLst>
</file>

<file path=ppt/tags/tag150.xml><?xml version="1.0" encoding="utf-8"?>
<p:tagLst xmlns:p="http://schemas.openxmlformats.org/presentationml/2006/main">
  <p:tag name="KSO_WM_UNIT_CHART_COMPONENT_FLAG" val="0"/>
  <p:tag name="KSO_WM_UNIT_TYPE" val="f"/>
</p:tagLst>
</file>

<file path=ppt/tags/tag151.xml><?xml version="1.0" encoding="utf-8"?>
<p:tagLst xmlns:p="http://schemas.openxmlformats.org/presentationml/2006/main">
  <p:tag name="KSO_WM_UNIT_CHART_COMPONENT_FLAG" val="0"/>
</p:tagLst>
</file>

<file path=ppt/tags/tag152.xml><?xml version="1.0" encoding="utf-8"?>
<p:tagLst xmlns:p="http://schemas.openxmlformats.org/presentationml/2006/main">
  <p:tag name="KSO_WM_UNIT_CHART_COMPONENT_FLAG" val="0"/>
</p:tagLst>
</file>

<file path=ppt/tags/tag153.xml><?xml version="1.0" encoding="utf-8"?>
<p:tagLst xmlns:p="http://schemas.openxmlformats.org/presentationml/2006/main">
  <p:tag name="KSO_WM_UNIT_CHART_COMPONENT_FLAG" val="0"/>
</p:tagLst>
</file>

<file path=ppt/tags/tag154.xml><?xml version="1.0" encoding="utf-8"?>
<p:tagLst xmlns:p="http://schemas.openxmlformats.org/presentationml/2006/main">
  <p:tag name="KSO_WM_UNIT_CHART_COMPONENT_FLAG" val="0"/>
</p:tagLst>
</file>

<file path=ppt/tags/tag155.xml><?xml version="1.0" encoding="utf-8"?>
<p:tagLst xmlns:p="http://schemas.openxmlformats.org/presentationml/2006/main">
  <p:tag name="KSO_WM_UNIT_CHART_COMPARISON_LINE_VERTICAL" val="1"/>
  <p:tag name="KSO_WM_UNIT_CHART_COMPONENT_FLAG" val="0"/>
</p:tagLst>
</file>

<file path=ppt/tags/tag156.xml><?xml version="1.0" encoding="utf-8"?>
<p:tagLst xmlns:p="http://schemas.openxmlformats.org/presentationml/2006/main">
  <p:tag name="KSO_WM_UNIT_CHART_COMPARISON_LINE_HORIZONTAL" val="0"/>
  <p:tag name="KSO_WM_UNIT_CHART_COMPONENT_FLAG" val="0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#wm#"/>
  <p:tag name="KSO_WM_DIAGRAM_GROUP_CODE" val="ζ1-1"/>
  <p:tag name="KSO_WM_SLIDE_DIAGTYPE" val="ζ"/>
  <p:tag name="KSO_WM_SLIDE_ID" val="custom20203149_17"/>
  <p:tag name="KSO_WM_SLIDE_INDEX" val="17"/>
  <p:tag name="KSO_WM_SLIDE_ITEM_CNT" val="1"/>
  <p:tag name="KSO_WM_SLIDE_LAYOUT" val="a_f_ζ"/>
  <p:tag name="KSO_WM_SLIDE_LAYOUT_CNT" val="1_1_1"/>
  <p:tag name="KSO_WM_SLIDE_POSITION" val="94.65*145.3"/>
  <p:tag name="KSO_WM_SLIDE_SIZE" val="768.9*365.7"/>
  <p:tag name="KSO_WM_SLIDE_SUBTYPE" val="diag"/>
  <p:tag name="KSO_WM_SLIDE_TYPE" val="text"/>
  <p:tag name="KSO_WM_TAG_VERSION" val="1.0"/>
  <p:tag name="KSO_WM_TEMPLATE_CATEGORY" val="custom"/>
  <p:tag name="KSO_WM_TEMPLATE_COLOR_TYPE" val="1"/>
  <p:tag name="KSO_WM_TEMPLATE_INDEX" val="20203149"/>
  <p:tag name="KSO_WM_TEMPLATE_MASTER_TYPE" val="1"/>
  <p:tag name="KSO_WM_TEMPLATE_SUBCATEGORY" val="0"/>
</p:tagLst>
</file>

<file path=ppt/tags/tag159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184.xml><?xml version="1.0" encoding="utf-8"?>
<p:tagLst xmlns:p="http://schemas.openxmlformats.org/presentationml/2006/main">
  <p:tag name="KSO_WM_BEAUTIFY_FLAG" val=""/>
  <p:tag name="KSO_WM_UNIT_TABLE_BEAUTIFY" val="smartTable{cb524f41-4a18-4c4d-a1c9-4c5f4817258f}"/>
  <p:tag name="TABLE_ENDDRAG_ORIGIN_RECT" val="929*502"/>
  <p:tag name="TABLE_ENDDRAG_RECT" val="9*64*929*502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187.xml><?xml version="1.0" encoding="utf-8"?>
<p:tagLst xmlns:p="http://schemas.openxmlformats.org/presentationml/2006/main">
  <p:tag name="KSO_WM_BEAUTIFY_FLAG" val=""/>
  <p:tag name="KSO_WM_UNIT_TABLE_BEAUTIFY" val="smartTable{ac4d5457-3b52-485e-bb59-c49a7c8fae02}"/>
  <p:tag name="TABLE_ENDDRAG_ORIGIN_RECT" val="923*115"/>
  <p:tag name="TABLE_ENDDRAG_RECT" val="21*132*923*115"/>
</p:tagLst>
</file>

<file path=ppt/tags/tag188.xml><?xml version="1.0" encoding="utf-8"?>
<p:tagLst xmlns:p="http://schemas.openxmlformats.org/presentationml/2006/main">
  <p:tag name="KSO_WM_BEAUTIFY_FLAG" val=""/>
  <p:tag name="KSO_WM_UNIT_TABLE_BEAUTIFY" val="smartTable{68852b31-a14a-4f29-8d11-9f2fc8cf77a6}"/>
  <p:tag name="TABLE_ENDDRAG_ORIGIN_RECT" val="923*266"/>
  <p:tag name="TABLE_ENDDRAG_RECT" val="21*247*923*266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199.xml><?xml version="1.0" encoding="utf-8"?>
<p:tagLst xmlns:p="http://schemas.openxmlformats.org/presentationml/2006/main">
  <p:tag name="KSO_WM_BEAUTIFY_FLAG" val=""/>
  <p:tag name="TABLE_ENDDRAG_ORIGIN_RECT" val="852*322"/>
  <p:tag name="TABLE_ENDDRAG_RECT" val="17*104*852*322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  <p:tag name="TABLE_ENDDRAG_ORIGIN_RECT" val="686*390"/>
  <p:tag name="TABLE_ENDDRAG_RECT" val="17*69*686*390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"/>
  <p:tag name="TABLE_ENDDRAG_ORIGIN_RECT" val="873*399"/>
  <p:tag name="TABLE_ENDDRAG_RECT" val="17*70*873*399"/>
</p:tagLst>
</file>

<file path=ppt/tags/tag242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"/>
</p:tagLst>
</file>

<file path=ppt/tags/tag253.xml><?xml version="1.0" encoding="utf-8"?>
<p:tagLst xmlns:p="http://schemas.openxmlformats.org/presentationml/2006/main">
  <p:tag name="KSO_WM_BEAUTIFY_FLAG" val=""/>
</p:tagLst>
</file>

<file path=ppt/tags/tag254.xml><?xml version="1.0" encoding="utf-8"?>
<p:tagLst xmlns:p="http://schemas.openxmlformats.org/presentationml/2006/main">
  <p:tag name="KSO_WM_BEAUTIFY_FLAG" val=""/>
</p:tagLst>
</file>

<file path=ppt/tags/tag255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256.xml><?xml version="1.0" encoding="utf-8"?>
<p:tagLst xmlns:p="http://schemas.openxmlformats.org/presentationml/2006/main">
  <p:tag name="KSO_WM_BEAUTIFY_FLAG" val="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261.xml><?xml version="1.0" encoding="utf-8"?>
<p:tagLst xmlns:p="http://schemas.openxmlformats.org/presentationml/2006/main">
  <p:tag name="KSO_WM_BEAUTIFY_FLAG" val=""/>
  <p:tag name="KSO_WM_UNIT_TABLE_BEAUTIFY" val="smartTable{7cb966ca-83a9-474e-b164-18946e18ed83}"/>
  <p:tag name="TABLE_ENDDRAG_ORIGIN_RECT" val="912*180"/>
  <p:tag name="TABLE_ENDDRAG_RECT" val="21*135*912*180"/>
</p:tagLst>
</file>

<file path=ppt/tags/tag262.xml><?xml version="1.0" encoding="utf-8"?>
<p:tagLst xmlns:p="http://schemas.openxmlformats.org/presentationml/2006/main">
  <p:tag name="KSO_WM_BEAUTIFY_FLAG" val=""/>
  <p:tag name="KSO_WM_UNIT_TABLE_BEAUTIFY" val="smartTable{45cd77a3-f137-4caf-9073-b6288b0e055c}"/>
  <p:tag name="TABLE_ENDDRAG_ORIGIN_RECT" val="912*179"/>
  <p:tag name="TABLE_ENDDRAG_RECT" val="21*345*912*179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"/>
</p:tagLst>
</file>

<file path=ppt/tags/tag277.xml><?xml version="1.0" encoding="utf-8"?>
<p:tagLst xmlns:p="http://schemas.openxmlformats.org/presentationml/2006/main">
  <p:tag name="KSO_WM_BEAUTIFY_FLAG" val=""/>
</p:tagLst>
</file>

<file path=ppt/tags/tag278.xml><?xml version="1.0" encoding="utf-8"?>
<p:tagLst xmlns:p="http://schemas.openxmlformats.org/presentationml/2006/main">
  <p:tag name="KSO_WM_BEAUTIFY_FLAG" val="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  <p:tag name="KSO_WM_UNIT_TABLE_BEAUTIFY" val="smartTable{ea175590-901d-40cd-a504-de5ca91c1800}"/>
  <p:tag name="TABLE_ENDDRAG_ORIGIN_RECT" val="719*210"/>
  <p:tag name="TABLE_ENDDRAG_RECT" val="21*157*719*210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KSO_WM_BEAUTIFY_FLAG" val=""/>
</p:tagLst>
</file>

<file path=ppt/tags/tag290.xml><?xml version="1.0" encoding="utf-8"?>
<p:tagLst xmlns:p="http://schemas.openxmlformats.org/presentationml/2006/main">
  <p:tag name="KSO_WM_BEAUTIFY_FLAG" val="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293.xml><?xml version="1.0" encoding="utf-8"?>
<p:tagLst xmlns:p="http://schemas.openxmlformats.org/presentationml/2006/main">
  <p:tag name="KSO_WM_BEAUTIFY_FLAG" val=""/>
</p:tagLst>
</file>

<file path=ppt/tags/tag294.xml><?xml version="1.0" encoding="utf-8"?>
<p:tagLst xmlns:p="http://schemas.openxmlformats.org/presentationml/2006/main">
  <p:tag name="KSO_WM_BEAUTIFY_FLAG" val=""/>
</p:tagLst>
</file>

<file path=ppt/tags/tag295.xml><?xml version="1.0" encoding="utf-8"?>
<p:tagLst xmlns:p="http://schemas.openxmlformats.org/presentationml/2006/main">
  <p:tag name="KSO_WM_BEAUTIFY_FLAG" val="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BEAUTIFY_FLAG" val=""/>
  <p:tag name="TABLE_ENDDRAG_ORIGIN_RECT" val="825*363"/>
  <p:tag name="TABLE_ENDDRAG_RECT" val="17*60*825*363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01.xml><?xml version="1.0" encoding="utf-8"?>
<p:tagLst xmlns:p="http://schemas.openxmlformats.org/presentationml/2006/main">
  <p:tag name="KSO_WM_BEAUTIFY_FLAG" val=""/>
</p:tagLst>
</file>

<file path=ppt/tags/tag302.xml><?xml version="1.0" encoding="utf-8"?>
<p:tagLst xmlns:p="http://schemas.openxmlformats.org/presentationml/2006/main">
  <p:tag name="KSO_WM_BEAUTIFY_FLAG" val=""/>
</p:tagLst>
</file>

<file path=ppt/tags/tag303.xml><?xml version="1.0" encoding="utf-8"?>
<p:tagLst xmlns:p="http://schemas.openxmlformats.org/presentationml/2006/main">
  <p:tag name="KSO_WM_BEAUTIFY_FLAG" val=""/>
</p:tagLst>
</file>

<file path=ppt/tags/tag304.xml><?xml version="1.0" encoding="utf-8"?>
<p:tagLst xmlns:p="http://schemas.openxmlformats.org/presentationml/2006/main">
  <p:tag name="KSO_WM_BEAUTIFY_FLAG" val="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  <p:tag name="KSO_WM_DIAGRAM_GROUP_CODE" val="ζ1-1"/>
  <p:tag name="KSO_WM_TAG_VERSION" val="1.0"/>
  <p:tag name="KSO_WM_TEMPLATE_CATEGORY" val="custom"/>
  <p:tag name="KSO_WM_TEMPLATE_INDEX" val="202031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3149_17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307.xml><?xml version="1.0" encoding="utf-8"?>
<p:tagLst xmlns:p="http://schemas.openxmlformats.org/presentationml/2006/main">
  <p:tag name="KSO_WM_BEAUTIFY_FLAG" val="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BEAUTIFY_FLAG" val=""/>
</p:tagLst>
</file>

<file path=ppt/tags/tag312.xml><?xml version="1.0" encoding="utf-8"?>
<p:tagLst xmlns:p="http://schemas.openxmlformats.org/presentationml/2006/main">
  <p:tag name="KSO_WM_BEAUTIFY_FLAG" val=""/>
</p:tagLst>
</file>

<file path=ppt/tags/tag313.xml><?xml version="1.0" encoding="utf-8"?>
<p:tagLst xmlns:p="http://schemas.openxmlformats.org/presentationml/2006/main">
  <p:tag name="KSO_WM_BEAUTIFY_FLAG" val=""/>
</p:tagLst>
</file>

<file path=ppt/tags/tag314.xml><?xml version="1.0" encoding="utf-8"?>
<p:tagLst xmlns:p="http://schemas.openxmlformats.org/presentationml/2006/main">
  <p:tag name="KSO_WM_BEAUTIFY_FLAG" val=""/>
</p:tagLst>
</file>

<file path=ppt/tags/tag3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">
      <a:dk1>
        <a:sysClr val="windowText" lastClr="000000"/>
      </a:dk1>
      <a:lt1>
        <a:sysClr val="window" lastClr="FFFFFF"/>
      </a:lt1>
      <a:dk2>
        <a:srgbClr val="EAF0F2"/>
      </a:dk2>
      <a:lt2>
        <a:srgbClr val="FFFFFF"/>
      </a:lt2>
      <a:accent1>
        <a:srgbClr val="CBDFEA"/>
      </a:accent1>
      <a:accent2>
        <a:srgbClr val="D3DBE8"/>
      </a:accent2>
      <a:accent3>
        <a:srgbClr val="D8D7E6"/>
      </a:accent3>
      <a:accent4>
        <a:srgbClr val="DDD3E3"/>
      </a:accent4>
      <a:accent5>
        <a:srgbClr val="E2CFE1"/>
      </a:accent5>
      <a:accent6>
        <a:srgbClr val="E7CBDF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6">
      <vt:lpstr>Arial</vt:lpstr>
      <vt:lpstr>Calibri</vt:lpstr>
      <vt:lpstr>微软雅黑</vt:lpstr>
      <vt:lpstr>汉仪旗黑-85S</vt:lpstr>
      <vt:lpstr>汉仪黑方简</vt:lpstr>
      <vt:lpstr>汉仪颜楷简</vt:lpstr>
      <vt:lpstr>Calibri Light</vt:lpstr>
      <vt:lpstr>仿宋</vt:lpstr>
      <vt:lpstr>标准粗黑</vt:lpstr>
      <vt:lpstr>方正粗圆简体</vt:lpstr>
      <vt:lpstr>方正粗黑宋简体</vt:lpstr>
      <vt:lpstr>楷体</vt:lpstr>
      <vt:lpstr>Times New Roman</vt:lpstr>
      <vt:lpstr>汉仪综艺体简</vt:lpstr>
      <vt:lpstr>方正小标宋简体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2024-09-21T22:25:03.675</cp:lastPrinted>
  <dcterms:created xsi:type="dcterms:W3CDTF">2024-09-21T14:25:03Z</dcterms:created>
  <dcterms:modified xsi:type="dcterms:W3CDTF">2024-09-21T14:25:11Z</dcterms:modified>
</cp:coreProperties>
</file>