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F279AE-A3E3-4433-B7FE-1DF06B64D3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22AE37-1013-4712-A3E4-D99CAC3B2B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92C587-7DA8-49DD-91C8-3E4DB499B6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31A757-8E65-4152-833A-B0B0648177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ECCCC3-4D35-4576-84ED-F33D5BBD291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F9B02D-EA70-43DC-A3FF-CC2C73BEEF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6E304F-5188-4719-88EF-2A244F3792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844D72-72BF-4AA8-87B6-57305F04A3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3EA9AC-0E95-4CE2-96A8-EEA5F93FF9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072492-B939-4C11-9794-70C15B9F5B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0478AE-4478-4667-8662-7099851ADC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2829721" y="2606765"/>
            <a:ext cx="6532559" cy="1421928"/>
          </a:xfrm>
        </p:spPr>
        <p:txBody>
          <a:bodyPr wrap="none" anchor="t">
            <a:spAutoFit/>
          </a:bodyPr>
          <a:lstStyle>
            <a:lvl1pPr algn="ctr">
              <a:defRPr sz="9600" b="1" i="0" spc="300">
                <a:solidFill>
                  <a:schemeClr val="bg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4560965" y="4178609"/>
            <a:ext cx="3070071" cy="397032"/>
          </a:xfrm>
        </p:spPr>
        <p:txBody>
          <a:bodyPr wrap="none">
            <a:spAutoFit/>
          </a:bodyPr>
          <a:lstStyle>
            <a:lvl1pPr marL="0" indent="0" algn="ctr">
              <a:buNone/>
              <a:defRPr sz="2200" b="0" i="0" spc="3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4176242" y="1627639"/>
            <a:ext cx="3839514" cy="840230"/>
          </a:xfrm>
        </p:spPr>
        <p:txBody>
          <a:bodyPr wrap="none" anchor="b">
            <a:spAutoFit/>
          </a:bodyPr>
          <a:lstStyle>
            <a:lvl1pPr marL="0" indent="0" algn="ctr">
              <a:buNone/>
              <a:defRPr sz="5400" b="0" i="0" spc="300">
                <a:solidFill>
                  <a:schemeClr val="bg1"/>
                </a:solidFill>
                <a:latin typeface="+mj-ea"/>
                <a:ea typeface="+mj-ea"/>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3"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716016311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护理综述范文：护理理论、实践与未来发展\n## 1.护理综述的基本概念与重要性\n### 1.1护理综述的定义与目的\n### 1.2护理综述的重要性及影响\n### 1.3护理综述的文献检索与筛选技巧\n## 2.护理理论的发展与演变\n### 2.1护理理论的起源与早期发展\n### 2.2护理理论的中期发展与变革\n### 2.3护理理论的现代发展与趋势\n## 3.护理实践的发展与变革\n### 3.1护理实践的早期模式与经验\n### 3.2护理实践的现代模式与技术创新\n### 3.3护理实践的未来发展趋势与挑战\n## 4.护理教育的发展与改革\n### 4.1护理教育的起源与早期发展\n### 4.2护理教育的中期发展与变革\n### 4.3护理教育的现代发展与未来展望\n## 5.护理管理的进步与优化\n### 5.1护理管理的起源与早期发展\n### 5.2护理管理的中期发展与变革\n### 5.3护理管理的现代发展与未来挑战\n## 6.护理伦理与法律问题的探讨\n### 6.1护理伦理问题的产生与演变\n### 6.2护理法律问题的产生与解决\n### 6.3护理伦理与法律问题的未来发展趋势\n## 7.护理科研的发展与推动\n### 7.1护理科研的起源与早期发展\n### 7.2护理科研的现代发展与技术创新\n### 7.3护理科研的未来发展趋势与挑战\n&quot;,&quot;templateId&quot;:&quot;4wo77tdatif1zkf5up7jagxk9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499" y="2606765"/>
            <a:ext cx="11055350" cy="1409700"/>
          </a:xfrm>
        </p:spPr>
        <p:txBody>
          <a:bodyPr vert="horz" wrap="square" lIns="91440" tIns="45720" rIns="91440" bIns="45720" anchor="t">
            <a:spAutoFit/>
          </a:bodyPr>
          <a:lstStyle/>
          <a:p>
            <a:r>
              <a:rPr lang="zh-CN" sz="4800"/>
              <a:t>护理综述范文：护理理论、实践与未来发展</a:t>
            </a:r>
            <a:endParaRPr/>
          </a:p>
        </p:txBody>
      </p:sp>
      <p:sp>
        <p:nvSpPr>
          <p:cNvPr id="3" name="文本占位符 3" descr="{&quot;isTemplate&quot;:false,&quot;type&quot;:&quot;content&quot;,&quot;canOmit&quot;:true,&quot;range&quot;:0}"/>
          <p:cNvSpPr>
            <a:spLocks noGrp="1"/>
          </p:cNvSpPr>
          <p:nvPr>
            <p:ph type="body" sz="quarter" idx="10"/>
          </p:nvPr>
        </p:nvSpPr>
        <p:spPr>
          <a:xfrm>
            <a:off x="2695577" y="1991619"/>
            <a:ext cx="6800850" cy="476250"/>
          </a:xfrm>
        </p:spPr>
        <p:txBody>
          <a:bodyPr/>
          <a:lstStyle/>
          <a:p>
            <a:pPr>
              <a:buFont typeface="Arial" pitchFamily="34" charset="0"/>
              <a:buNone/>
            </a:pPr>
            <a:r>
              <a:rPr lang="en-US" sz="2800"/>
              <a:t>TENCENT DOCS SMART CREATE</a:t>
            </a:r>
            <a:endParaRPr/>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n-lt"/>
              </a:rPr>
              <a:t>CREATE TOGETHER</a:t>
            </a:r>
            <a:endParaRPr kumimoji="1" lang="en-US" altLang="zh-CN" spc="80">
              <a:solidFill>
                <a:schemeClr val="bg1"/>
              </a:solidFill>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9" name="" descr="{&quot;isTemplate&quot;:true,&quot;type&quot;:2}"/>
        <p:cNvGrpSpPr/>
        <p:nvPr/>
      </p:nvGrpSpPr>
      <p:grpSpPr>
        <a:xfrm>
          <a:off x="0" y="0"/>
          <a:ext cx="0" cy="0"/>
        </a:xfrm>
      </p:grpSpPr>
      <p:sp>
        <p:nvSpPr>
          <p:cNvPr id="100"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01"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01</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102"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护理综述的基本概念与重要性</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0" name="" descr="{&quot;isTemplate&quot;:true,&quot;type&quot;:3}"/>
        <p:cNvGrpSpPr/>
        <p:nvPr/>
      </p:nvGrpSpPr>
      <p:grpSpPr>
        <a:xfrm>
          <a:off x="0" y="0"/>
          <a:ext cx="0" cy="0"/>
        </a:xfrm>
      </p:grpSpPr>
      <p:grpSp>
        <p:nvGrpSpPr>
          <p:cNvPr id="21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12" name=""/>
            <p:cNvGrpSpPr/>
            <p:nvPr/>
          </p:nvGrpSpPr>
          <p:grpSpPr>
            <a:xfrm>
              <a:off x="685800" y="3146904"/>
              <a:ext cx="5760000" cy="3225487"/>
              <a:chOff x="685800" y="3146904"/>
              <a:chExt cx="5760000" cy="3225487"/>
            </a:xfrm>
          </p:grpSpPr>
          <p:sp>
            <p:nvSpPr>
              <p:cNvPr id="21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护理综述是对护理领域的研究成果进行系统整理和综合分析的学术论文</a:t>
                </a:r>
                <a:endParaRPr kumimoji="1" lang="en-US" altLang="zh-CN" sz="1800" b="1">
                  <a:solidFill>
                    <a:schemeClr val="bg1"/>
                  </a:solidFill>
                  <a:latin typeface="+mj-ea"/>
                  <a:ea typeface="+mj-ea"/>
                </a:endParaRPr>
              </a:p>
            </p:txBody>
          </p:sp>
          <p:sp>
            <p:nvSpPr>
              <p:cNvPr id="21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护理综述对护理研究的</a:t>
                </a:r>
                <a:r>
                  <a:rPr lang="zh-CN" sz="1400" b="1">
                    <a:solidFill>
                      <a:schemeClr val="tx1">
                        <a:lumMod val="50000"/>
                        <a:lumOff val="50000"/>
                        <a:alpha val="100000"/>
                      </a:schemeClr>
                    </a:solidFill>
                    <a:latin typeface="微软雅黑"/>
                    <a:ea typeface="微软雅黑"/>
                  </a:rPr>
                  <a:t>发展趋势</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热点问题</a:t>
                </a:r>
                <a:r>
                  <a:rPr lang="zh-CN" sz="1400">
                    <a:solidFill>
                      <a:schemeClr val="tx1">
                        <a:lumMod val="50000"/>
                        <a:lumOff val="50000"/>
                        <a:alpha val="100000"/>
                      </a:schemeClr>
                    </a:solidFill>
                    <a:latin typeface="微软雅黑"/>
                    <a:ea typeface="微软雅黑"/>
                  </a:rPr>
                  <a:t>进行探讨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护理综述为护理实践提供</a:t>
                </a:r>
                <a:r>
                  <a:rPr lang="zh-CN" sz="1400" b="1">
                    <a:solidFill>
                      <a:schemeClr val="tx1">
                        <a:lumMod val="50000"/>
                        <a:lumOff val="50000"/>
                        <a:alpha val="100000"/>
                      </a:schemeClr>
                    </a:solidFill>
                    <a:latin typeface="微软雅黑"/>
                    <a:ea typeface="微软雅黑"/>
                  </a:rPr>
                  <a:t>理论指导</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实践方法</a:t>
                </a:r>
                <a:endParaRPr/>
              </a:p>
            </p:txBody>
          </p:sp>
        </p:grpSp>
        <p:grpSp>
          <p:nvGrpSpPr>
            <p:cNvPr id="215" name=""/>
            <p:cNvGrpSpPr/>
            <p:nvPr/>
          </p:nvGrpSpPr>
          <p:grpSpPr>
            <a:xfrm>
              <a:off x="6016236" y="3146904"/>
              <a:ext cx="5400000" cy="3225487"/>
              <a:chOff x="6016236" y="3146904"/>
              <a:chExt cx="5400000" cy="3225487"/>
            </a:xfrm>
          </p:grpSpPr>
          <p:sp>
            <p:nvSpPr>
              <p:cNvPr id="21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护理综述的目的是总结护理研究的成果，提高护理研究的质量，促进护理学科的发展</a:t>
                </a:r>
                <a:endParaRPr kumimoji="1" lang="en-US" altLang="zh-CN" sz="1800" b="1">
                  <a:solidFill>
                    <a:schemeClr val="bg1"/>
                  </a:solidFill>
                  <a:latin typeface="+mj-ea"/>
                  <a:ea typeface="+mj-ea"/>
                </a:endParaRPr>
              </a:p>
            </p:txBody>
          </p:sp>
          <p:sp>
            <p:nvSpPr>
              <p:cNvPr id="21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护理综述帮助护理人员</a:t>
                </a:r>
                <a:r>
                  <a:rPr lang="zh-CN" sz="1400" b="1">
                    <a:solidFill>
                      <a:schemeClr val="tx1">
                        <a:lumMod val="50000"/>
                        <a:lumOff val="50000"/>
                        <a:alpha val="100000"/>
                      </a:schemeClr>
                    </a:solidFill>
                    <a:latin typeface="微软雅黑"/>
                    <a:ea typeface="微软雅黑"/>
                  </a:rPr>
                  <a:t>全面了解</a:t>
                </a:r>
                <a:r>
                  <a:rPr lang="zh-CN" sz="1400">
                    <a:solidFill>
                      <a:schemeClr val="tx1">
                        <a:lumMod val="50000"/>
                        <a:lumOff val="50000"/>
                        <a:alpha val="100000"/>
                      </a:schemeClr>
                    </a:solidFill>
                    <a:latin typeface="微软雅黑"/>
                    <a:ea typeface="微软雅黑"/>
                  </a:rPr>
                  <a:t>护理领域的研究现状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护理综述为护理人员提供</a:t>
                </a:r>
                <a:r>
                  <a:rPr lang="zh-CN" sz="1400" b="1">
                    <a:solidFill>
                      <a:schemeClr val="tx1">
                        <a:lumMod val="50000"/>
                        <a:lumOff val="50000"/>
                        <a:alpha val="100000"/>
                      </a:schemeClr>
                    </a:solidFill>
                    <a:latin typeface="微软雅黑"/>
                    <a:ea typeface="微软雅黑"/>
                  </a:rPr>
                  <a:t>有价值的参考</a:t>
                </a:r>
                <a:r>
                  <a:rPr lang="zh-CN" sz="1400">
                    <a:solidFill>
                      <a:schemeClr val="tx1">
                        <a:lumMod val="50000"/>
                        <a:lumOff val="50000"/>
                        <a:alpha val="100000"/>
                      </a:schemeClr>
                    </a:solidFill>
                    <a:latin typeface="微软雅黑"/>
                    <a:ea typeface="微软雅黑"/>
                  </a:rPr>
                  <a:t>，指导护理实践</a:t>
                </a:r>
                <a:endParaRPr/>
              </a:p>
            </p:txBody>
          </p:sp>
        </p:grpSp>
      </p:grpSp>
      <p:sp>
        <p:nvSpPr>
          <p:cNvPr id="21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护理综述的定义与目的</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3" name="" descr="{&quot;isTemplate&quot;:true,&quot;type&quot;:3}"/>
        <p:cNvGrpSpPr/>
        <p:nvPr/>
      </p:nvGrpSpPr>
      <p:grpSpPr>
        <a:xfrm>
          <a:off x="0" y="0"/>
          <a:ext cx="0" cy="0"/>
        </a:xfrm>
      </p:grpSpPr>
      <p:sp>
        <p:nvSpPr>
          <p:cNvPr id="22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护理综述的重要性及影响</a:t>
            </a:r>
            <a:endParaRPr lang="en-US" altLang="zh-CN" sz="2800" b="1">
              <a:latin typeface="+mj-ea"/>
              <a:ea typeface="+mj-ea"/>
            </a:endParaRPr>
          </a:p>
        </p:txBody>
      </p:sp>
      <p:grpSp>
        <p:nvGrpSpPr>
          <p:cNvPr id="225"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26" name=""/>
            <p:cNvGrpSpPr/>
            <p:nvPr/>
          </p:nvGrpSpPr>
          <p:grpSpPr>
            <a:xfrm>
              <a:off x="660399" y="2074672"/>
              <a:ext cx="5100082" cy="4536540"/>
              <a:chOff x="660399" y="2074672"/>
              <a:chExt cx="5100082" cy="4536540"/>
            </a:xfrm>
          </p:grpSpPr>
          <p:sp>
            <p:nvSpPr>
              <p:cNvPr id="22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护理综述在护理学科发展中具有重要意义</a:t>
                </a:r>
                <a:endParaRPr lang="en-US" altLang="zh-CN" sz="2000" b="1">
                  <a:latin typeface="Microsoft YaHei" panose="020b0503020204020204" pitchFamily="34" charset="-122"/>
                  <a:ea typeface="Microsoft YaHei" panose="020b0503020204020204" pitchFamily="34" charset="-122"/>
                </a:endParaRPr>
              </a:p>
            </p:txBody>
          </p:sp>
          <p:sp>
            <p:nvSpPr>
              <p:cNvPr id="22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护理综述有助于</a:t>
                </a:r>
                <a:r>
                  <a:rPr lang="zh-CN" sz="1400" b="1">
                    <a:solidFill>
                      <a:schemeClr val="tx1">
                        <a:lumMod val="50000"/>
                        <a:lumOff val="50000"/>
                        <a:alpha val="100000"/>
                      </a:schemeClr>
                    </a:solidFill>
                    <a:latin typeface="微软雅黑"/>
                    <a:ea typeface="微软雅黑"/>
                  </a:rPr>
                  <a:t>提高护理研究的水平</a:t>
                </a:r>
                <a:r>
                  <a:rPr lang="zh-CN" sz="1400">
                    <a:solidFill>
                      <a:schemeClr val="tx1">
                        <a:lumMod val="50000"/>
                        <a:lumOff val="50000"/>
                        <a:alpha val="100000"/>
                      </a:schemeClr>
                    </a:solidFill>
                    <a:latin typeface="微软雅黑"/>
                    <a:ea typeface="微软雅黑"/>
                  </a:rPr>
                  <a:t>，推动护理学科的发展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护理综述为护理实践提供</a:t>
                </a:r>
                <a:r>
                  <a:rPr lang="zh-CN" sz="1400" b="1">
                    <a:solidFill>
                      <a:schemeClr val="tx1">
                        <a:lumMod val="50000"/>
                        <a:lumOff val="50000"/>
                        <a:alpha val="100000"/>
                      </a:schemeClr>
                    </a:solidFill>
                    <a:latin typeface="微软雅黑"/>
                    <a:ea typeface="微软雅黑"/>
                  </a:rPr>
                  <a:t>理论支持</a:t>
                </a:r>
                <a:r>
                  <a:rPr lang="zh-CN" sz="1400">
                    <a:solidFill>
                      <a:schemeClr val="tx1">
                        <a:lumMod val="50000"/>
                        <a:lumOff val="50000"/>
                        <a:alpha val="100000"/>
                      </a:schemeClr>
                    </a:solidFill>
                    <a:latin typeface="微软雅黑"/>
                    <a:ea typeface="微软雅黑"/>
                  </a:rPr>
                  <a:t>，提高护理服务质量</a:t>
                </a:r>
                <a:endParaRPr/>
              </a:p>
            </p:txBody>
          </p:sp>
          <p:pic>
            <p:nvPicPr>
              <p:cNvPr id="230"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31" name=""/>
            <p:cNvGrpSpPr/>
            <p:nvPr/>
          </p:nvGrpSpPr>
          <p:grpSpPr>
            <a:xfrm>
              <a:off x="6431519" y="2074672"/>
              <a:ext cx="5100082" cy="4536540"/>
              <a:chOff x="660399" y="2074672"/>
              <a:chExt cx="5100082" cy="4536540"/>
            </a:xfrm>
          </p:grpSpPr>
          <p:sp>
            <p:nvSpPr>
              <p:cNvPr id="23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护理综述对护理实践具有指导作用</a:t>
                </a:r>
                <a:endParaRPr lang="en-US" altLang="zh-CN" sz="2000" b="1">
                  <a:latin typeface="Microsoft YaHei" panose="020b0503020204020204" pitchFamily="34" charset="-122"/>
                  <a:ea typeface="Microsoft YaHei" panose="020b0503020204020204" pitchFamily="34" charset="-122"/>
                </a:endParaRPr>
              </a:p>
            </p:txBody>
          </p:sp>
          <p:sp>
            <p:nvSpPr>
              <p:cNvPr id="23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护理综述帮助护理人员</a:t>
                </a:r>
                <a:r>
                  <a:rPr lang="zh-CN" sz="1400" b="1">
                    <a:solidFill>
                      <a:schemeClr val="tx1">
                        <a:lumMod val="50000"/>
                        <a:lumOff val="50000"/>
                        <a:alpha val="100000"/>
                      </a:schemeClr>
                    </a:solidFill>
                    <a:latin typeface="微软雅黑"/>
                    <a:ea typeface="微软雅黑"/>
                  </a:rPr>
                  <a:t>了解新的护理理念</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技术方法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护理综述为护理人员提供</a:t>
                </a:r>
                <a:r>
                  <a:rPr lang="zh-CN" sz="1400" b="1">
                    <a:solidFill>
                      <a:schemeClr val="tx1">
                        <a:lumMod val="50000"/>
                        <a:lumOff val="50000"/>
                        <a:alpha val="100000"/>
                      </a:schemeClr>
                    </a:solidFill>
                    <a:latin typeface="微软雅黑"/>
                    <a:ea typeface="微软雅黑"/>
                  </a:rPr>
                  <a:t>实践指南</a:t>
                </a:r>
                <a:r>
                  <a:rPr lang="zh-CN" sz="1400">
                    <a:solidFill>
                      <a:schemeClr val="tx1">
                        <a:lumMod val="50000"/>
                        <a:lumOff val="50000"/>
                        <a:alpha val="100000"/>
                      </a:schemeClr>
                    </a:solidFill>
                    <a:latin typeface="微软雅黑"/>
                    <a:ea typeface="微软雅黑"/>
                  </a:rPr>
                  <a:t>，指导护理工作的开展</a:t>
                </a:r>
                <a:endParaRPr/>
              </a:p>
            </p:txBody>
          </p:sp>
          <p:pic>
            <p:nvPicPr>
              <p:cNvPr id="235"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6" name="" descr="{&quot;isTemplate&quot;:true,&quot;type&quot;:3}"/>
        <p:cNvGrpSpPr/>
        <p:nvPr/>
      </p:nvGrpSpPr>
      <p:grpSpPr>
        <a:xfrm>
          <a:off x="0" y="0"/>
          <a:ext cx="0" cy="0"/>
        </a:xfrm>
      </p:grpSpPr>
      <p:pic>
        <p:nvPicPr>
          <p:cNvPr id="23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9" name="Group 598"/>
            <p:cNvGrpSpPr/>
            <p:nvPr/>
          </p:nvGrpSpPr>
          <p:grpSpPr>
            <a:xfrm>
              <a:off x="763829" y="1414808"/>
              <a:ext cx="6972294" cy="2337649"/>
              <a:chOff x="763829" y="1414808"/>
              <a:chExt cx="6972294" cy="2337649"/>
            </a:xfrm>
          </p:grpSpPr>
          <p:sp>
            <p:nvSpPr>
              <p:cNvPr id="24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护理综述的文献检索是进行护理综述的基础</a:t>
                </a:r>
                <a:endParaRPr/>
              </a:p>
            </p:txBody>
          </p:sp>
          <p:sp>
            <p:nvSpPr>
              <p:cNvPr id="24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护理人员应掌握</a:t>
                </a:r>
                <a:r>
                  <a:rPr lang="zh-CN" sz="1400" b="1">
                    <a:solidFill>
                      <a:schemeClr val="tx1">
                        <a:alpha val="100000"/>
                      </a:schemeClr>
                    </a:solidFill>
                    <a:latin typeface="Microsoft Yahei"/>
                    <a:ea typeface="Microsoft Yahei"/>
                  </a:rPr>
                  <a:t>常用的文献检索方法</a:t>
                </a:r>
                <a:r>
                  <a:rPr lang="zh-CN" sz="1400">
                    <a:solidFill>
                      <a:schemeClr val="tx1">
                        <a:alpha val="100000"/>
                      </a:schemeClr>
                    </a:solidFill>
                    <a:latin typeface="Microsoft Yahei"/>
                    <a:ea typeface="Microsoft Yahei"/>
                  </a:rPr>
                  <a:t>，如</a:t>
                </a:r>
                <a:r>
                  <a:rPr lang="zh-CN" sz="1400" b="1">
                    <a:solidFill>
                      <a:schemeClr val="tx1">
                        <a:alpha val="100000"/>
                      </a:schemeClr>
                    </a:solidFill>
                    <a:latin typeface="Microsoft Yahei"/>
                    <a:ea typeface="Microsoft Yahei"/>
                  </a:rPr>
                  <a:t>关键词检索</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主题检索</a:t>
                </a:r>
                <a:r>
                  <a:rPr lang="zh-CN" sz="1400">
                    <a:solidFill>
                      <a:schemeClr val="tx1">
                        <a:alpha val="100000"/>
                      </a:schemeClr>
                    </a:solidFill>
                    <a:latin typeface="Microsoft Yahei"/>
                    <a:ea typeface="Microsoft Yahei"/>
                  </a:rPr>
                  <a:t>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护理人员应了解</a:t>
                </a:r>
                <a:r>
                  <a:rPr lang="zh-CN" sz="1400" b="1">
                    <a:solidFill>
                      <a:schemeClr val="tx1">
                        <a:alpha val="100000"/>
                      </a:schemeClr>
                    </a:solidFill>
                    <a:latin typeface="Microsoft Yahei"/>
                    <a:ea typeface="Microsoft Yahei"/>
                  </a:rPr>
                  <a:t>常用的文献检索数据库</a:t>
                </a:r>
                <a:r>
                  <a:rPr lang="zh-CN" sz="1400">
                    <a:solidFill>
                      <a:schemeClr val="tx1">
                        <a:alpha val="100000"/>
                      </a:schemeClr>
                    </a:solidFill>
                    <a:latin typeface="Microsoft Yahei"/>
                    <a:ea typeface="Microsoft Yahei"/>
                  </a:rPr>
                  <a:t>，如</a:t>
                </a:r>
                <a:r>
                  <a:rPr lang="zh-CN" sz="1400" b="1">
                    <a:solidFill>
                      <a:schemeClr val="tx1">
                        <a:alpha val="100000"/>
                      </a:schemeClr>
                    </a:solidFill>
                    <a:latin typeface="Microsoft Yahei"/>
                    <a:ea typeface="Microsoft Yahei"/>
                  </a:rPr>
                  <a:t>PubMed</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CINAHL</a:t>
                </a:r>
                <a:r>
                  <a:rPr lang="zh-CN" sz="1400">
                    <a:solidFill>
                      <a:schemeClr val="tx1">
                        <a:alpha val="100000"/>
                      </a:schemeClr>
                    </a:solidFill>
                    <a:latin typeface="Microsoft Yahei"/>
                    <a:ea typeface="Microsoft Yahei"/>
                  </a:rPr>
                  <a:t>等</a:t>
                </a:r>
                <a:endParaRPr/>
              </a:p>
            </p:txBody>
          </p:sp>
          <p:sp>
            <p:nvSpPr>
              <p:cNvPr id="24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4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46" name="Group 591"/>
            <p:cNvGrpSpPr/>
            <p:nvPr/>
          </p:nvGrpSpPr>
          <p:grpSpPr>
            <a:xfrm>
              <a:off x="689593" y="3949139"/>
              <a:ext cx="7078256" cy="2128975"/>
              <a:chOff x="689593" y="3949139"/>
              <a:chExt cx="7078256" cy="2128975"/>
            </a:xfrm>
          </p:grpSpPr>
          <p:sp>
            <p:nvSpPr>
              <p:cNvPr id="24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护理综述的文献筛选是提高护理综述质量的关键</a:t>
                </a:r>
                <a:endParaRPr/>
              </a:p>
            </p:txBody>
          </p:sp>
          <p:sp>
            <p:nvSpPr>
              <p:cNvPr id="24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护理人员应学会</a:t>
                </a:r>
                <a:r>
                  <a:rPr lang="zh-CN" sz="1400" b="1">
                    <a:solidFill>
                      <a:schemeClr val="tx1">
                        <a:alpha val="100000"/>
                      </a:schemeClr>
                    </a:solidFill>
                    <a:latin typeface="Microsoft Yahei"/>
                    <a:ea typeface="Microsoft Yahei"/>
                  </a:rPr>
                  <a:t>评价文献质量</a:t>
                </a:r>
                <a:r>
                  <a:rPr lang="zh-CN" sz="1400">
                    <a:solidFill>
                      <a:schemeClr val="tx1">
                        <a:alpha val="100000"/>
                      </a:schemeClr>
                    </a:solidFill>
                    <a:latin typeface="Microsoft Yahei"/>
                    <a:ea typeface="Microsoft Yahei"/>
                  </a:rPr>
                  <a:t>，如</a:t>
                </a:r>
                <a:r>
                  <a:rPr lang="zh-CN" sz="1400" b="1">
                    <a:solidFill>
                      <a:schemeClr val="tx1">
                        <a:alpha val="100000"/>
                      </a:schemeClr>
                    </a:solidFill>
                    <a:latin typeface="Microsoft Yahei"/>
                    <a:ea typeface="Microsoft Yahei"/>
                  </a:rPr>
                  <a:t>研究设计</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数据收集</a:t>
                </a:r>
                <a:r>
                  <a:rPr lang="zh-CN" sz="1400">
                    <a:solidFill>
                      <a:schemeClr val="tx1">
                        <a:alpha val="100000"/>
                      </a:schemeClr>
                    </a:solidFill>
                    <a:latin typeface="Microsoft Yahei"/>
                    <a:ea typeface="Microsoft Yahei"/>
                  </a:rPr>
                  <a:t>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护理人员应善于</a:t>
                </a:r>
                <a:r>
                  <a:rPr lang="zh-CN" sz="1400" b="1">
                    <a:solidFill>
                      <a:schemeClr val="tx1">
                        <a:alpha val="100000"/>
                      </a:schemeClr>
                    </a:solidFill>
                    <a:latin typeface="Microsoft Yahei"/>
                    <a:ea typeface="Microsoft Yahei"/>
                  </a:rPr>
                  <a:t>筛选有价值的文献</a:t>
                </a:r>
                <a:r>
                  <a:rPr lang="zh-CN" sz="1400">
                    <a:solidFill>
                      <a:schemeClr val="tx1">
                        <a:alpha val="100000"/>
                      </a:schemeClr>
                    </a:solidFill>
                    <a:latin typeface="Microsoft Yahei"/>
                    <a:ea typeface="Microsoft Yahei"/>
                  </a:rPr>
                  <a:t>，避免重复研究和低质量研究</a:t>
                </a:r>
                <a:endParaRPr/>
              </a:p>
            </p:txBody>
          </p:sp>
          <p:sp>
            <p:nvSpPr>
              <p:cNvPr id="24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5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5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5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5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护理综述的文献检索与筛选技巧</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4" name="" descr="{&quot;isTemplate&quot;:true,&quot;type&quot;:2}"/>
        <p:cNvGrpSpPr/>
        <p:nvPr/>
      </p:nvGrpSpPr>
      <p:grpSpPr>
        <a:xfrm>
          <a:off x="0" y="0"/>
          <a:ext cx="0" cy="0"/>
        </a:xfrm>
      </p:grpSpPr>
      <p:sp>
        <p:nvSpPr>
          <p:cNvPr id="255"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256"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02</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257"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护理理论的发展与演变</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8" name="" descr="{&quot;isTemplate&quot;:true,&quot;type&quot;:3}"/>
        <p:cNvGrpSpPr/>
        <p:nvPr/>
      </p:nvGrpSpPr>
      <p:grpSpPr>
        <a:xfrm>
          <a:off x="0" y="0"/>
          <a:ext cx="0" cy="0"/>
        </a:xfrm>
      </p:grpSpPr>
      <p:grpSp>
        <p:nvGrpSpPr>
          <p:cNvPr id="259"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260" name="Group 628"/>
            <p:cNvGrpSpPr/>
            <p:nvPr/>
          </p:nvGrpSpPr>
          <p:grpSpPr>
            <a:xfrm>
              <a:off x="1197254" y="3971227"/>
              <a:ext cx="11008530" cy="2106887"/>
              <a:chOff x="1197254" y="3971227"/>
              <a:chExt cx="11008530" cy="2106887"/>
            </a:xfrm>
          </p:grpSpPr>
          <p:sp>
            <p:nvSpPr>
              <p:cNvPr id="261"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62"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63"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64"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65"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护理理论的起源可追溯到19世纪</a:t>
                </a:r>
                <a:endParaRPr/>
              </a:p>
            </p:txBody>
          </p:sp>
          <p:sp>
            <p:nvSpPr>
              <p:cNvPr id="266"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护理理论的发展受到</a:t>
                </a:r>
                <a:r>
                  <a:rPr lang="zh-CN" sz="1400" b="1">
                    <a:solidFill>
                      <a:schemeClr val="tx1">
                        <a:alpha val="100000"/>
                      </a:schemeClr>
                    </a:solidFill>
                    <a:latin typeface="Microsoft Yahei"/>
                    <a:ea typeface="Microsoft Yahei"/>
                  </a:rPr>
                  <a:t>医学模式</a:t>
                </a:r>
                <a:r>
                  <a:rPr lang="zh-CN" sz="1400">
                    <a:solidFill>
                      <a:schemeClr val="tx1">
                        <a:alpha val="100000"/>
                      </a:schemeClr>
                    </a:solidFill>
                    <a:latin typeface="Microsoft Yahei"/>
                    <a:ea typeface="Microsoft Yahei"/>
                  </a:rPr>
                  <a:t>的影响，如</a:t>
                </a:r>
                <a:r>
                  <a:rPr lang="zh-CN" sz="1400" b="1">
                    <a:solidFill>
                      <a:schemeClr val="tx1">
                        <a:alpha val="100000"/>
                      </a:schemeClr>
                    </a:solidFill>
                    <a:latin typeface="Microsoft Yahei"/>
                    <a:ea typeface="Microsoft Yahei"/>
                  </a:rPr>
                  <a:t>生物医学模式</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生物心理社会模式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护理理论的发展受到</a:t>
                </a:r>
                <a:r>
                  <a:rPr lang="zh-CN" sz="1400" b="1">
                    <a:solidFill>
                      <a:schemeClr val="tx1">
                        <a:alpha val="100000"/>
                      </a:schemeClr>
                    </a:solidFill>
                    <a:latin typeface="Microsoft Yahei"/>
                    <a:ea typeface="Microsoft Yahei"/>
                  </a:rPr>
                  <a:t>护理实践</a:t>
                </a:r>
                <a:r>
                  <a:rPr lang="zh-CN" sz="1400">
                    <a:solidFill>
                      <a:schemeClr val="tx1">
                        <a:alpha val="100000"/>
                      </a:schemeClr>
                    </a:solidFill>
                    <a:latin typeface="Microsoft Yahei"/>
                    <a:ea typeface="Microsoft Yahei"/>
                  </a:rPr>
                  <a:t>的推动，如</a:t>
                </a:r>
                <a:r>
                  <a:rPr lang="zh-CN" sz="1400" b="1">
                    <a:solidFill>
                      <a:schemeClr val="tx1">
                        <a:alpha val="100000"/>
                      </a:schemeClr>
                    </a:solidFill>
                    <a:latin typeface="Microsoft Yahei"/>
                    <a:ea typeface="Microsoft Yahei"/>
                  </a:rPr>
                  <a:t>护理模式</a:t>
                </a:r>
                <a:r>
                  <a:rPr lang="zh-CN" sz="1400">
                    <a:solidFill>
                      <a:schemeClr val="tx1">
                        <a:alpha val="100000"/>
                      </a:schemeClr>
                    </a:solidFill>
                    <a:latin typeface="Microsoft Yahei"/>
                    <a:ea typeface="Microsoft Yahei"/>
                  </a:rPr>
                  <a:t>的演变</a:t>
                </a:r>
                <a:endParaRPr/>
              </a:p>
            </p:txBody>
          </p:sp>
        </p:grpSp>
        <p:grpSp>
          <p:nvGrpSpPr>
            <p:cNvPr id="267" name="Group 635"/>
            <p:cNvGrpSpPr/>
            <p:nvPr/>
          </p:nvGrpSpPr>
          <p:grpSpPr>
            <a:xfrm>
              <a:off x="3499345" y="1423099"/>
              <a:ext cx="11008530" cy="2005901"/>
              <a:chOff x="3499345" y="1423099"/>
              <a:chExt cx="11008530" cy="2005901"/>
            </a:xfrm>
          </p:grpSpPr>
          <p:sp>
            <p:nvSpPr>
              <p:cNvPr id="268"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护理理论的早期发展主要包括护理理论家和护理理论的出现</a:t>
                </a:r>
                <a:endParaRPr/>
              </a:p>
            </p:txBody>
          </p:sp>
          <p:sp>
            <p:nvSpPr>
              <p:cNvPr id="269"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护理理论家如</a:t>
                </a:r>
                <a:r>
                  <a:rPr lang="zh-CN" sz="1400" b="1">
                    <a:solidFill>
                      <a:schemeClr val="tx1">
                        <a:alpha val="100000"/>
                      </a:schemeClr>
                    </a:solidFill>
                    <a:latin typeface="Microsoft Yahei"/>
                    <a:ea typeface="Microsoft Yahei"/>
                  </a:rPr>
                  <a:t>南丁格尔</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奥瑞姆</a:t>
                </a:r>
                <a:r>
                  <a:rPr lang="zh-CN" sz="1400">
                    <a:solidFill>
                      <a:schemeClr val="tx1">
                        <a:alpha val="100000"/>
                      </a:schemeClr>
                    </a:solidFill>
                    <a:latin typeface="Microsoft Yahei"/>
                    <a:ea typeface="Microsoft Yahei"/>
                  </a:rPr>
                  <a:t>等，为护理理论的发展做出了重要贡献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护理理论如</a:t>
                </a:r>
                <a:r>
                  <a:rPr lang="zh-CN" sz="1400" b="1">
                    <a:solidFill>
                      <a:schemeClr val="tx1">
                        <a:alpha val="100000"/>
                      </a:schemeClr>
                    </a:solidFill>
                    <a:latin typeface="Microsoft Yahei"/>
                    <a:ea typeface="Microsoft Yahei"/>
                  </a:rPr>
                  <a:t>护理过程理论</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护理系统理论</a:t>
                </a:r>
                <a:r>
                  <a:rPr lang="zh-CN" sz="1400">
                    <a:solidFill>
                      <a:schemeClr val="tx1">
                        <a:alpha val="100000"/>
                      </a:schemeClr>
                    </a:solidFill>
                    <a:latin typeface="Microsoft Yahei"/>
                    <a:ea typeface="Microsoft Yahei"/>
                  </a:rPr>
                  <a:t>等，为护理实践提供了理论指导</a:t>
                </a:r>
                <a:endParaRPr/>
              </a:p>
            </p:txBody>
          </p:sp>
          <p:sp>
            <p:nvSpPr>
              <p:cNvPr id="270"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71"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72"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7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护理理论的起源与早期发展</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5" name="" descr="{&quot;isTemplate&quot;:true,&quot;type&quot;:3}"/>
        <p:cNvGrpSpPr/>
        <p:nvPr/>
      </p:nvGrpSpPr>
      <p:grpSpPr>
        <a:xfrm>
          <a:off x="0" y="0"/>
          <a:ext cx="0" cy="0"/>
        </a:xfrm>
      </p:grpSpPr>
      <p:grpSp>
        <p:nvGrpSpPr>
          <p:cNvPr id="276"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77" name=""/>
            <p:cNvGrpSpPr/>
            <p:nvPr/>
          </p:nvGrpSpPr>
          <p:grpSpPr>
            <a:xfrm>
              <a:off x="685800" y="3146904"/>
              <a:ext cx="5760000" cy="3225487"/>
              <a:chOff x="685800" y="3146904"/>
              <a:chExt cx="5760000" cy="3225487"/>
            </a:xfrm>
          </p:grpSpPr>
          <p:sp>
            <p:nvSpPr>
              <p:cNvPr id="278"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护理理论的中期发展主要体现在护理理论的创新和护理实践的变革</a:t>
                </a:r>
                <a:endParaRPr kumimoji="1" lang="en-US" altLang="zh-CN" sz="1800" b="1">
                  <a:solidFill>
                    <a:schemeClr val="bg1"/>
                  </a:solidFill>
                  <a:latin typeface="+mj-ea"/>
                  <a:ea typeface="+mj-ea"/>
                </a:endParaRPr>
              </a:p>
            </p:txBody>
          </p:sp>
          <p:sp>
            <p:nvSpPr>
              <p:cNvPr id="279"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护理理论创新如</a:t>
                </a:r>
                <a:r>
                  <a:rPr lang="zh-CN" sz="1400" b="1">
                    <a:solidFill>
                      <a:schemeClr val="tx1">
                        <a:lumMod val="50000"/>
                        <a:lumOff val="50000"/>
                        <a:alpha val="100000"/>
                      </a:schemeClr>
                    </a:solidFill>
                    <a:latin typeface="微软雅黑"/>
                    <a:ea typeface="微软雅黑"/>
                  </a:rPr>
                  <a:t>基于健康促进的护理理论</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基于人文关怀的护理理论</a:t>
                </a:r>
                <a:r>
                  <a:rPr lang="zh-CN" sz="1400">
                    <a:solidFill>
                      <a:schemeClr val="tx1">
                        <a:lumMod val="50000"/>
                        <a:lumOff val="50000"/>
                        <a:alpha val="100000"/>
                      </a:schemeClr>
                    </a:solidFill>
                    <a:latin typeface="微软雅黑"/>
                    <a:ea typeface="微软雅黑"/>
                  </a:rPr>
                  <a:t>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护理实践变革如</a:t>
                </a:r>
                <a:r>
                  <a:rPr lang="zh-CN" sz="1400" b="1">
                    <a:solidFill>
                      <a:schemeClr val="tx1">
                        <a:lumMod val="50000"/>
                        <a:lumOff val="50000"/>
                        <a:alpha val="100000"/>
                      </a:schemeClr>
                    </a:solidFill>
                    <a:latin typeface="微软雅黑"/>
                    <a:ea typeface="微软雅黑"/>
                  </a:rPr>
                  <a:t>以患者为中心</a:t>
                </a:r>
                <a:r>
                  <a:rPr lang="zh-CN" sz="1400">
                    <a:solidFill>
                      <a:schemeClr val="tx1">
                        <a:lumMod val="50000"/>
                        <a:lumOff val="50000"/>
                        <a:alpha val="100000"/>
                      </a:schemeClr>
                    </a:solidFill>
                    <a:latin typeface="微软雅黑"/>
                    <a:ea typeface="微软雅黑"/>
                  </a:rPr>
                  <a:t>的护理模式、</a:t>
                </a:r>
                <a:r>
                  <a:rPr lang="zh-CN" sz="1400" b="1">
                    <a:solidFill>
                      <a:schemeClr val="tx1">
                        <a:lumMod val="50000"/>
                        <a:lumOff val="50000"/>
                        <a:alpha val="100000"/>
                      </a:schemeClr>
                    </a:solidFill>
                    <a:latin typeface="微软雅黑"/>
                    <a:ea typeface="微软雅黑"/>
                  </a:rPr>
                  <a:t>跨学科合作</a:t>
                </a:r>
                <a:r>
                  <a:rPr lang="zh-CN" sz="1400">
                    <a:solidFill>
                      <a:schemeClr val="tx1">
                        <a:lumMod val="50000"/>
                        <a:lumOff val="50000"/>
                        <a:alpha val="100000"/>
                      </a:schemeClr>
                    </a:solidFill>
                    <a:latin typeface="微软雅黑"/>
                    <a:ea typeface="微软雅黑"/>
                  </a:rPr>
                  <a:t>的护理模式等</a:t>
                </a:r>
                <a:endParaRPr/>
              </a:p>
            </p:txBody>
          </p:sp>
        </p:grpSp>
        <p:grpSp>
          <p:nvGrpSpPr>
            <p:cNvPr id="280" name=""/>
            <p:cNvGrpSpPr/>
            <p:nvPr/>
          </p:nvGrpSpPr>
          <p:grpSpPr>
            <a:xfrm>
              <a:off x="6016236" y="3146904"/>
              <a:ext cx="5400000" cy="3225487"/>
              <a:chOff x="6016236" y="3146904"/>
              <a:chExt cx="5400000" cy="3225487"/>
            </a:xfrm>
          </p:grpSpPr>
          <p:sp>
            <p:nvSpPr>
              <p:cNvPr id="281"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护理理论的中期发展对护理学科的发展产生了重要影响</a:t>
                </a:r>
                <a:endParaRPr kumimoji="1" lang="en-US" altLang="zh-CN" sz="1800" b="1">
                  <a:solidFill>
                    <a:schemeClr val="bg1"/>
                  </a:solidFill>
                  <a:latin typeface="+mj-ea"/>
                  <a:ea typeface="+mj-ea"/>
                </a:endParaRPr>
              </a:p>
            </p:txBody>
          </p:sp>
          <p:sp>
            <p:nvSpPr>
              <p:cNvPr id="282"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护理理论创新为护理实践提供了</a:t>
                </a:r>
                <a:r>
                  <a:rPr lang="zh-CN" sz="1400" b="1">
                    <a:solidFill>
                      <a:schemeClr val="tx1">
                        <a:lumMod val="50000"/>
                        <a:lumOff val="50000"/>
                        <a:alpha val="100000"/>
                      </a:schemeClr>
                    </a:solidFill>
                    <a:latin typeface="微软雅黑"/>
                    <a:ea typeface="微软雅黑"/>
                  </a:rPr>
                  <a:t>新的视角</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方法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护理实践变革提高了护理服务的</a:t>
                </a:r>
                <a:r>
                  <a:rPr lang="zh-CN" sz="1400" b="1">
                    <a:solidFill>
                      <a:schemeClr val="tx1">
                        <a:lumMod val="50000"/>
                        <a:lumOff val="50000"/>
                        <a:alpha val="100000"/>
                      </a:schemeClr>
                    </a:solidFill>
                    <a:latin typeface="微软雅黑"/>
                    <a:ea typeface="微软雅黑"/>
                  </a:rPr>
                  <a:t>质量</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效率</a:t>
                </a:r>
                <a:endParaRPr/>
              </a:p>
            </p:txBody>
          </p:sp>
        </p:grpSp>
      </p:grpSp>
      <p:sp>
        <p:nvSpPr>
          <p:cNvPr id="28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护理理论的中期发展与变革</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4" name="" descr="{&quot;isTemplate&quot;:true,&quot;type&quot;:3}"/>
        <p:cNvGrpSpPr/>
        <p:nvPr/>
      </p:nvGrpSpPr>
      <p:grpSpPr>
        <a:xfrm>
          <a:off x="0" y="0"/>
          <a:ext cx="0" cy="0"/>
        </a:xfrm>
      </p:grpSpPr>
      <p:grpSp>
        <p:nvGrpSpPr>
          <p:cNvPr id="285"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86" name=""/>
            <p:cNvGrpSpPr/>
            <p:nvPr/>
          </p:nvGrpSpPr>
          <p:grpSpPr>
            <a:xfrm>
              <a:off x="685800" y="3146904"/>
              <a:ext cx="5760000" cy="3225487"/>
              <a:chOff x="685800" y="3146904"/>
              <a:chExt cx="5760000" cy="3225487"/>
            </a:xfrm>
          </p:grpSpPr>
          <p:sp>
            <p:nvSpPr>
              <p:cNvPr id="287"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护理理论的现代发展主要体现在护理理论的融合和护理实践的多元化</a:t>
                </a:r>
                <a:endParaRPr kumimoji="1" lang="en-US" altLang="zh-CN" sz="1800" b="1">
                  <a:solidFill>
                    <a:schemeClr val="bg1"/>
                  </a:solidFill>
                  <a:latin typeface="+mj-ea"/>
                  <a:ea typeface="+mj-ea"/>
                </a:endParaRPr>
              </a:p>
            </p:txBody>
          </p:sp>
          <p:sp>
            <p:nvSpPr>
              <p:cNvPr id="288"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护理理论融合如</a:t>
                </a:r>
                <a:r>
                  <a:rPr lang="zh-CN" sz="1400" b="1">
                    <a:solidFill>
                      <a:schemeClr val="tx1">
                        <a:lumMod val="50000"/>
                        <a:lumOff val="50000"/>
                        <a:alpha val="100000"/>
                      </a:schemeClr>
                    </a:solidFill>
                    <a:latin typeface="微软雅黑"/>
                    <a:ea typeface="微软雅黑"/>
                  </a:rPr>
                  <a:t>护理生态学理论</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跨文化护理理论</a:t>
                </a:r>
                <a:r>
                  <a:rPr lang="zh-CN" sz="1400">
                    <a:solidFill>
                      <a:schemeClr val="tx1">
                        <a:lumMod val="50000"/>
                        <a:lumOff val="50000"/>
                        <a:alpha val="100000"/>
                      </a:schemeClr>
                    </a:solidFill>
                    <a:latin typeface="微软雅黑"/>
                    <a:ea typeface="微软雅黑"/>
                  </a:rPr>
                  <a:t>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护理实践多元化如</a:t>
                </a:r>
                <a:r>
                  <a:rPr lang="zh-CN" sz="1400" b="1">
                    <a:solidFill>
                      <a:schemeClr val="tx1">
                        <a:lumMod val="50000"/>
                        <a:lumOff val="50000"/>
                        <a:alpha val="100000"/>
                      </a:schemeClr>
                    </a:solidFill>
                    <a:latin typeface="微软雅黑"/>
                    <a:ea typeface="微软雅黑"/>
                  </a:rPr>
                  <a:t>远程护理</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社区护理</a:t>
                </a:r>
                <a:r>
                  <a:rPr lang="zh-CN" sz="1400">
                    <a:solidFill>
                      <a:schemeClr val="tx1">
                        <a:lumMod val="50000"/>
                        <a:lumOff val="50000"/>
                        <a:alpha val="100000"/>
                      </a:schemeClr>
                    </a:solidFill>
                    <a:latin typeface="微软雅黑"/>
                    <a:ea typeface="微软雅黑"/>
                  </a:rPr>
                  <a:t>等</a:t>
                </a:r>
                <a:endParaRPr/>
              </a:p>
            </p:txBody>
          </p:sp>
        </p:grpSp>
        <p:grpSp>
          <p:nvGrpSpPr>
            <p:cNvPr id="289" name=""/>
            <p:cNvGrpSpPr/>
            <p:nvPr/>
          </p:nvGrpSpPr>
          <p:grpSpPr>
            <a:xfrm>
              <a:off x="6016236" y="3146904"/>
              <a:ext cx="5400000" cy="3225487"/>
              <a:chOff x="6016236" y="3146904"/>
              <a:chExt cx="5400000" cy="3225487"/>
            </a:xfrm>
          </p:grpSpPr>
          <p:sp>
            <p:nvSpPr>
              <p:cNvPr id="290"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护理理论的现代发展对护理学科的发展具有重要意义</a:t>
                </a:r>
                <a:endParaRPr kumimoji="1" lang="en-US" altLang="zh-CN" sz="1800" b="1">
                  <a:solidFill>
                    <a:schemeClr val="bg1"/>
                  </a:solidFill>
                  <a:latin typeface="+mj-ea"/>
                  <a:ea typeface="+mj-ea"/>
                </a:endParaRPr>
              </a:p>
            </p:txBody>
          </p:sp>
          <p:sp>
            <p:nvSpPr>
              <p:cNvPr id="291"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护理理论融合为护理实践提供了</a:t>
                </a:r>
                <a:r>
                  <a:rPr lang="zh-CN" sz="1400" b="1">
                    <a:solidFill>
                      <a:schemeClr val="tx1">
                        <a:lumMod val="50000"/>
                        <a:lumOff val="50000"/>
                        <a:alpha val="100000"/>
                      </a:schemeClr>
                    </a:solidFill>
                    <a:latin typeface="微软雅黑"/>
                    <a:ea typeface="微软雅黑"/>
                  </a:rPr>
                  <a:t>全面的理论支持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护理实践多元化满足了不同人群和疾病特点的</a:t>
                </a:r>
                <a:r>
                  <a:rPr lang="zh-CN" sz="1400" b="1">
                    <a:solidFill>
                      <a:schemeClr val="tx1">
                        <a:lumMod val="50000"/>
                        <a:lumOff val="50000"/>
                        <a:alpha val="100000"/>
                      </a:schemeClr>
                    </a:solidFill>
                    <a:latin typeface="微软雅黑"/>
                    <a:ea typeface="微软雅黑"/>
                  </a:rPr>
                  <a:t>护理需求</a:t>
                </a:r>
                <a:endParaRPr/>
              </a:p>
            </p:txBody>
          </p:sp>
        </p:grpSp>
      </p:grpSp>
      <p:sp>
        <p:nvSpPr>
          <p:cNvPr id="29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护理理论的现代发展与趋势</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03</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护理实践的发展与变革</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 name=""/>
            <p:cNvGrpSpPr/>
            <p:nvPr/>
          </p:nvGrpSpPr>
          <p:grpSpPr>
            <a:xfrm>
              <a:off x="685800" y="3146904"/>
              <a:ext cx="5760000" cy="3225487"/>
              <a:chOff x="685800" y="3146904"/>
              <a:chExt cx="5760000" cy="3225487"/>
            </a:xfrm>
          </p:grpSpPr>
          <p:sp>
            <p:nvSpPr>
              <p:cNvPr id="1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护理实践的早期模式主要包括以疾病为中心的护理模式和以患者为中心的护理模式</a:t>
                </a:r>
                <a:endParaRPr kumimoji="1" lang="en-US" altLang="zh-CN" sz="1800" b="1">
                  <a:solidFill>
                    <a:schemeClr val="bg1"/>
                  </a:solidFill>
                  <a:latin typeface="+mj-ea"/>
                  <a:ea typeface="+mj-ea"/>
                </a:endParaRPr>
              </a:p>
            </p:txBody>
          </p:sp>
          <p:sp>
            <p:nvSpPr>
              <p:cNvPr id="1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以疾病为中心的护理模式注重</a:t>
                </a:r>
                <a:r>
                  <a:rPr lang="zh-CN" sz="1400" b="1">
                    <a:solidFill>
                      <a:schemeClr val="tx1">
                        <a:lumMod val="50000"/>
                        <a:lumOff val="50000"/>
                        <a:alpha val="100000"/>
                      </a:schemeClr>
                    </a:solidFill>
                    <a:latin typeface="微软雅黑"/>
                    <a:ea typeface="微软雅黑"/>
                  </a:rPr>
                  <a:t>疾病的治疗</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护理技术的应用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以患者为中心的护理模式注重</a:t>
                </a:r>
                <a:r>
                  <a:rPr lang="zh-CN" sz="1400" b="1">
                    <a:solidFill>
                      <a:schemeClr val="tx1">
                        <a:lumMod val="50000"/>
                        <a:lumOff val="50000"/>
                        <a:alpha val="100000"/>
                      </a:schemeClr>
                    </a:solidFill>
                    <a:latin typeface="微软雅黑"/>
                    <a:ea typeface="微软雅黑"/>
                  </a:rPr>
                  <a:t>患者的整体需求</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护理服务的人性化</a:t>
                </a:r>
                <a:endParaRPr/>
              </a:p>
            </p:txBody>
          </p:sp>
        </p:grpSp>
        <p:grpSp>
          <p:nvGrpSpPr>
            <p:cNvPr id="15" name=""/>
            <p:cNvGrpSpPr/>
            <p:nvPr/>
          </p:nvGrpSpPr>
          <p:grpSpPr>
            <a:xfrm>
              <a:off x="6016236" y="3146904"/>
              <a:ext cx="5400000" cy="3225487"/>
              <a:chOff x="6016236" y="3146904"/>
              <a:chExt cx="5400000" cy="3225487"/>
            </a:xfrm>
          </p:grpSpPr>
          <p:sp>
            <p:nvSpPr>
              <p:cNvPr id="1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护理实践的早期经验为护理实践的发展奠定了基础</a:t>
                </a:r>
                <a:endParaRPr kumimoji="1" lang="en-US" altLang="zh-CN" sz="1800" b="1">
                  <a:solidFill>
                    <a:schemeClr val="bg1"/>
                  </a:solidFill>
                  <a:latin typeface="+mj-ea"/>
                  <a:ea typeface="+mj-ea"/>
                </a:endParaRPr>
              </a:p>
            </p:txBody>
          </p:sp>
          <p:sp>
            <p:nvSpPr>
              <p:cNvPr id="1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护理实践的早期经验如</a:t>
                </a:r>
                <a:r>
                  <a:rPr lang="zh-CN" sz="1400" b="1">
                    <a:solidFill>
                      <a:schemeClr val="tx1">
                        <a:lumMod val="50000"/>
                        <a:lumOff val="50000"/>
                        <a:alpha val="100000"/>
                      </a:schemeClr>
                    </a:solidFill>
                    <a:latin typeface="微软雅黑"/>
                    <a:ea typeface="微软雅黑"/>
                  </a:rPr>
                  <a:t>护理程序</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护理记录</a:t>
                </a:r>
                <a:r>
                  <a:rPr lang="zh-CN" sz="1400">
                    <a:solidFill>
                      <a:schemeClr val="tx1">
                        <a:lumMod val="50000"/>
                        <a:lumOff val="50000"/>
                        <a:alpha val="100000"/>
                      </a:schemeClr>
                    </a:solidFill>
                    <a:latin typeface="微软雅黑"/>
                    <a:ea typeface="微软雅黑"/>
                  </a:rPr>
                  <a:t>等，为护理实践的发展提供了有益的借鉴</a:t>
                </a:r>
                <a:endParaRPr/>
              </a:p>
            </p:txBody>
          </p:sp>
        </p:grpSp>
      </p:grpSp>
      <p:sp>
        <p:nvSpPr>
          <p:cNvPr id="1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护理实践的早期模式与经验</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 name="" descr="{&quot;isTemplate&quot;:true,&quot;type&quot;:3}"/>
        <p:cNvGrpSpPr/>
        <p:nvPr/>
      </p:nvGrpSpPr>
      <p:grpSpPr>
        <a:xfrm>
          <a:off x="0" y="0"/>
          <a:ext cx="0" cy="0"/>
        </a:xfrm>
      </p:grpSpPr>
      <p:grpSp>
        <p:nvGrpSpPr>
          <p:cNvPr id="20"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1" name=""/>
            <p:cNvGrpSpPr/>
            <p:nvPr/>
          </p:nvGrpSpPr>
          <p:grpSpPr>
            <a:xfrm>
              <a:off x="685800" y="3146904"/>
              <a:ext cx="5760000" cy="3225487"/>
              <a:chOff x="685800" y="3146904"/>
              <a:chExt cx="5760000" cy="3225487"/>
            </a:xfrm>
          </p:grpSpPr>
          <p:sp>
            <p:nvSpPr>
              <p:cNvPr id="2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护理实践的现代模式主要包括以健康促进为目标的护理模式和以人文关怀为核心的护理模式</a:t>
                </a:r>
                <a:endParaRPr kumimoji="1" lang="en-US" altLang="zh-CN" sz="1800" b="1">
                  <a:solidFill>
                    <a:schemeClr val="bg1"/>
                  </a:solidFill>
                  <a:latin typeface="+mj-ea"/>
                  <a:ea typeface="+mj-ea"/>
                </a:endParaRPr>
              </a:p>
            </p:txBody>
          </p:sp>
          <p:sp>
            <p:nvSpPr>
              <p:cNvPr id="2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以健康促进为目标的护理模式注重</a:t>
                </a:r>
                <a:r>
                  <a:rPr lang="zh-CN" sz="1400" b="1">
                    <a:solidFill>
                      <a:schemeClr val="tx1">
                        <a:lumMod val="50000"/>
                        <a:lumOff val="50000"/>
                        <a:alpha val="100000"/>
                      </a:schemeClr>
                    </a:solidFill>
                    <a:latin typeface="微软雅黑"/>
                    <a:ea typeface="微软雅黑"/>
                  </a:rPr>
                  <a:t>预防疾病</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促进健康</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以人文关怀为核心的护理模式注重</a:t>
                </a:r>
                <a:r>
                  <a:rPr lang="zh-CN" sz="1400" b="1">
                    <a:solidFill>
                      <a:schemeClr val="tx1">
                        <a:lumMod val="50000"/>
                        <a:lumOff val="50000"/>
                        <a:alpha val="100000"/>
                      </a:schemeClr>
                    </a:solidFill>
                    <a:latin typeface="微软雅黑"/>
                    <a:ea typeface="微软雅黑"/>
                  </a:rPr>
                  <a:t>患者心理</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社会需求</a:t>
                </a:r>
                <a:r>
                  <a:rPr lang="zh-CN" sz="1400">
                    <a:solidFill>
                      <a:schemeClr val="tx1">
                        <a:lumMod val="50000"/>
                        <a:lumOff val="50000"/>
                        <a:alpha val="100000"/>
                      </a:schemeClr>
                    </a:solidFill>
                    <a:latin typeface="微软雅黑"/>
                    <a:ea typeface="微软雅黑"/>
                  </a:rPr>
                  <a:t>的满足</a:t>
                </a:r>
                <a:endParaRPr/>
              </a:p>
            </p:txBody>
          </p:sp>
        </p:grpSp>
        <p:grpSp>
          <p:nvGrpSpPr>
            <p:cNvPr id="24" name=""/>
            <p:cNvGrpSpPr/>
            <p:nvPr/>
          </p:nvGrpSpPr>
          <p:grpSpPr>
            <a:xfrm>
              <a:off x="6016236" y="3146904"/>
              <a:ext cx="5400000" cy="3225487"/>
              <a:chOff x="6016236" y="3146904"/>
              <a:chExt cx="5400000" cy="3225487"/>
            </a:xfrm>
          </p:grpSpPr>
          <p:sp>
            <p:nvSpPr>
              <p:cNvPr id="2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护理实践的技术创新为护理实践的发展提供了动力</a:t>
                </a:r>
                <a:endParaRPr kumimoji="1" lang="en-US" altLang="zh-CN" sz="1800" b="1">
                  <a:solidFill>
                    <a:schemeClr val="bg1"/>
                  </a:solidFill>
                  <a:latin typeface="+mj-ea"/>
                  <a:ea typeface="+mj-ea"/>
                </a:endParaRPr>
              </a:p>
            </p:txBody>
          </p:sp>
          <p:sp>
            <p:nvSpPr>
              <p:cNvPr id="2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护理实践的技术创新如</a:t>
                </a:r>
                <a:r>
                  <a:rPr lang="zh-CN" sz="1400" b="1">
                    <a:solidFill>
                      <a:schemeClr val="tx1">
                        <a:lumMod val="50000"/>
                        <a:lumOff val="50000"/>
                        <a:alpha val="100000"/>
                      </a:schemeClr>
                    </a:solidFill>
                    <a:latin typeface="微软雅黑"/>
                    <a:ea typeface="微软雅黑"/>
                  </a:rPr>
                  <a:t>护理信息技术</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护理设备</a:t>
                </a:r>
                <a:r>
                  <a:rPr lang="zh-CN" sz="1400">
                    <a:solidFill>
                      <a:schemeClr val="tx1">
                        <a:lumMod val="50000"/>
                        <a:lumOff val="50000"/>
                        <a:alpha val="100000"/>
                      </a:schemeClr>
                    </a:solidFill>
                    <a:latin typeface="微软雅黑"/>
                    <a:ea typeface="微软雅黑"/>
                  </a:rPr>
                  <a:t>等，提高了护理服务的效率和质量</a:t>
                </a:r>
                <a:endParaRPr/>
              </a:p>
            </p:txBody>
          </p:sp>
        </p:grpSp>
      </p:grpSp>
      <p:sp>
        <p:nvSpPr>
          <p:cNvPr id="2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护理实践的现代模式与技术创新</a:t>
            </a:r>
            <a:endParaRPr lang="en-US" sz="2800" b="1">
              <a:latin typeface="微软雅黑"/>
              <a:ea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 name="" descr="{&quot;isTemplate&quot;:true,&quot;type&quot;:3}"/>
        <p:cNvGrpSpPr/>
        <p:nvPr/>
      </p:nvGrpSpPr>
      <p:grpSpPr>
        <a:xfrm>
          <a:off x="0" y="0"/>
          <a:ext cx="0" cy="0"/>
        </a:xfrm>
      </p:grpSpPr>
      <p:grpSp>
        <p:nvGrpSpPr>
          <p:cNvPr id="29"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30" name=""/>
            <p:cNvGrpSpPr/>
            <p:nvPr/>
          </p:nvGrpSpPr>
          <p:grpSpPr>
            <a:xfrm>
              <a:off x="685800" y="3146904"/>
              <a:ext cx="5760000" cy="3225487"/>
              <a:chOff x="685800" y="3146904"/>
              <a:chExt cx="5760000" cy="3225487"/>
            </a:xfrm>
          </p:grpSpPr>
          <p:sp>
            <p:nvSpPr>
              <p:cNvPr id="31"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护理实践的未来发展趋势主要包括护理实践的智能化和护理实践的个性化</a:t>
                </a:r>
                <a:endParaRPr kumimoji="1" lang="en-US" altLang="zh-CN" sz="1800" b="1">
                  <a:solidFill>
                    <a:schemeClr val="bg1"/>
                  </a:solidFill>
                  <a:latin typeface="+mj-ea"/>
                  <a:ea typeface="+mj-ea"/>
                </a:endParaRPr>
              </a:p>
            </p:txBody>
          </p:sp>
          <p:sp>
            <p:nvSpPr>
              <p:cNvPr id="32"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护理实践的智能化如</a:t>
                </a:r>
                <a:r>
                  <a:rPr lang="zh-CN" sz="1400" b="1">
                    <a:solidFill>
                      <a:schemeClr val="tx1">
                        <a:lumMod val="50000"/>
                        <a:lumOff val="50000"/>
                        <a:alpha val="100000"/>
                      </a:schemeClr>
                    </a:solidFill>
                    <a:latin typeface="微软雅黑"/>
                    <a:ea typeface="微软雅黑"/>
                  </a:rPr>
                  <a:t>人工智能</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大数据</a:t>
                </a:r>
                <a:r>
                  <a:rPr lang="zh-CN" sz="1400">
                    <a:solidFill>
                      <a:schemeClr val="tx1">
                        <a:lumMod val="50000"/>
                        <a:lumOff val="50000"/>
                        <a:alpha val="100000"/>
                      </a:schemeClr>
                    </a:solidFill>
                    <a:latin typeface="微软雅黑"/>
                    <a:ea typeface="微软雅黑"/>
                  </a:rPr>
                  <a:t>等技术在护理实践中的应用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护理实践的个性化如</a:t>
                </a:r>
                <a:r>
                  <a:rPr lang="zh-CN" sz="1400" b="1">
                    <a:solidFill>
                      <a:schemeClr val="tx1">
                        <a:lumMod val="50000"/>
                        <a:lumOff val="50000"/>
                        <a:alpha val="100000"/>
                      </a:schemeClr>
                    </a:solidFill>
                    <a:latin typeface="微软雅黑"/>
                    <a:ea typeface="微软雅黑"/>
                  </a:rPr>
                  <a:t>基因护理</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精准护理</a:t>
                </a:r>
                <a:r>
                  <a:rPr lang="zh-CN" sz="1400">
                    <a:solidFill>
                      <a:schemeClr val="tx1">
                        <a:lumMod val="50000"/>
                        <a:lumOff val="50000"/>
                        <a:alpha val="100000"/>
                      </a:schemeClr>
                    </a:solidFill>
                    <a:latin typeface="微软雅黑"/>
                    <a:ea typeface="微软雅黑"/>
                  </a:rPr>
                  <a:t>等，满足患者的个性化需求</a:t>
                </a:r>
                <a:endParaRPr/>
              </a:p>
            </p:txBody>
          </p:sp>
        </p:grpSp>
        <p:grpSp>
          <p:nvGrpSpPr>
            <p:cNvPr id="33" name=""/>
            <p:cNvGrpSpPr/>
            <p:nvPr/>
          </p:nvGrpSpPr>
          <p:grpSpPr>
            <a:xfrm>
              <a:off x="6016236" y="3146904"/>
              <a:ext cx="5400000" cy="3225487"/>
              <a:chOff x="6016236" y="3146904"/>
              <a:chExt cx="5400000" cy="3225487"/>
            </a:xfrm>
          </p:grpSpPr>
          <p:sp>
            <p:nvSpPr>
              <p:cNvPr id="34"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护理实践的未来发展面临的挑战包括护理人力资源、护理服务质量等方面的问题</a:t>
                </a:r>
                <a:endParaRPr kumimoji="1" lang="en-US" altLang="zh-CN" sz="1800" b="1">
                  <a:solidFill>
                    <a:schemeClr val="bg1"/>
                  </a:solidFill>
                  <a:latin typeface="+mj-ea"/>
                  <a:ea typeface="+mj-ea"/>
                </a:endParaRPr>
              </a:p>
            </p:txBody>
          </p:sp>
          <p:sp>
            <p:nvSpPr>
              <p:cNvPr id="35"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护理人力资源的短缺导致护理实践的</a:t>
                </a:r>
                <a:r>
                  <a:rPr lang="zh-CN" sz="1400" b="1">
                    <a:solidFill>
                      <a:schemeClr val="tx1">
                        <a:lumMod val="50000"/>
                        <a:lumOff val="50000"/>
                        <a:alpha val="100000"/>
                      </a:schemeClr>
                    </a:solidFill>
                    <a:latin typeface="微软雅黑"/>
                    <a:ea typeface="微软雅黑"/>
                  </a:rPr>
                  <a:t>覆盖面</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质量</a:t>
                </a:r>
                <a:r>
                  <a:rPr lang="zh-CN" sz="1400">
                    <a:solidFill>
                      <a:schemeClr val="tx1">
                        <a:lumMod val="50000"/>
                        <a:lumOff val="50000"/>
                        <a:alpha val="100000"/>
                      </a:schemeClr>
                    </a:solidFill>
                    <a:latin typeface="微软雅黑"/>
                    <a:ea typeface="微软雅黑"/>
                  </a:rPr>
                  <a:t>难以保证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护理服务质量的提高需要</a:t>
                </a:r>
                <a:r>
                  <a:rPr lang="zh-CN" sz="1400" b="1">
                    <a:solidFill>
                      <a:schemeClr val="tx1">
                        <a:lumMod val="50000"/>
                        <a:lumOff val="50000"/>
                        <a:alpha val="100000"/>
                      </a:schemeClr>
                    </a:solidFill>
                    <a:latin typeface="微软雅黑"/>
                    <a:ea typeface="微软雅黑"/>
                  </a:rPr>
                  <a:t>政策支持</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技术创新</a:t>
                </a:r>
                <a:r>
                  <a:rPr lang="zh-CN" sz="1400">
                    <a:solidFill>
                      <a:schemeClr val="tx1">
                        <a:lumMod val="50000"/>
                        <a:lumOff val="50000"/>
                        <a:alpha val="100000"/>
                      </a:schemeClr>
                    </a:solidFill>
                    <a:latin typeface="微软雅黑"/>
                    <a:ea typeface="微软雅黑"/>
                  </a:rPr>
                  <a:t>的推动</a:t>
                </a:r>
                <a:endParaRPr/>
              </a:p>
            </p:txBody>
          </p:sp>
        </p:grpSp>
      </p:grpSp>
      <p:sp>
        <p:nvSpPr>
          <p:cNvPr id="3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护理实践的未来发展趋势与挑战</a:t>
            </a:r>
            <a:endParaRPr lang="en-US" sz="2800" b="1">
              <a:latin typeface="微软雅黑"/>
              <a:ea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7" name="" descr="{&quot;isTemplate&quot;:true,&quot;type&quot;:2}"/>
        <p:cNvGrpSpPr/>
        <p:nvPr/>
      </p:nvGrpSpPr>
      <p:grpSpPr>
        <a:xfrm>
          <a:off x="0" y="0"/>
          <a:ext cx="0" cy="0"/>
        </a:xfrm>
      </p:grpSpPr>
      <p:sp>
        <p:nvSpPr>
          <p:cNvPr id="38"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39"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04</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40"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护理教育的发展与改革</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1" name="" descr="{&quot;isTemplate&quot;:true,&quot;type&quot;:3}"/>
        <p:cNvGrpSpPr/>
        <p:nvPr/>
      </p:nvGrpSpPr>
      <p:grpSpPr>
        <a:xfrm>
          <a:off x="0" y="0"/>
          <a:ext cx="0" cy="0"/>
        </a:xfrm>
      </p:grpSpPr>
      <p:pic>
        <p:nvPicPr>
          <p:cNvPr id="4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4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44" name="Group 598"/>
            <p:cNvGrpSpPr/>
            <p:nvPr/>
          </p:nvGrpSpPr>
          <p:grpSpPr>
            <a:xfrm>
              <a:off x="763829" y="1414808"/>
              <a:ext cx="6972294" cy="2337649"/>
              <a:chOff x="763829" y="1414808"/>
              <a:chExt cx="6972294" cy="2337649"/>
            </a:xfrm>
          </p:grpSpPr>
          <p:sp>
            <p:nvSpPr>
              <p:cNvPr id="4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护理教育的起源可追溯到19世纪</a:t>
                </a:r>
                <a:endParaRPr/>
              </a:p>
            </p:txBody>
          </p:sp>
          <p:sp>
            <p:nvSpPr>
              <p:cNvPr id="4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护理教育的早期发展受到</a:t>
                </a:r>
                <a:r>
                  <a:rPr lang="zh-CN" sz="1400" b="1">
                    <a:solidFill>
                      <a:schemeClr val="tx1">
                        <a:alpha val="100000"/>
                      </a:schemeClr>
                    </a:solidFill>
                    <a:latin typeface="Microsoft Yahei"/>
                    <a:ea typeface="Microsoft Yahei"/>
                  </a:rPr>
                  <a:t>医学教育</a:t>
                </a:r>
                <a:r>
                  <a:rPr lang="zh-CN" sz="1400">
                    <a:solidFill>
                      <a:schemeClr val="tx1">
                        <a:alpha val="100000"/>
                      </a:schemeClr>
                    </a:solidFill>
                    <a:latin typeface="Microsoft Yahei"/>
                    <a:ea typeface="Microsoft Yahei"/>
                  </a:rPr>
                  <a:t>的影响，如</a:t>
                </a:r>
                <a:r>
                  <a:rPr lang="zh-CN" sz="1400" b="1">
                    <a:solidFill>
                      <a:schemeClr val="tx1">
                        <a:alpha val="100000"/>
                      </a:schemeClr>
                    </a:solidFill>
                    <a:latin typeface="Microsoft Yahei"/>
                    <a:ea typeface="Microsoft Yahei"/>
                  </a:rPr>
                  <a:t>医学院校</a:t>
                </a:r>
                <a:r>
                  <a:rPr lang="zh-CN" sz="1400">
                    <a:solidFill>
                      <a:schemeClr val="tx1">
                        <a:alpha val="100000"/>
                      </a:schemeClr>
                    </a:solidFill>
                    <a:latin typeface="Microsoft Yahei"/>
                    <a:ea typeface="Microsoft Yahei"/>
                  </a:rPr>
                  <a:t>的设立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护理教育的早期发展受到</a:t>
                </a:r>
                <a:r>
                  <a:rPr lang="zh-CN" sz="1400" b="1">
                    <a:solidFill>
                      <a:schemeClr val="tx1">
                        <a:alpha val="100000"/>
                      </a:schemeClr>
                    </a:solidFill>
                    <a:latin typeface="Microsoft Yahei"/>
                    <a:ea typeface="Microsoft Yahei"/>
                  </a:rPr>
                  <a:t>护理实践</a:t>
                </a:r>
                <a:r>
                  <a:rPr lang="zh-CN" sz="1400">
                    <a:solidFill>
                      <a:schemeClr val="tx1">
                        <a:alpha val="100000"/>
                      </a:schemeClr>
                    </a:solidFill>
                    <a:latin typeface="Microsoft Yahei"/>
                    <a:ea typeface="Microsoft Yahei"/>
                  </a:rPr>
                  <a:t>的推动，如</a:t>
                </a:r>
                <a:r>
                  <a:rPr lang="zh-CN" sz="1400" b="1">
                    <a:solidFill>
                      <a:schemeClr val="tx1">
                        <a:alpha val="100000"/>
                      </a:schemeClr>
                    </a:solidFill>
                    <a:latin typeface="Microsoft Yahei"/>
                    <a:ea typeface="Microsoft Yahei"/>
                  </a:rPr>
                  <a:t>护理培训</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护理教育课程</a:t>
                </a:r>
                <a:r>
                  <a:rPr lang="zh-CN" sz="1400">
                    <a:solidFill>
                      <a:schemeClr val="tx1">
                        <a:alpha val="100000"/>
                      </a:schemeClr>
                    </a:solidFill>
                    <a:latin typeface="Microsoft Yahei"/>
                    <a:ea typeface="Microsoft Yahei"/>
                  </a:rPr>
                  <a:t>的开设</a:t>
                </a:r>
                <a:endParaRPr/>
              </a:p>
            </p:txBody>
          </p:sp>
          <p:sp>
            <p:nvSpPr>
              <p:cNvPr id="4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4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4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5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51" name="Group 591"/>
            <p:cNvGrpSpPr/>
            <p:nvPr/>
          </p:nvGrpSpPr>
          <p:grpSpPr>
            <a:xfrm>
              <a:off x="689593" y="3949139"/>
              <a:ext cx="7078256" cy="2128975"/>
              <a:chOff x="689593" y="3949139"/>
              <a:chExt cx="7078256" cy="2128975"/>
            </a:xfrm>
          </p:grpSpPr>
          <p:sp>
            <p:nvSpPr>
              <p:cNvPr id="5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护理教育的早期发展对护理学科的发展具有重要意义</a:t>
                </a:r>
                <a:endParaRPr/>
              </a:p>
            </p:txBody>
          </p:sp>
          <p:sp>
            <p:nvSpPr>
              <p:cNvPr id="5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护理教育的早期发展为护理实践提供了</a:t>
                </a:r>
                <a:r>
                  <a:rPr lang="zh-CN" sz="1400" b="1">
                    <a:solidFill>
                      <a:schemeClr val="tx1">
                        <a:alpha val="100000"/>
                      </a:schemeClr>
                    </a:solidFill>
                    <a:latin typeface="Microsoft Yahei"/>
                    <a:ea typeface="Microsoft Yahei"/>
                  </a:rPr>
                  <a:t>人才支持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护理教育的早期发展为护理理论的发展提供了</a:t>
                </a:r>
                <a:r>
                  <a:rPr lang="zh-CN" sz="1400" b="1">
                    <a:solidFill>
                      <a:schemeClr val="tx1">
                        <a:alpha val="100000"/>
                      </a:schemeClr>
                    </a:solidFill>
                    <a:latin typeface="Microsoft Yahei"/>
                    <a:ea typeface="Microsoft Yahei"/>
                  </a:rPr>
                  <a:t>人才基础</a:t>
                </a:r>
                <a:endParaRPr/>
              </a:p>
            </p:txBody>
          </p:sp>
          <p:sp>
            <p:nvSpPr>
              <p:cNvPr id="5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5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5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5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5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护理教育的起源与早期发展</a:t>
            </a:r>
            <a:endParaRPr lang="en-US" altLang="zh-CN" sz="2800" b="1">
              <a:latin typeface="+mj-ea"/>
              <a:ea typeface="+mj-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https://d.book118.com/837160163115006042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urple">
      <a:dk1>
        <a:srgbClr val="000000"/>
      </a:dk1>
      <a:lt1>
        <a:srgbClr val="FFFFFF"/>
      </a:lt1>
      <a:dk2>
        <a:srgbClr val="161433"/>
      </a:dk2>
      <a:lt2>
        <a:srgbClr val="DFDBF8"/>
      </a:lt2>
      <a:accent1>
        <a:srgbClr val="6154FA"/>
      </a:accent1>
      <a:accent2>
        <a:srgbClr val="7E75FE"/>
      </a:accent2>
      <a:accent3>
        <a:srgbClr val="3023D6"/>
      </a:accent3>
      <a:accent4>
        <a:srgbClr val="8533FE"/>
      </a:accent4>
      <a:accent5>
        <a:srgbClr val="B26BFF"/>
      </a:accent5>
      <a:accent6>
        <a:srgbClr val="6B23D7"/>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Arial Black</vt:lpstr>
      <vt:lpstr>微软雅黑</vt:lpstr>
      <vt:lpstr>黑体</vt:lpstr>
      <vt:lpstr>Microsoft YaHei</vt:lpstr>
      <vt:lpstr>Microsoft YaHei Light</vt:lpstr>
      <vt:lpstr>Microsoft Yahei</vt:lpstr>
      <vt:lpstr>Office Theme</vt:lpstr>
      <vt:lpstr>护理综述范文：护理理论、实践与未来发展</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2024-09-16T00:06:46.044</cp:lastPrinted>
  <dcterms:created xsi:type="dcterms:W3CDTF">2024-09-15T16:06:46Z</dcterms:created>
  <dcterms:modified xsi:type="dcterms:W3CDTF">2024-09-15T16:06:47Z</dcterms:modified>
</cp:coreProperties>
</file>