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9144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27342E-AFA5-4364-8FFB-84B7BC8EC3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7759F3-94F5-42BA-AC2B-2C8BCBD604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055860-0391-4C0E-AA6A-70BE846C31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E18B25B-E179-47C6-93D1-364B3E1BC9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03EAD4-81F7-4BDE-9B8E-9EB70AC2A0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0375B7-3547-408B-87DD-176EE72457A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E969E40-10C8-4939-8ADD-99AC7A6BDF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DAA10A-7449-4F2C-AE6A-7E2FD20B45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09DBC1-76C8-408D-BB09-5C8283EBB0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9D13BE-E89C-4401-B588-2B795CBD55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A4436B-ED59-4C55-AD7F-C6DAAF76B6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accent1"/>
        </a:solidFill>
      </p:bgPr>
    </p:bg>
    <p:spTree>
      <p:nvGrpSpPr>
        <p:cNvPr id="1" name=""/>
        <p:cNvGrpSpPr/>
        <p:nvPr/>
      </p:nvGrpSpPr>
      <p:grpSpPr/>
      <p:sp>
        <p:nvSpPr>
          <p:cNvPr id="2050" name="Rectangle 2"/>
          <p:cNvSpPr/>
          <p:nvPr>
            <p:ph type="title" idx="4294967295"/>
          </p:nvPr>
        </p:nvSpPr>
        <p:spPr>
          <a:xfrm>
            <a:off x="457200" y="274638"/>
            <a:ext cx="82296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defRPr>
            </a:lvl1pPr>
          </a:lstStyle>
          <a:p>
            <a:pPr lvl="0"/>
            <a:r>
              <a:t>单击此处编辑母版标题样式</a:t>
            </a:r>
          </a:p>
        </p:txBody>
      </p:sp>
      <p:sp>
        <p:nvSpPr>
          <p:cNvPr id="2051" name="Rectangle 3"/>
          <p:cNvSpPr/>
          <p:nvPr>
            <p:ph type="body"/>
          </p:nvPr>
        </p:nvSpPr>
        <p:spPr>
          <a:xfrm>
            <a:off x="457200" y="1600200"/>
            <a:ext cx="8229600" cy="4525962"/>
          </a:xfrm>
          <a:prstGeom prst="rect">
            <a:avLst/>
          </a:prstGeom>
          <a:noFill/>
          <a:ln>
            <a:noFill/>
            <a:miter lim="800000"/>
          </a:ln>
        </p:spPr>
        <p:txBody>
          <a:bodyPr anchor="t" anchorCtr="0"/>
          <a:lstStyle>
            <a:lvl1pPr marL="342900" indent="-342900" algn="l" defTabSz="914400" rtl="0" eaLnBrk="1" fontAlgn="base" hangingPunct="1">
              <a:lnSpc>
                <a:spcPct val="100000"/>
              </a:lnSpc>
              <a:spcBef>
                <a:spcPct val="20000"/>
              </a:spcBef>
              <a:spcAft>
                <a:spcPct val="0"/>
              </a:spcAft>
              <a:buClrTx/>
              <a:buSzTx/>
              <a:buFontTx/>
              <a:buChar char="•"/>
              <a:defRPr lang="zh-CN" altLang="en-US" sz="320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lang="zh-CN" altLang="en-US" sz="280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lang="zh-CN" altLang="en-US" sz="240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lang="zh-CN" altLang="en-US" sz="200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lang="zh-CN" altLang="en-US" sz="2000">
                <a:solidFill>
                  <a:schemeClr val="tx1"/>
                </a:solidFill>
                <a:latin typeface="Arial"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marL="0" indent="0" algn="ctr" defTabSz="914400" rtl="0" eaLnBrk="1" fontAlgn="base" hangingPunct="1">
        <a:lnSpc>
          <a:spcPct val="100000"/>
        </a:lnSpc>
        <a:spcBef>
          <a:spcPct val="0"/>
        </a:spcBef>
        <a:spcAft>
          <a:spcPct val="0"/>
        </a:spcAft>
        <a:buClrTx/>
        <a:buSzTx/>
        <a:buFontTx/>
        <a:buNone/>
        <a:defRPr sz="4400">
          <a:solidFill>
            <a:schemeClr val="tx2"/>
          </a:solidFill>
          <a:latin typeface="Arial"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Tx/>
        <a:buSzTx/>
        <a:buFontTx/>
        <a:buChar char="•"/>
        <a:defRPr sz="320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Tx/>
        <a:buFontTx/>
        <a:buChar char="–"/>
        <a:defRPr sz="280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sz="240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sz="200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sz="2000">
          <a:solidFill>
            <a:schemeClr val="tx1"/>
          </a:solidFill>
          <a:latin typeface="Arial" pitchFamily="34" charset="0"/>
          <a:ea typeface="宋体" pitchFamily="2" charset="-122"/>
        </a:defRPr>
      </a:lvl5pPr>
    </p:bodyStyle>
    <p:otherStyle>
      <a:lvl1pPr marL="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sz="1800">
          <a:solidFill>
            <a:schemeClr val="tx1"/>
          </a:solidFill>
          <a:latin typeface="Arial" pitchFamily="34" charset="0"/>
          <a:ea typeface="宋体" pitchFamily="2" charset="-122"/>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png" /><Relationship Id="rId3"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jpeg" /><Relationship Id="rId3"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7201024165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2" name="标题 1"/>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marL="342900" lvl="0" indent="-342900"/>
            <a:r>
              <a:rPr lang="zh-CN" altLang="en-US" sz="3600">
                <a:solidFill>
                  <a:srgbClr val="000000"/>
                </a:solidFill>
                <a:latin typeface="Times New Roman" pitchFamily="18" charset="0"/>
                <a:ea typeface="黑体" pitchFamily="49" charset="-122"/>
              </a:rPr>
              <a:t>课程内容</a:t>
            </a:r>
          </a:p>
        </p:txBody>
      </p:sp>
      <p:sp>
        <p:nvSpPr>
          <p:cNvPr id="5123" name="内容占位符 2"/>
          <p:cNvSpPr>
            <a:spLocks noGrp="1"/>
          </p:cNvSpPr>
          <p:nvPr>
            <p:ph idx="1"/>
          </p:nvPr>
        </p:nvSpPr>
        <p:spPr>
          <a:xfrm>
            <a:off x="1435100" y="1346200"/>
            <a:ext cx="3895725" cy="3567113"/>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spcBef>
                <a:spcPts val="300"/>
              </a:spcBef>
              <a:spcAft>
                <a:spcPts val="300"/>
              </a:spcAft>
            </a:pPr>
            <a:r>
              <a:rPr lang="zh-CN" altLang="zh-CN" sz="2000">
                <a:latin typeface="Times New Roman" pitchFamily="18" charset="0"/>
                <a:ea typeface="黑体" pitchFamily="49" charset="-122"/>
              </a:rPr>
              <a:t>第1章 概述</a:t>
            </a:r>
          </a:p>
          <a:p>
            <a:pPr lvl="0">
              <a:spcBef>
                <a:spcPts val="300"/>
              </a:spcBef>
              <a:spcAft>
                <a:spcPts val="300"/>
              </a:spcAft>
            </a:pPr>
            <a:r>
              <a:rPr lang="zh-CN" altLang="zh-CN" sz="2000">
                <a:latin typeface="Times New Roman" pitchFamily="18" charset="0"/>
                <a:ea typeface="黑体" pitchFamily="49" charset="-122"/>
              </a:rPr>
              <a:t>第2章 计算机硬件发展	</a:t>
            </a:r>
          </a:p>
          <a:p>
            <a:pPr lvl="0">
              <a:spcBef>
                <a:spcPts val="300"/>
              </a:spcBef>
              <a:spcAft>
                <a:spcPts val="300"/>
              </a:spcAft>
            </a:pPr>
            <a:r>
              <a:rPr lang="zh-CN" altLang="zh-CN" sz="2000">
                <a:latin typeface="Times New Roman" pitchFamily="18" charset="0"/>
                <a:ea typeface="黑体" pitchFamily="49" charset="-122"/>
              </a:rPr>
              <a:t>第3章 高性能计算</a:t>
            </a:r>
          </a:p>
          <a:p>
            <a:pPr lvl="0">
              <a:spcBef>
                <a:spcPts val="300"/>
              </a:spcBef>
              <a:spcAft>
                <a:spcPts val="300"/>
              </a:spcAft>
            </a:pPr>
            <a:r>
              <a:rPr lang="zh-CN" altLang="zh-CN" sz="2000">
                <a:latin typeface="Times New Roman" pitchFamily="18" charset="0"/>
                <a:ea typeface="黑体" pitchFamily="49" charset="-122"/>
              </a:rPr>
              <a:t>第4章 现代操作系统</a:t>
            </a:r>
          </a:p>
          <a:p>
            <a:pPr lvl="0">
              <a:spcBef>
                <a:spcPts val="300"/>
              </a:spcBef>
              <a:spcAft>
                <a:spcPts val="300"/>
              </a:spcAft>
            </a:pPr>
            <a:r>
              <a:rPr lang="zh-CN" altLang="zh-CN" sz="2000">
                <a:latin typeface="Times New Roman" pitchFamily="18" charset="0"/>
                <a:ea typeface="黑体" pitchFamily="49" charset="-122"/>
              </a:rPr>
              <a:t>第5章 计算机网络新技术</a:t>
            </a:r>
          </a:p>
          <a:p>
            <a:pPr lvl="0">
              <a:spcBef>
                <a:spcPts val="300"/>
              </a:spcBef>
              <a:spcAft>
                <a:spcPts val="300"/>
              </a:spcAft>
            </a:pPr>
            <a:r>
              <a:rPr lang="zh-CN" altLang="zh-CN" sz="2000">
                <a:latin typeface="Times New Roman" pitchFamily="18" charset="0"/>
                <a:ea typeface="黑体" pitchFamily="49" charset="-122"/>
              </a:rPr>
              <a:t>第6章 可信系统和可信软件</a:t>
            </a:r>
          </a:p>
          <a:p>
            <a:pPr lvl="0">
              <a:spcBef>
                <a:spcPts val="300"/>
              </a:spcBef>
              <a:spcAft>
                <a:spcPts val="300"/>
              </a:spcAft>
            </a:pPr>
            <a:r>
              <a:rPr lang="zh-CN" altLang="zh-CN" sz="2000">
                <a:latin typeface="Times New Roman" pitchFamily="18" charset="0"/>
                <a:ea typeface="黑体" pitchFamily="49" charset="-122"/>
              </a:rPr>
              <a:t>第7章 数据库技术发展</a:t>
            </a:r>
          </a:p>
          <a:p>
            <a:pPr lvl="0">
              <a:spcBef>
                <a:spcPts val="300"/>
              </a:spcBef>
              <a:spcAft>
                <a:spcPts val="300"/>
              </a:spcAft>
            </a:pPr>
            <a:r>
              <a:rPr lang="zh-CN" altLang="zh-CN" sz="2000">
                <a:latin typeface="Times New Roman" pitchFamily="18" charset="0"/>
                <a:ea typeface="黑体" pitchFamily="49" charset="-122"/>
              </a:rPr>
              <a:t>第8章 数据挖掘及其应用</a:t>
            </a:r>
          </a:p>
        </p:txBody>
      </p:sp>
      <p:sp>
        <p:nvSpPr>
          <p:cNvPr id="5124" name="内容占位符 2"/>
          <p:cNvSpPr/>
          <p:nvPr/>
        </p:nvSpPr>
        <p:spPr>
          <a:xfrm>
            <a:off x="5740400" y="3209925"/>
            <a:ext cx="4038600" cy="3128963"/>
          </a:xfrm>
          <a:prstGeom prst="rect">
            <a:avLst/>
          </a:prstGeom>
          <a:noFill/>
          <a:ln w="12700">
            <a:noFill/>
            <a:miter lim="800000"/>
          </a:ln>
        </p:spPr>
        <p:txBody>
          <a:bodyPr/>
          <a:lstStyle>
            <a:defPPr algn="l" eaLnBrk="1" hangingPunct="0">
              <a:defRPr lang="en-GB">
                <a:latin typeface="Arial"/>
                <a:ea typeface="Arial"/>
              </a:defRPr>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9</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人工智能前沿</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10</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机器学习研究</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11</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搜索引擎技术</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12</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集体智慧与</a:t>
            </a:r>
            <a:r>
              <a:rPr lang="en-US" altLang="zh-CN" sz="2000">
                <a:latin typeface="Times New Roman" pitchFamily="18" charset="0"/>
                <a:ea typeface="黑体" pitchFamily="49" charset="-122"/>
              </a:rPr>
              <a:t>Web 2.0</a:t>
            </a: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13</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云计算</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14</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物联网技术</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15</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服务科学与服务计算</a:t>
            </a:r>
            <a:endParaRPr lang="en-US" altLang="zh-CN" sz="2000">
              <a:latin typeface="Times New Roman" pitchFamily="18" charset="0"/>
              <a:ea typeface="黑体" pitchFamily="49" charset="-122"/>
            </a:endParaRPr>
          </a:p>
          <a:p>
            <a:pPr marL="342900" lvl="0" indent="-342900" algn="l">
              <a:spcBef>
                <a:spcPts val="300"/>
              </a:spcBef>
              <a:spcAft>
                <a:spcPts val="300"/>
              </a:spcAft>
              <a:buChar char="•"/>
            </a:pPr>
            <a:r>
              <a:rPr lang="zh-CN" altLang="zh-CN" sz="2000">
                <a:latin typeface="Times New Roman" pitchFamily="18" charset="0"/>
                <a:ea typeface="黑体" pitchFamily="49" charset="-122"/>
              </a:rPr>
              <a:t>第</a:t>
            </a:r>
            <a:r>
              <a:rPr lang="en-US" altLang="zh-CN" sz="2000">
                <a:latin typeface="Times New Roman" pitchFamily="18" charset="0"/>
                <a:ea typeface="黑体" pitchFamily="49" charset="-122"/>
              </a:rPr>
              <a:t>16</a:t>
            </a:r>
            <a:r>
              <a:rPr lang="zh-CN" altLang="zh-CN" sz="2000">
                <a:latin typeface="Times New Roman" pitchFamily="18" charset="0"/>
                <a:ea typeface="黑体" pitchFamily="49" charset="-122"/>
              </a:rPr>
              <a:t>章</a:t>
            </a:r>
            <a:r>
              <a:rPr lang="en-US" altLang="zh-CN" sz="2000">
                <a:latin typeface="Times New Roman" pitchFamily="18" charset="0"/>
                <a:ea typeface="黑体" pitchFamily="49" charset="-122"/>
              </a:rPr>
              <a:t> </a:t>
            </a:r>
            <a:r>
              <a:rPr lang="zh-CN" altLang="zh-CN" sz="2000">
                <a:latin typeface="Times New Roman" pitchFamily="18" charset="0"/>
                <a:ea typeface="黑体" pitchFamily="49" charset="-122"/>
              </a:rPr>
              <a:t>智慧地球</a:t>
            </a:r>
          </a:p>
        </p:txBody>
      </p:sp>
      <p:pic>
        <p:nvPicPr>
          <p:cNvPr id="5125" name="Picture 2" descr="http://t1.gstatic.com/images?q=tbn:ANd9GcQr6hDhjxDnVrmtRvIEHesExrTHehXqlGwmZ7iNWZmCMvMXGXJnmQ"/>
          <p:cNvPicPr>
            <a:picLocks noChangeAspect="1"/>
          </p:cNvPicPr>
          <p:nvPr/>
        </p:nvPicPr>
        <p:blipFill>
          <a:blip r:embed="rId2"/>
          <a:stretch>
            <a:fillRect/>
          </a:stretch>
        </p:blipFill>
        <p:spPr>
          <a:xfrm>
            <a:off x="7080250" y="1382713"/>
            <a:ext cx="1704896" cy="1682164"/>
          </a:xfrm>
          <a:prstGeom prst="rect">
            <a:avLst/>
          </a:prstGeom>
          <a:noFill/>
          <a:ln>
            <a:noFill/>
            <a:miter lim="800000"/>
          </a:ln>
        </p:spPr>
      </p:pic>
      <p:pic>
        <p:nvPicPr>
          <p:cNvPr id="5126" name="Picture 7" descr="computer"/>
          <p:cNvPicPr>
            <a:picLocks noChangeAspect="1"/>
          </p:cNvPicPr>
          <p:nvPr/>
        </p:nvPicPr>
        <p:blipFill>
          <a:blip r:embed="rId3"/>
          <a:stretch>
            <a:fillRect/>
          </a:stretch>
        </p:blipFill>
        <p:spPr>
          <a:xfrm>
            <a:off x="1493838" y="4505325"/>
            <a:ext cx="2624182" cy="3222654"/>
          </a:xfrm>
          <a:prstGeom prst="rect">
            <a:avLst/>
          </a:prstGeom>
          <a:noFill/>
          <a:ln cap="flat">
            <a:noFill/>
            <a:prstDash val="solid"/>
            <a:miter lim="800000"/>
            <a:headEnd type="none" w="med" len="med"/>
            <a:tailEnd type="none" w="med" len="med"/>
          </a:ln>
        </p:spPr>
      </p:pic>
      <p:sp>
        <p:nvSpPr>
          <p:cNvPr id="5127" name="TextBox 5126"/>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6" name="Rectangle 3"/>
          <p:cNvSpPr/>
          <p:nvPr/>
        </p:nvSpPr>
        <p:spPr>
          <a:xfrm>
            <a:off x="1225550" y="331788"/>
            <a:ext cx="8101013" cy="647700"/>
          </a:xfrm>
          <a:prstGeom prst="rect">
            <a:avLst/>
          </a:prstGeom>
          <a:noFill/>
          <a:ln w="12700">
            <a:noFill/>
            <a:miter lim="800000"/>
          </a:ln>
        </p:spPr>
        <p:txBody>
          <a:bodyPr>
            <a:spAutoFit/>
          </a:bodyPr>
          <a:lstStyle>
            <a:defPPr algn="l" eaLnBrk="1" hangingPunct="0">
              <a:defRPr lang="en-GB">
                <a:latin typeface="Arial"/>
                <a:ea typeface="Arial"/>
              </a:defRPr>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1" indent="0">
              <a:spcBef>
                <a:spcPts val="600"/>
              </a:spcBef>
            </a:pPr>
            <a:r>
              <a:rPr kumimoji="1" lang="zh-CN" altLang="zh-CN" sz="3600">
                <a:solidFill>
                  <a:srgbClr val="C00000"/>
                </a:solidFill>
                <a:latin typeface="Times New Roman" pitchFamily="18" charset="0"/>
                <a:ea typeface="黑体" pitchFamily="49" charset="-122"/>
              </a:rPr>
              <a:t>第</a:t>
            </a:r>
            <a:r>
              <a:rPr kumimoji="1" lang="en-US" altLang="zh-CN" sz="3600">
                <a:solidFill>
                  <a:srgbClr val="C00000"/>
                </a:solidFill>
                <a:latin typeface="Times New Roman" pitchFamily="18" charset="0"/>
                <a:ea typeface="黑体" pitchFamily="49" charset="-122"/>
              </a:rPr>
              <a:t>1</a:t>
            </a:r>
            <a:r>
              <a:rPr kumimoji="1" lang="zh-CN" altLang="zh-CN" sz="3600">
                <a:solidFill>
                  <a:srgbClr val="C00000"/>
                </a:solidFill>
                <a:latin typeface="Times New Roman" pitchFamily="18" charset="0"/>
                <a:ea typeface="黑体" pitchFamily="49" charset="-122"/>
              </a:rPr>
              <a:t>章 概述</a:t>
            </a:r>
            <a:endParaRPr kumimoji="1" lang="en-US" altLang="zh-CN" sz="3600">
              <a:solidFill>
                <a:srgbClr val="C00000"/>
              </a:solidFill>
              <a:latin typeface="Times New Roman" pitchFamily="18" charset="0"/>
              <a:ea typeface="黑体" pitchFamily="49" charset="-122"/>
            </a:endParaRPr>
          </a:p>
        </p:txBody>
      </p:sp>
      <p:pic>
        <p:nvPicPr>
          <p:cNvPr id="6147" name="Picture 2" descr="09_5847_koodianCom_29S"/>
          <p:cNvPicPr>
            <a:picLocks noChangeAspect="1"/>
          </p:cNvPicPr>
          <p:nvPr/>
        </p:nvPicPr>
        <p:blipFill>
          <a:blip r:embed="rId2"/>
          <a:stretch>
            <a:fillRect/>
          </a:stretch>
        </p:blipFill>
        <p:spPr>
          <a:xfrm>
            <a:off x="1541463" y="1860550"/>
            <a:ext cx="7084066" cy="3993947"/>
          </a:xfrm>
          <a:prstGeom prst="rect">
            <a:avLst/>
          </a:prstGeom>
          <a:noFill/>
          <a:ln>
            <a:noFill/>
            <a:miter lim="800000"/>
          </a:ln>
          <a:effectLst>
            <a:outerShdw dist="139700" dir="2700000" algn="tl">
              <a:srgbClr val="333333">
                <a:alpha val="64999"/>
              </a:srgbClr>
            </a:outerShdw>
          </a:effectLst>
        </p:spPr>
      </p:pic>
      <p:sp>
        <p:nvSpPr>
          <p:cNvPr id="6148" name="TextBox 6147"/>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第2页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标题 1"/>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endParaRPr lang="zh-CN" altLang="en-US">
              <a:ea typeface="宋体" pitchFamily="2" charset="-122"/>
            </a:endParaRPr>
          </a:p>
        </p:txBody>
      </p:sp>
      <p:sp>
        <p:nvSpPr>
          <p:cNvPr id="7171" name="矩形 2"/>
          <p:cNvSpPr/>
          <p:nvPr/>
        </p:nvSpPr>
        <p:spPr>
          <a:xfrm>
            <a:off x="1065775" y="1311275"/>
            <a:ext cx="8407863" cy="1922160"/>
          </a:xfrm>
          <a:prstGeom prst="rect">
            <a:avLst/>
          </a:prstGeom>
          <a:noFill/>
          <a:ln>
            <a:noFill/>
            <a:miter lim="800000"/>
          </a:ln>
        </p:spPr>
        <p:txBody>
          <a:bodyPr>
            <a:spAutoFit/>
          </a:bodyPr>
          <a:lstStyle>
            <a:defPPr algn="l" eaLnBrk="1" hangingPunct="0">
              <a:defRPr lang="en-GB">
                <a:latin typeface="Arial"/>
                <a:ea typeface="Arial"/>
              </a:defRPr>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5pPr>
          </a:lstStyle>
          <a:p>
            <a:pPr marL="0" marR="0" lvl="0" indent="0" algn="just" defTabSz="914400" rtl="0" eaLnBrk="0" fontAlgn="base" latinLnBrk="0" hangingPunct="0">
              <a:lnSpc>
                <a:spcPct val="120000"/>
              </a:lnSpc>
              <a:spcBef>
                <a:spcPct val="0"/>
              </a:spcBef>
              <a:spcAft>
                <a:spcPct val="0"/>
              </a:spcAft>
              <a:buClrTx/>
              <a:buSzTx/>
              <a:buFontTx/>
              <a:buNone/>
            </a:pPr>
            <a:r>
              <a:rPr kumimoji="0" lang="en-US" altLang="zh-CN" sz="2000" b="1" i="0" u="none" strike="noStrike" kern="1200" cap="none" spc="0" normalizeH="0" baseline="0" noProof="0">
                <a:ln w="9525" cap="flat" cmpd="sng" algn="ctr">
                  <a:noFill/>
                  <a:prstDash val="solid"/>
                  <a:round/>
                  <a:headEnd type="none" w="med" len="med"/>
                  <a:tailEnd type="none" w="med" len="med"/>
                </a:ln>
                <a:solidFill>
                  <a:srgbClr val="000000"/>
                </a:solidFill>
                <a:uLnTx/>
                <a:uFillTx/>
                <a:latin typeface="Times New Roman" pitchFamily="18" charset="0"/>
                <a:ea typeface="黑体" pitchFamily="49" charset="-122"/>
              </a:rPr>
              <a:t>        在1895年出版Darwin（达尔文）名著《物种来源》（The Origin of Species）第一版扉页上写道：“作为生物进化论完整顿论体系，《物种来源》重要讨论两个问题：一种是形形色色生命与否由进化而来，二是进化重要机理是什么”。达尔文对第一种问题回答是必然，对第二个问题回答是“自然选择”。</a:t>
            </a:r>
          </a:p>
        </p:txBody>
      </p:sp>
      <p:sp>
        <p:nvSpPr>
          <p:cNvPr id="7172" name="Rectangle 1"/>
          <p:cNvSpPr/>
          <p:nvPr/>
        </p:nvSpPr>
        <p:spPr>
          <a:xfrm>
            <a:off x="1271588" y="3190875"/>
            <a:ext cx="8107362" cy="400050"/>
          </a:xfrm>
          <a:prstGeom prst="rect">
            <a:avLst/>
          </a:prstGeom>
          <a:noFill/>
          <a:ln w="12700">
            <a:noFill/>
            <a:miter lim="800000"/>
          </a:ln>
        </p:spPr>
        <p:txBody>
          <a:bodyPr anchor="ctr" anchorCtr="0">
            <a:spAutoFit/>
          </a:bodyPr>
          <a:lstStyle>
            <a:defPPr algn="l" eaLnBrk="1" hangingPunct="0">
              <a:defRPr lang="en-GB">
                <a:latin typeface="Arial"/>
                <a:ea typeface="Arial"/>
              </a:defRPr>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chemeClr val="tx1"/>
                </a:solidFill>
                <a:effectLst/>
                <a:latin typeface="Arial"/>
                <a:ea typeface="宋体" pitchFamily="2" charset="-122"/>
              </a:defRPr>
            </a:lvl5pPr>
          </a:lstStyle>
          <a:p>
            <a:pPr marL="0" marR="0" lvl="0" indent="0" algn="r" defTabSz="914400" rtl="0" eaLnBrk="0" fontAlgn="base" latinLnBrk="0" hangingPunct="0">
              <a:lnSpc>
                <a:spcPct val="100000"/>
              </a:lnSpc>
              <a:spcBef>
                <a:spcPct val="0"/>
              </a:spcBef>
              <a:spcAft>
                <a:spcPct val="0"/>
              </a:spcAft>
              <a:buClrTx/>
              <a:buSzTx/>
              <a:buFontTx/>
              <a:buNone/>
            </a:pPr>
            <a:r>
              <a:rPr kumimoji="0" lang="en-US" altLang="zh-CN" sz="2000" b="1" i="0" u="none" strike="noStrike" kern="1200" cap="none" spc="0" normalizeH="0" baseline="0" noProof="0">
                <a:ln w="9525" cap="flat" cmpd="sng" algn="ctr">
                  <a:noFill/>
                  <a:prstDash val="solid"/>
                  <a:round/>
                  <a:headEnd type="none" w="med" len="med"/>
                  <a:tailEnd type="none" w="med" len="med"/>
                </a:ln>
                <a:solidFill>
                  <a:srgbClr val="000000"/>
                </a:solidFill>
                <a:uLnTx/>
                <a:uFillTx/>
                <a:ea typeface="Times New Roman" pitchFamily="18" charset="0"/>
              </a:rPr>
              <a:t>——</a:t>
            </a:r>
            <a:r>
              <a:rPr kumimoji="0" lang="en-US" altLang="zh-CN" sz="2000" b="1" i="1" u="none" strike="noStrike" kern="1200" cap="none" spc="0" normalizeH="0" baseline="0" noProof="0">
                <a:ln w="9525" cap="flat" cmpd="sng" algn="ctr">
                  <a:noFill/>
                  <a:prstDash val="solid"/>
                  <a:round/>
                  <a:headEnd type="none" w="med" len="med"/>
                  <a:tailEnd type="none" w="med" len="med"/>
                </a:ln>
                <a:solidFill>
                  <a:srgbClr val="000000"/>
                </a:solidFill>
                <a:uLnTx/>
                <a:uFillTx/>
                <a:latin typeface="Calibri" pitchFamily="34" charset="0"/>
                <a:ea typeface="Times New Roman" pitchFamily="18" charset="0"/>
              </a:rPr>
              <a:t>Charles Darwin</a:t>
            </a:r>
            <a:endParaRPr lang="en-US" altLang="zh-CN" sz="2000"/>
          </a:p>
        </p:txBody>
      </p:sp>
      <p:pic>
        <p:nvPicPr>
          <p:cNvPr id="7173" name="Picture 2" descr="The-Origin-of-Species"/>
          <p:cNvPicPr>
            <a:picLocks noChangeAspect="1"/>
          </p:cNvPicPr>
          <p:nvPr/>
        </p:nvPicPr>
        <p:blipFill>
          <a:blip r:embed="rId2"/>
          <a:stretch>
            <a:fillRect/>
          </a:stretch>
        </p:blipFill>
        <p:spPr>
          <a:xfrm>
            <a:off x="1611313" y="3405188"/>
            <a:ext cx="1805799" cy="2665921"/>
          </a:xfrm>
          <a:prstGeom prst="rect">
            <a:avLst/>
          </a:prstGeom>
          <a:noFill/>
          <a:ln>
            <a:noFill/>
            <a:miter lim="800000"/>
          </a:ln>
          <a:effectLst>
            <a:outerShdw dist="139700" dir="2700000" algn="tl">
              <a:srgbClr val="333333">
                <a:alpha val="64999"/>
              </a:srgbClr>
            </a:outerShdw>
          </a:effectLst>
        </p:spPr>
      </p:pic>
      <p:pic>
        <p:nvPicPr>
          <p:cNvPr id="7174" name="Picture 3"/>
          <p:cNvPicPr>
            <a:picLocks noChangeAspect="1"/>
          </p:cNvPicPr>
          <p:nvPr/>
        </p:nvPicPr>
        <p:blipFill>
          <a:blip r:embed="rId3"/>
          <a:stretch>
            <a:fillRect/>
          </a:stretch>
        </p:blipFill>
        <p:spPr>
          <a:xfrm>
            <a:off x="4029075" y="4478338"/>
            <a:ext cx="4889800" cy="1604297"/>
          </a:xfrm>
          <a:prstGeom prst="rect">
            <a:avLst/>
          </a:prstGeom>
          <a:noFill/>
          <a:ln>
            <a:noFill/>
            <a:miter lim="800000"/>
          </a:ln>
          <a:effectLst>
            <a:outerShdw dist="139700" dir="2700000" algn="tl">
              <a:srgbClr val="333333">
                <a:alpha val="64999"/>
              </a:srgbClr>
            </a:outerShdw>
          </a:effectLst>
        </p:spPr>
      </p:pic>
      <p:sp>
        <p:nvSpPr>
          <p:cNvPr id="7175" name="TextBox 7174"/>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第3页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4"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en-US">
                <a:solidFill>
                  <a:srgbClr val="C00000"/>
                </a:solidFill>
                <a:latin typeface="黑体" pitchFamily="49" charset="-122"/>
                <a:ea typeface="黑体" pitchFamily="49" charset="-122"/>
              </a:rPr>
              <a:t>本章内容</a:t>
            </a:r>
            <a:endParaRPr lang="en-AU" altLang="zh-CN">
              <a:solidFill>
                <a:srgbClr val="C00000"/>
              </a:solidFill>
              <a:latin typeface="黑体" pitchFamily="49" charset="-122"/>
              <a:ea typeface="黑体" pitchFamily="49" charset="-122"/>
            </a:endParaRPr>
          </a:p>
        </p:txBody>
      </p:sp>
      <p:sp>
        <p:nvSpPr>
          <p:cNvPr id="8195" name="Rectangle 3"/>
          <p:cNvSpPr>
            <a:spLocks noGrp="1"/>
          </p:cNvSpPr>
          <p:nvPr>
            <p:ph type="body" idx="4294967295"/>
          </p:nvPr>
        </p:nvSpPr>
        <p:spPr>
          <a:xfrm>
            <a:off x="938213" y="1428750"/>
            <a:ext cx="8670925" cy="4584700"/>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pPr>
            <a:r>
              <a:rPr lang="zh-CN" altLang="en-US" sz="2800">
                <a:latin typeface="黑体" pitchFamily="49" charset="-122"/>
                <a:ea typeface="黑体" pitchFamily="49" charset="-122"/>
              </a:rPr>
              <a:t>计算机科学面临问题</a:t>
            </a:r>
          </a:p>
          <a:p>
            <a:pPr lvl="0">
              <a:lnSpc>
                <a:spcPct val="120000"/>
              </a:lnSpc>
            </a:pPr>
            <a:r>
              <a:rPr lang="zh-CN" altLang="en-US" sz="2800">
                <a:latin typeface="黑体" pitchFamily="49" charset="-122"/>
                <a:ea typeface="黑体" pitchFamily="49" charset="-122"/>
              </a:rPr>
              <a:t>计算机学科概述</a:t>
            </a:r>
          </a:p>
          <a:p>
            <a:pPr lvl="0">
              <a:lnSpc>
                <a:spcPct val="120000"/>
              </a:lnSpc>
            </a:pPr>
            <a:r>
              <a:rPr lang="zh-CN" altLang="en-US" sz="2800">
                <a:latin typeface="黑体" pitchFamily="49" charset="-122"/>
                <a:ea typeface="黑体" pitchFamily="49" charset="-122"/>
              </a:rPr>
              <a:t>计算机学科特点</a:t>
            </a:r>
          </a:p>
          <a:p>
            <a:pPr lvl="0">
              <a:lnSpc>
                <a:spcPct val="120000"/>
              </a:lnSpc>
            </a:pPr>
            <a:r>
              <a:rPr lang="zh-CN" altLang="en-US" sz="2800">
                <a:latin typeface="黑体" pitchFamily="49" charset="-122"/>
                <a:ea typeface="黑体" pitchFamily="49" charset="-122"/>
              </a:rPr>
              <a:t>基本学科能力</a:t>
            </a:r>
          </a:p>
          <a:p>
            <a:pPr lvl="0">
              <a:lnSpc>
                <a:spcPct val="120000"/>
              </a:lnSpc>
            </a:pPr>
            <a:r>
              <a:rPr lang="zh-CN" altLang="en-US" sz="2800">
                <a:latin typeface="黑体" pitchFamily="49" charset="-122"/>
                <a:ea typeface="黑体" pitchFamily="49" charset="-122"/>
              </a:rPr>
              <a:t>计算机学科发展和分支学科划分</a:t>
            </a:r>
          </a:p>
          <a:p>
            <a:pPr lvl="0">
              <a:lnSpc>
                <a:spcPct val="120000"/>
              </a:lnSpc>
            </a:pPr>
            <a:r>
              <a:rPr lang="zh-CN" altLang="en-US" sz="2800">
                <a:latin typeface="黑体" pitchFamily="49" charset="-122"/>
                <a:ea typeface="黑体" pitchFamily="49" charset="-122"/>
              </a:rPr>
              <a:t>计算机科学与其他学科之间关系</a:t>
            </a:r>
          </a:p>
          <a:p>
            <a:pPr lvl="0">
              <a:lnSpc>
                <a:spcPct val="120000"/>
              </a:lnSpc>
            </a:pPr>
            <a:r>
              <a:rPr lang="zh-CN" altLang="en-US" sz="2800">
                <a:latin typeface="黑体" pitchFamily="49" charset="-122"/>
                <a:ea typeface="黑体" pitchFamily="49" charset="-122"/>
              </a:rPr>
              <a:t>计算机科学发展趋势</a:t>
            </a:r>
          </a:p>
        </p:txBody>
      </p:sp>
      <p:sp>
        <p:nvSpPr>
          <p:cNvPr id="8196" name="TextBox 8195"/>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第4页</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zh-CN">
                <a:solidFill>
                  <a:srgbClr val="C00000"/>
                </a:solidFill>
                <a:latin typeface="黑体" pitchFamily="49" charset="-122"/>
                <a:ea typeface="黑体" pitchFamily="49" charset="-122"/>
              </a:rPr>
              <a:t>六大科学理论突破</a:t>
            </a:r>
            <a:endParaRPr lang="en-AU" altLang="zh-CN">
              <a:solidFill>
                <a:srgbClr val="C00000"/>
              </a:solidFill>
              <a:latin typeface="黑体" pitchFamily="49" charset="-122"/>
              <a:ea typeface="黑体" pitchFamily="49" charset="-122"/>
            </a:endParaRPr>
          </a:p>
        </p:txBody>
      </p:sp>
      <p:sp>
        <p:nvSpPr>
          <p:cNvPr id="9219" name="Rectangle 3"/>
          <p:cNvSpPr>
            <a:spLocks noGrp="1"/>
          </p:cNvSpPr>
          <p:nvPr>
            <p:ph type="body" idx="4294967295"/>
          </p:nvPr>
        </p:nvSpPr>
        <p:spPr>
          <a:xfrm>
            <a:off x="938213" y="1412875"/>
            <a:ext cx="8670925" cy="3702050"/>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zh-CN" altLang="zh-CN" sz="2800">
                <a:latin typeface="Times New Roman" pitchFamily="18" charset="0"/>
                <a:ea typeface="黑体" pitchFamily="49" charset="-122"/>
              </a:rPr>
              <a:t>量子力学</a:t>
            </a:r>
          </a:p>
          <a:p>
            <a:pPr lvl="0">
              <a:lnSpc>
                <a:spcPct val="120000"/>
              </a:lnSpc>
              <a:spcBef>
                <a:spcPts val="600"/>
              </a:spcBef>
              <a:spcAft>
                <a:spcPct val="0"/>
              </a:spcAft>
            </a:pPr>
            <a:r>
              <a:rPr lang="zh-CN" altLang="zh-CN" sz="2800">
                <a:latin typeface="Times New Roman" pitchFamily="18" charset="0"/>
                <a:ea typeface="黑体" pitchFamily="49" charset="-122"/>
              </a:rPr>
              <a:t>相对论</a:t>
            </a:r>
          </a:p>
          <a:p>
            <a:pPr lvl="0">
              <a:lnSpc>
                <a:spcPct val="120000"/>
              </a:lnSpc>
              <a:spcBef>
                <a:spcPts val="600"/>
              </a:spcBef>
              <a:spcAft>
                <a:spcPct val="0"/>
              </a:spcAft>
            </a:pPr>
            <a:r>
              <a:rPr lang="zh-CN" altLang="zh-CN" sz="2800">
                <a:latin typeface="Times New Roman" pitchFamily="18" charset="0"/>
                <a:ea typeface="黑体" pitchFamily="49" charset="-122"/>
              </a:rPr>
              <a:t>宇宙大爆炸模型</a:t>
            </a:r>
          </a:p>
          <a:p>
            <a:pPr lvl="0">
              <a:lnSpc>
                <a:spcPct val="120000"/>
              </a:lnSpc>
              <a:spcBef>
                <a:spcPts val="600"/>
              </a:spcBef>
              <a:spcAft>
                <a:spcPct val="0"/>
              </a:spcAft>
            </a:pPr>
            <a:r>
              <a:rPr lang="zh-CN" altLang="zh-CN" sz="2800">
                <a:latin typeface="Times New Roman" pitchFamily="18" charset="0"/>
                <a:ea typeface="黑体" pitchFamily="49" charset="-122"/>
              </a:rPr>
              <a:t>DNA双螺旋构造</a:t>
            </a:r>
          </a:p>
          <a:p>
            <a:pPr lvl="0">
              <a:lnSpc>
                <a:spcPct val="120000"/>
              </a:lnSpc>
              <a:spcBef>
                <a:spcPts val="600"/>
              </a:spcBef>
              <a:spcAft>
                <a:spcPct val="0"/>
              </a:spcAft>
            </a:pPr>
            <a:r>
              <a:rPr lang="zh-CN" altLang="zh-CN" sz="2800">
                <a:latin typeface="Times New Roman" pitchFamily="18" charset="0"/>
                <a:ea typeface="黑体" pitchFamily="49" charset="-122"/>
              </a:rPr>
              <a:t>板块构造理论</a:t>
            </a:r>
          </a:p>
          <a:p>
            <a:pPr lvl="0">
              <a:lnSpc>
                <a:spcPct val="120000"/>
              </a:lnSpc>
              <a:spcBef>
                <a:spcPts val="600"/>
              </a:spcBef>
              <a:spcAft>
                <a:spcPct val="0"/>
              </a:spcAft>
            </a:pPr>
            <a:r>
              <a:rPr lang="zh-CN" altLang="zh-CN" sz="2800">
                <a:latin typeface="Times New Roman" pitchFamily="18" charset="0"/>
                <a:ea typeface="黑体" pitchFamily="49" charset="-122"/>
              </a:rPr>
              <a:t>计算机科学</a:t>
            </a:r>
          </a:p>
        </p:txBody>
      </p:sp>
      <p:sp>
        <p:nvSpPr>
          <p:cNvPr id="9220" name="Rectangle 2"/>
          <p:cNvSpPr/>
          <p:nvPr/>
        </p:nvSpPr>
        <p:spPr bwMode="auto">
          <a:xfrm>
            <a:off x="1068388" y="5110163"/>
            <a:ext cx="8407400" cy="938212"/>
          </a:xfrm>
          <a:prstGeom prst="rect">
            <a:avLst/>
          </a:prstGeom>
          <a:noFill/>
          <a:ln w="12700">
            <a:noFill/>
            <a:miter lim="800000"/>
          </a:ln>
        </p:spPr>
        <p:txBody>
          <a:bodyPr lIns="90488" tIns="44450" rIns="90488" bIns="44450" anchor="ctr" anchorCtr="0"/>
          <a:lstStyle>
            <a:defPPr algn="l" eaLnBrk="1" hangingPunct="0">
              <a:defRPr lang="en-GB">
                <a:latin typeface="Arial"/>
                <a:ea typeface="Arial"/>
              </a:defRPr>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defTabSz="463550"/>
            <a:r>
              <a:rPr lang="zh-CN" altLang="zh-CN" sz="3200">
                <a:solidFill>
                  <a:srgbClr val="C00000"/>
                </a:solidFill>
                <a:latin typeface="黑体" pitchFamily="49" charset="-122"/>
                <a:ea typeface="黑体" pitchFamily="49" charset="-122"/>
              </a:rPr>
              <a:t>计算机科学是现代科学体系重要基石之一</a:t>
            </a:r>
          </a:p>
        </p:txBody>
      </p:sp>
      <p:sp>
        <p:nvSpPr>
          <p:cNvPr id="9221" name="TextBox 9220"/>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第5页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2"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r>
              <a:t>二十一世纪计算机科学和信息技术发展新取向</a:t>
            </a:r>
          </a:p>
        </p:txBody>
      </p:sp>
      <p:sp>
        <p:nvSpPr>
          <p:cNvPr id="10243" name="Rectangle 3"/>
          <p:cNvSpPr>
            <a:spLocks noGrp="1"/>
          </p:cNvSpPr>
          <p:nvPr>
            <p:ph type="body" idx="4294967295"/>
          </p:nvPr>
        </p:nvSpPr>
        <p:spPr>
          <a:xfrm>
            <a:off x="938213" y="1412875"/>
            <a:ext cx="8670925" cy="4802188"/>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zh-CN" altLang="zh-CN" sz="2800">
                <a:latin typeface="Times New Roman" pitchFamily="18" charset="0"/>
                <a:ea typeface="黑体" pitchFamily="49" charset="-122"/>
              </a:rPr>
              <a:t>愈加重视技术多样性、开放性和个性化</a:t>
            </a:r>
          </a:p>
          <a:p>
            <a:pPr lvl="0">
              <a:lnSpc>
                <a:spcPct val="120000"/>
              </a:lnSpc>
              <a:spcBef>
                <a:spcPts val="600"/>
              </a:spcBef>
              <a:spcAft>
                <a:spcPct val="0"/>
              </a:spcAft>
            </a:pPr>
            <a:r>
              <a:rPr lang="zh-CN" altLang="zh-CN" sz="2800">
                <a:latin typeface="Times New Roman" pitchFamily="18" charset="0"/>
                <a:ea typeface="黑体" pitchFamily="49" charset="-122"/>
              </a:rPr>
              <a:t>愈加重视计算机技术惠及大众</a:t>
            </a:r>
          </a:p>
          <a:p>
            <a:pPr lvl="0">
              <a:lnSpc>
                <a:spcPct val="120000"/>
              </a:lnSpc>
              <a:spcBef>
                <a:spcPts val="600"/>
              </a:spcBef>
              <a:spcAft>
                <a:spcPct val="0"/>
              </a:spcAft>
            </a:pPr>
            <a:r>
              <a:rPr lang="zh-CN" altLang="zh-CN" sz="2800">
                <a:latin typeface="Times New Roman" pitchFamily="18" charset="0"/>
                <a:ea typeface="黑体" pitchFamily="49" charset="-122"/>
              </a:rPr>
              <a:t>愈加重视生态和环境影响</a:t>
            </a:r>
          </a:p>
          <a:p>
            <a:pPr lvl="0">
              <a:lnSpc>
                <a:spcPct val="120000"/>
              </a:lnSpc>
              <a:spcBef>
                <a:spcPts val="600"/>
              </a:spcBef>
              <a:spcAft>
                <a:spcPct val="0"/>
              </a:spcAft>
            </a:pPr>
            <a:r>
              <a:rPr lang="zh-CN" altLang="zh-CN" sz="2800">
                <a:latin typeface="Times New Roman" pitchFamily="18" charset="0"/>
                <a:ea typeface="黑体" pitchFamily="49" charset="-122"/>
              </a:rPr>
              <a:t>愈加重视医学及与人类健康有关科学技术</a:t>
            </a:r>
          </a:p>
          <a:p>
            <a:pPr lvl="0">
              <a:lnSpc>
                <a:spcPct val="120000"/>
              </a:lnSpc>
              <a:spcBef>
                <a:spcPts val="600"/>
              </a:spcBef>
              <a:spcAft>
                <a:spcPct val="0"/>
              </a:spcAft>
            </a:pPr>
            <a:r>
              <a:rPr lang="zh-CN" altLang="zh-CN" sz="2800">
                <a:latin typeface="Times New Roman" pitchFamily="18" charset="0"/>
                <a:ea typeface="黑体" pitchFamily="49" charset="-122"/>
              </a:rPr>
              <a:t>将愈加重视计算机科学交叉研究</a:t>
            </a:r>
          </a:p>
          <a:p>
            <a:pPr lvl="0">
              <a:lnSpc>
                <a:spcPct val="120000"/>
              </a:lnSpc>
              <a:spcBef>
                <a:spcPts val="600"/>
              </a:spcBef>
              <a:spcAft>
                <a:spcPct val="0"/>
              </a:spcAft>
            </a:pPr>
            <a:r>
              <a:rPr lang="zh-CN" altLang="zh-CN" sz="2800">
                <a:latin typeface="Times New Roman" pitchFamily="18" charset="0"/>
                <a:ea typeface="黑体" pitchFamily="49" charset="-122"/>
              </a:rPr>
              <a:t>愈加重视与人文艺术结合</a:t>
            </a:r>
          </a:p>
          <a:p>
            <a:pPr lvl="0">
              <a:lnSpc>
                <a:spcPct val="120000"/>
              </a:lnSpc>
              <a:spcBef>
                <a:spcPts val="600"/>
              </a:spcBef>
              <a:spcAft>
                <a:spcPct val="0"/>
              </a:spcAft>
            </a:pPr>
            <a:r>
              <a:rPr lang="zh-CN" altLang="zh-CN" sz="2800">
                <a:latin typeface="Times New Roman" pitchFamily="18" charset="0"/>
                <a:ea typeface="黑体" pitchFamily="49" charset="-122"/>
              </a:rPr>
              <a:t>愈加重视计算机科学与信息技术伦理道德方面研究和对社会作使用方法制化管理与监督</a:t>
            </a:r>
          </a:p>
        </p:txBody>
      </p:sp>
      <p:sp>
        <p:nvSpPr>
          <p:cNvPr id="10244" name="TextBox 10243"/>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第6页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6"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zh-CN">
                <a:solidFill>
                  <a:srgbClr val="C00000"/>
                </a:solidFill>
                <a:latin typeface="Times New Roman" pitchFamily="18" charset="0"/>
                <a:ea typeface="黑体" pitchFamily="49" charset="-122"/>
              </a:rPr>
              <a:t>计算机科学（</a:t>
            </a:r>
            <a:r>
              <a:rPr lang="en-US" altLang="zh-CN">
                <a:solidFill>
                  <a:srgbClr val="C00000"/>
                </a:solidFill>
                <a:latin typeface="Times New Roman" pitchFamily="18" charset="0"/>
                <a:ea typeface="黑体" pitchFamily="49" charset="-122"/>
              </a:rPr>
              <a:t>Computer Science</a:t>
            </a:r>
            <a:r>
              <a:rPr lang="zh-CN" altLang="zh-CN">
                <a:solidFill>
                  <a:srgbClr val="C00000"/>
                </a:solidFill>
                <a:latin typeface="Times New Roman" pitchFamily="18" charset="0"/>
                <a:ea typeface="黑体" pitchFamily="49" charset="-122"/>
              </a:rPr>
              <a:t>）</a:t>
            </a:r>
            <a:endParaRPr lang="en-AU" altLang="zh-CN">
              <a:solidFill>
                <a:srgbClr val="C00000"/>
              </a:solidFill>
              <a:latin typeface="Times New Roman" pitchFamily="18" charset="0"/>
              <a:ea typeface="黑体" pitchFamily="49" charset="-122"/>
            </a:endParaRPr>
          </a:p>
        </p:txBody>
      </p:sp>
      <p:sp>
        <p:nvSpPr>
          <p:cNvPr id="11267" name="Rectangle 3"/>
          <p:cNvSpPr>
            <a:spLocks noGrp="1"/>
          </p:cNvSpPr>
          <p:nvPr>
            <p:ph type="body" idx="4294967295"/>
          </p:nvPr>
        </p:nvSpPr>
        <p:spPr>
          <a:xfrm>
            <a:off x="938213" y="1412875"/>
            <a:ext cx="8670925" cy="4802188"/>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zh-CN" altLang="zh-CN" sz="2800">
                <a:latin typeface="Times New Roman" pitchFamily="18" charset="0"/>
                <a:ea typeface="黑体" pitchFamily="49" charset="-122"/>
              </a:rPr>
              <a:t>计算机科学与技术学科，简称计算机科学</a:t>
            </a:r>
          </a:p>
          <a:p>
            <a:pPr lvl="0">
              <a:lnSpc>
                <a:spcPct val="120000"/>
              </a:lnSpc>
              <a:spcBef>
                <a:spcPts val="600"/>
              </a:spcBef>
              <a:spcAft>
                <a:spcPct val="0"/>
              </a:spcAft>
            </a:pPr>
            <a:r>
              <a:rPr lang="zh-CN" altLang="zh-CN" sz="2800">
                <a:latin typeface="Times New Roman" pitchFamily="18" charset="0"/>
                <a:ea typeface="黑体" pitchFamily="49" charset="-122"/>
              </a:rPr>
              <a:t>ACM/IEEE-CS 专家们认为，目前已经无法继续用计算机学科来称谓它，而改称其为计算学科（Computing Discipline）</a:t>
            </a:r>
          </a:p>
        </p:txBody>
      </p:sp>
      <p:pic>
        <p:nvPicPr>
          <p:cNvPr id="11268" name="Picture 2"/>
          <p:cNvPicPr>
            <a:picLocks noChangeAspect="1"/>
          </p:cNvPicPr>
          <p:nvPr/>
        </p:nvPicPr>
        <p:blipFill>
          <a:blip r:embed="rId2"/>
          <a:stretch>
            <a:fillRect/>
          </a:stretch>
        </p:blipFill>
        <p:spPr>
          <a:xfrm>
            <a:off x="2951163" y="3883025"/>
            <a:ext cx="4390641" cy="4176501"/>
          </a:xfrm>
          <a:prstGeom prst="rect">
            <a:avLst/>
          </a:prstGeom>
          <a:noFill/>
          <a:ln cap="flat">
            <a:noFill/>
            <a:prstDash val="solid"/>
            <a:miter lim="800000"/>
            <a:headEnd type="none" w="med" len="med"/>
            <a:tailEnd type="none" w="med" len="med"/>
          </a:ln>
        </p:spPr>
      </p:pic>
      <p:sp>
        <p:nvSpPr>
          <p:cNvPr id="11269" name="TextBox 11268"/>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第7页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90"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zh-CN">
                <a:solidFill>
                  <a:srgbClr val="C00000"/>
                </a:solidFill>
                <a:latin typeface="Times New Roman" pitchFamily="18" charset="0"/>
                <a:ea typeface="黑体" pitchFamily="49" charset="-122"/>
              </a:rPr>
              <a:t>计算机科学（</a:t>
            </a:r>
            <a:r>
              <a:rPr lang="en-US" altLang="zh-CN">
                <a:solidFill>
                  <a:srgbClr val="C00000"/>
                </a:solidFill>
                <a:latin typeface="Times New Roman" pitchFamily="18" charset="0"/>
                <a:ea typeface="黑体" pitchFamily="49" charset="-122"/>
              </a:rPr>
              <a:t>Computer Science</a:t>
            </a:r>
            <a:r>
              <a:rPr lang="zh-CN" altLang="zh-CN">
                <a:solidFill>
                  <a:srgbClr val="C00000"/>
                </a:solidFill>
                <a:latin typeface="Times New Roman" pitchFamily="18" charset="0"/>
                <a:ea typeface="黑体" pitchFamily="49" charset="-122"/>
              </a:rPr>
              <a:t>）</a:t>
            </a:r>
            <a:endParaRPr lang="en-AU" altLang="zh-CN">
              <a:solidFill>
                <a:srgbClr val="C00000"/>
              </a:solidFill>
              <a:latin typeface="Times New Roman" pitchFamily="18" charset="0"/>
              <a:ea typeface="黑体" pitchFamily="49" charset="-122"/>
            </a:endParaRPr>
          </a:p>
        </p:txBody>
      </p:sp>
      <p:sp>
        <p:nvSpPr>
          <p:cNvPr id="12291" name="Rectangle 3"/>
          <p:cNvSpPr>
            <a:spLocks noGrp="1"/>
          </p:cNvSpPr>
          <p:nvPr>
            <p:ph type="body" idx="4294967295"/>
          </p:nvPr>
        </p:nvSpPr>
        <p:spPr>
          <a:xfrm>
            <a:off x="938213" y="1412875"/>
            <a:ext cx="8670925" cy="4802188"/>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en-US" altLang="zh-CN">
                <a:latin typeface="Times New Roman" pitchFamily="18" charset="0"/>
                <a:ea typeface="黑体" pitchFamily="49" charset="-122"/>
              </a:rPr>
              <a:t>Wikipedia：与计算有关多种学科集合，包括理论和实际两方面：包括信息和计算理论基础、语言理论、算法分析和开发、计算系统实现、计算机图形学、数据库、数据通信等。</a:t>
            </a:r>
          </a:p>
          <a:p>
            <a:pPr lvl="0">
              <a:lnSpc>
                <a:spcPct val="120000"/>
              </a:lnSpc>
              <a:spcBef>
                <a:spcPts val="600"/>
              </a:spcBef>
              <a:spcAft>
                <a:spcPct val="0"/>
              </a:spcAft>
            </a:pPr>
            <a:r>
              <a:rPr lang="en-US" altLang="zh-CN">
                <a:latin typeface="Times New Roman" pitchFamily="18" charset="0"/>
                <a:ea typeface="黑体" pitchFamily="49" charset="-122"/>
              </a:rPr>
              <a:t>美国网络和信息技术研究与发展国家办公室：计算系统和计算语义研究。</a:t>
            </a:r>
          </a:p>
          <a:p>
            <a:pPr lvl="0">
              <a:lnSpc>
                <a:spcPct val="120000"/>
              </a:lnSpc>
              <a:spcBef>
                <a:spcPts val="600"/>
              </a:spcBef>
              <a:spcAft>
                <a:spcPct val="0"/>
              </a:spcAft>
            </a:pPr>
            <a:r>
              <a:rPr lang="en-US" altLang="zh-CN">
                <a:latin typeface="Times New Roman" pitchFamily="18" charset="0"/>
                <a:ea typeface="黑体" pitchFamily="49" charset="-122"/>
              </a:rPr>
              <a:t>美国计算机学会（ACM）：计算机和算法过程研究，包括它们原理、它们硬件和软件设计、它们应用以及它们对社会影响。</a:t>
            </a:r>
          </a:p>
        </p:txBody>
      </p:sp>
      <p:sp>
        <p:nvSpPr>
          <p:cNvPr id="12292" name="TextBox 12291"/>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第8页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4" name="标题 1"/>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zh-CN">
                <a:solidFill>
                  <a:srgbClr val="C00000"/>
                </a:solidFill>
                <a:latin typeface="Times New Roman" pitchFamily="18" charset="0"/>
                <a:ea typeface="黑体" pitchFamily="49" charset="-122"/>
              </a:rPr>
              <a:t>计算机科学怎样成为一种科学？</a:t>
            </a:r>
          </a:p>
        </p:txBody>
      </p:sp>
      <p:graphicFrame>
        <p:nvGraphicFramePr>
          <p:cNvPr id="13315" name="表格 3"/>
          <p:cNvGraphicFramePr>
            <a:graphicFrameLocks noGrp="1"/>
          </p:cNvGraphicFramePr>
          <p:nvPr/>
        </p:nvGraphicFramePr>
        <p:xfrm>
          <a:off x="1285875" y="1906588"/>
          <a:ext cx="7888287" cy="3743328"/>
        </p:xfrm>
        <a:graphic>
          <a:graphicData uri="http://schemas.openxmlformats.org/drawingml/2006/table">
            <a:tbl>
              <a:tblPr/>
              <a:tblGrid>
                <a:gridCol w="4448175"/>
                <a:gridCol w="3440112"/>
              </a:tblGrid>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a:latin typeface="Times New Roman" pitchFamily="18" charset="0"/>
                          <a:ea typeface="黑体" pitchFamily="49" charset="-122"/>
                        </a:rPr>
                        <a:t>科学</a:t>
                      </a:r>
                      <a:r>
                        <a:rPr lang="en-US" altLang="zh-CN" sz="2000">
                          <a:latin typeface="Times New Roman" pitchFamily="18" charset="0"/>
                          <a:ea typeface="黑体" pitchFamily="49" charset="-122"/>
                        </a:rPr>
                        <a:t>Science</a:t>
                      </a:r>
                      <a:endParaRPr lang="zh-CN" altLang="zh-CN" sz="2000" b="0">
                        <a:latin typeface="Times New Roman" pitchFamily="18" charset="0"/>
                        <a:ea typeface="黑体" pitchFamily="49"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a:latin typeface="Times New Roman" pitchFamily="18" charset="0"/>
                          <a:ea typeface="黑体" pitchFamily="49" charset="-122"/>
                        </a:rPr>
                        <a:t>艺术</a:t>
                      </a:r>
                      <a:r>
                        <a:rPr lang="en-US" altLang="zh-CN" sz="2000">
                          <a:latin typeface="Times New Roman" pitchFamily="18" charset="0"/>
                          <a:ea typeface="黑体" pitchFamily="49" charset="-122"/>
                        </a:rPr>
                        <a:t>Art</a:t>
                      </a:r>
                      <a:endParaRPr lang="zh-CN" altLang="zh-CN" sz="2000" b="0">
                        <a:latin typeface="Times New Roman" pitchFamily="18" charset="0"/>
                        <a:ea typeface="黑体" pitchFamily="49"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r>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原理（</a:t>
                      </a:r>
                      <a:r>
                        <a:rPr lang="en-US" altLang="zh-CN" sz="2000" b="0">
                          <a:latin typeface="Times New Roman" pitchFamily="18" charset="0"/>
                          <a:ea typeface="黑体" pitchFamily="49" charset="-122"/>
                        </a:rPr>
                        <a:t>Principles</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实践（</a:t>
                      </a:r>
                      <a:r>
                        <a:rPr lang="en-US" altLang="zh-CN" sz="2000" b="0">
                          <a:latin typeface="Times New Roman" pitchFamily="18" charset="0"/>
                          <a:ea typeface="黑体" pitchFamily="49" charset="-122"/>
                        </a:rPr>
                        <a:t>Practice</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685800">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r>
                        <a:t>基本原理重复性（Fundamental recurrences）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r>
                        <a:t>熟练利用（Skilled performance）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解释说明（</a:t>
                      </a:r>
                      <a:r>
                        <a:rPr lang="en-US" altLang="zh-CN" sz="2000" b="0">
                          <a:latin typeface="Times New Roman" pitchFamily="18" charset="0"/>
                          <a:ea typeface="黑体" pitchFamily="49" charset="-122"/>
                        </a:rPr>
                        <a:t>Explanation</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行动（</a:t>
                      </a:r>
                      <a:r>
                        <a:rPr lang="en-US" altLang="zh-CN" sz="2000" b="0">
                          <a:latin typeface="Times New Roman" pitchFamily="18" charset="0"/>
                          <a:ea typeface="黑体" pitchFamily="49" charset="-122"/>
                        </a:rPr>
                        <a:t>Action</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r>
                        <a:t>发觉（Discovery）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r>
                        <a:t>创造（Invention）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分析（</a:t>
                      </a:r>
                      <a:r>
                        <a:rPr lang="en-US" altLang="zh-CN" sz="2000" b="0">
                          <a:latin typeface="Times New Roman" pitchFamily="18" charset="0"/>
                          <a:ea typeface="黑体" pitchFamily="49" charset="-122"/>
                        </a:rPr>
                        <a:t>Analysis</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合成（</a:t>
                      </a:r>
                      <a:r>
                        <a:rPr lang="en-US" altLang="zh-CN" sz="2000" b="0">
                          <a:latin typeface="Times New Roman" pitchFamily="18" charset="0"/>
                          <a:ea typeface="黑体" pitchFamily="49" charset="-122"/>
                        </a:rPr>
                        <a:t>Synthesis</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9588">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pPr marL="0" lvl="0" indent="0" algn="ctr" eaLnBrk="1" hangingPunct="1">
                        <a:spcBef>
                          <a:spcPct val="0"/>
                        </a:spcBef>
                        <a:spcAft>
                          <a:spcPct val="0"/>
                        </a:spcAft>
                        <a:buNone/>
                      </a:pPr>
                      <a:r>
                        <a:rPr lang="zh-CN" altLang="en-US" sz="2000" b="0">
                          <a:latin typeface="Times New Roman" pitchFamily="18" charset="0"/>
                          <a:ea typeface="黑体" pitchFamily="49" charset="-122"/>
                        </a:rPr>
                        <a:t>剖析（</a:t>
                      </a:r>
                      <a:r>
                        <a:rPr lang="en-US" altLang="zh-CN" sz="2000" b="0">
                          <a:latin typeface="Times New Roman" pitchFamily="18" charset="0"/>
                          <a:ea typeface="黑体" pitchFamily="49" charset="-122"/>
                        </a:rPr>
                        <a:t>Dissection</a:t>
                      </a:r>
                      <a:r>
                        <a:rPr lang="zh-CN" altLang="en-US" sz="2000" b="0">
                          <a:latin typeface="Times New Roman" pitchFamily="18" charset="0"/>
                          <a:ea typeface="黑体" pitchFamily="49" charset="-122"/>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vert="horz" wrap="square" lIns="68580" tIns="0" rIns="68580" bIns="0"/>
                    <a:lstStyle>
                      <a:defPPr>
                        <a:defRPr lang="en-GB"/>
                      </a:defPPr>
                      <a:lvl1pPr marL="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1pPr>
                      <a:lvl2pPr marL="4572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2pPr>
                      <a:lvl3pPr marL="9144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3pPr>
                      <a:lvl4pPr marL="13716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4pPr>
                      <a:lvl5pPr marL="1828800" indent="0" algn="ctr" defTabSz="914400" rtl="0" eaLnBrk="0" fontAlgn="base" hangingPunct="0">
                        <a:lnSpc>
                          <a:spcPct val="100000"/>
                        </a:lnSpc>
                        <a:spcBef>
                          <a:spcPct val="0"/>
                        </a:spcBef>
                        <a:spcAft>
                          <a:spcPct val="0"/>
                        </a:spcAft>
                        <a:buClrTx/>
                        <a:buSzTx/>
                        <a:buFontTx/>
                        <a:buNone/>
                        <a:defRPr kumimoji="0" lang="en-GB" altLang="en-US" sz="1400" b="1" i="0" u="none" baseline="0">
                          <a:solidFill>
                            <a:srgbClr val="000000"/>
                          </a:solidFill>
                          <a:effectLst/>
                          <a:latin typeface="Arial"/>
                          <a:ea typeface="宋体" pitchFamily="2" charset="-122"/>
                        </a:defRPr>
                      </a:lvl5pPr>
                    </a:lstStyle>
                    <a:p>
                      <a:r>
                        <a:t>结构（Construction）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3316" name="TextBox 13315"/>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第9页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8"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en-US" altLang="zh-CN">
                <a:solidFill>
                  <a:srgbClr val="C00000"/>
                </a:solidFill>
                <a:latin typeface="Times New Roman" pitchFamily="18" charset="0"/>
                <a:ea typeface="黑体" pitchFamily="49" charset="-122"/>
              </a:rPr>
              <a:t>1.1 </a:t>
            </a:r>
            <a:r>
              <a:rPr lang="zh-CN" altLang="zh-CN">
                <a:solidFill>
                  <a:srgbClr val="C00000"/>
                </a:solidFill>
                <a:latin typeface="Times New Roman" pitchFamily="18" charset="0"/>
                <a:ea typeface="黑体" pitchFamily="49" charset="-122"/>
              </a:rPr>
              <a:t>计算机科学面临问题</a:t>
            </a:r>
            <a:endParaRPr lang="en-AU" altLang="zh-CN">
              <a:solidFill>
                <a:srgbClr val="C00000"/>
              </a:solidFill>
              <a:latin typeface="Times New Roman" pitchFamily="18" charset="0"/>
              <a:ea typeface="黑体" pitchFamily="49" charset="-122"/>
            </a:endParaRPr>
          </a:p>
        </p:txBody>
      </p:sp>
      <p:sp>
        <p:nvSpPr>
          <p:cNvPr id="14339" name="Rectangle 3"/>
          <p:cNvSpPr>
            <a:spLocks noGrp="1"/>
          </p:cNvSpPr>
          <p:nvPr>
            <p:ph type="body" idx="4294967295"/>
          </p:nvPr>
        </p:nvSpPr>
        <p:spPr>
          <a:xfrm>
            <a:off x="892175" y="1412875"/>
            <a:ext cx="8763000" cy="4802188"/>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zh-CN" altLang="zh-CN">
                <a:latin typeface="Times New Roman" pitchFamily="18" charset="0"/>
                <a:ea typeface="黑体" pitchFamily="49" charset="-122"/>
              </a:rPr>
              <a:t>计算机科学教育缺乏创新，计算机课程体系陈旧</a:t>
            </a:r>
          </a:p>
          <a:p>
            <a:pPr lvl="0">
              <a:lnSpc>
                <a:spcPct val="120000"/>
              </a:lnSpc>
              <a:spcBef>
                <a:spcPts val="600"/>
              </a:spcBef>
              <a:spcAft>
                <a:spcPct val="0"/>
              </a:spcAft>
            </a:pPr>
            <a:r>
              <a:rPr lang="zh-CN" altLang="zh-CN">
                <a:latin typeface="Times New Roman" pitchFamily="18" charset="0"/>
                <a:ea typeface="黑体" pitchFamily="49" charset="-122"/>
              </a:rPr>
              <a:t>针对学生尤其是本科学生培养上，充足强调以爱好为主</a:t>
            </a:r>
          </a:p>
          <a:p>
            <a:pPr lvl="0">
              <a:lnSpc>
                <a:spcPct val="120000"/>
              </a:lnSpc>
              <a:spcBef>
                <a:spcPts val="600"/>
              </a:spcBef>
              <a:spcAft>
                <a:spcPct val="0"/>
              </a:spcAft>
            </a:pPr>
            <a:r>
              <a:rPr lang="zh-CN" altLang="zh-CN">
                <a:latin typeface="Times New Roman" pitchFamily="18" charset="0"/>
                <a:ea typeface="黑体" pitchFamily="49" charset="-122"/>
              </a:rPr>
              <a:t>大学提供是一种机会，让学生自己做真正喜欢事情</a:t>
            </a:r>
          </a:p>
          <a:p>
            <a:pPr lvl="0">
              <a:lnSpc>
                <a:spcPct val="120000"/>
              </a:lnSpc>
              <a:spcBef>
                <a:spcPts val="600"/>
              </a:spcBef>
              <a:spcAft>
                <a:spcPct val="0"/>
              </a:spcAft>
            </a:pPr>
            <a:r>
              <a:rPr lang="zh-CN" altLang="zh-CN">
                <a:latin typeface="Times New Roman" pitchFamily="18" charset="0"/>
                <a:ea typeface="黑体" pitchFamily="49" charset="-122"/>
              </a:rPr>
              <a:t>从狭义工具论到计算思维转变</a:t>
            </a:r>
          </a:p>
          <a:p>
            <a:pPr lvl="0">
              <a:lnSpc>
                <a:spcPct val="120000"/>
              </a:lnSpc>
              <a:spcBef>
                <a:spcPts val="600"/>
              </a:spcBef>
              <a:spcAft>
                <a:spcPct val="0"/>
              </a:spcAft>
            </a:pPr>
            <a:r>
              <a:rPr lang="zh-CN" altLang="zh-CN">
                <a:latin typeface="Times New Roman" pitchFamily="18" charset="0"/>
                <a:ea typeface="黑体" pitchFamily="49" charset="-122"/>
              </a:rPr>
              <a:t>计算机和信息科技普及实际上是在全社会传播一种计算思维</a:t>
            </a:r>
          </a:p>
          <a:p>
            <a:pPr lvl="0">
              <a:lnSpc>
                <a:spcPct val="120000"/>
              </a:lnSpc>
              <a:spcBef>
                <a:spcPts val="600"/>
              </a:spcBef>
              <a:spcAft>
                <a:spcPct val="0"/>
              </a:spcAft>
            </a:pPr>
            <a:r>
              <a:rPr lang="zh-CN" altLang="zh-CN">
                <a:latin typeface="Times New Roman" pitchFamily="18" charset="0"/>
                <a:ea typeface="黑体" pitchFamily="49" charset="-122"/>
              </a:rPr>
              <a:t>计算思维是一种普适思维，是每个人基本技能</a:t>
            </a:r>
          </a:p>
          <a:p>
            <a:pPr lvl="0">
              <a:lnSpc>
                <a:spcPct val="120000"/>
              </a:lnSpc>
              <a:spcBef>
                <a:spcPts val="600"/>
              </a:spcBef>
              <a:spcAft>
                <a:spcPct val="0"/>
              </a:spcAft>
            </a:pPr>
            <a:r>
              <a:rPr lang="zh-CN" altLang="zh-CN">
                <a:latin typeface="Times New Roman" pitchFamily="18" charset="0"/>
                <a:ea typeface="黑体" pitchFamily="49" charset="-122"/>
              </a:rPr>
              <a:t>计算机科学人才匮乏</a:t>
            </a:r>
          </a:p>
          <a:p>
            <a:pPr lvl="0">
              <a:lnSpc>
                <a:spcPct val="120000"/>
              </a:lnSpc>
              <a:spcBef>
                <a:spcPts val="600"/>
              </a:spcBef>
              <a:spcAft>
                <a:spcPct val="0"/>
              </a:spcAft>
            </a:pPr>
            <a:r>
              <a:rPr lang="zh-CN" altLang="zh-CN">
                <a:latin typeface="Times New Roman" pitchFamily="18" charset="0"/>
                <a:ea typeface="黑体" pitchFamily="49" charset="-122"/>
              </a:rPr>
              <a:t>企业、政府等部门都需要计算机人才</a:t>
            </a:r>
          </a:p>
          <a:p>
            <a:pPr lvl="0">
              <a:lnSpc>
                <a:spcPct val="120000"/>
              </a:lnSpc>
              <a:spcBef>
                <a:spcPts val="600"/>
              </a:spcBef>
              <a:spcAft>
                <a:spcPct val="0"/>
              </a:spcAft>
            </a:pPr>
            <a:r>
              <a:rPr lang="zh-CN" altLang="zh-CN">
                <a:latin typeface="Times New Roman" pitchFamily="18" charset="0"/>
                <a:ea typeface="黑体" pitchFamily="49" charset="-122"/>
              </a:rPr>
              <a:t>德智体合格，在团体精神、敬业态度、工作能力等方面都能胜任</a:t>
            </a:r>
          </a:p>
        </p:txBody>
      </p:sp>
      <p:sp>
        <p:nvSpPr>
          <p:cNvPr id="14340" name="TextBox 14339"/>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第10页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2" name="Rectangle 2"/>
          <p:cNvSpPr>
            <a:spLocks noGrp="1"/>
          </p:cNvSpPr>
          <p:nvPr>
            <p:ph type="title" idx="4294967295"/>
          </p:nvPr>
        </p:nvSpPr>
        <p:spPr>
          <a:xfrm>
            <a:off x="1071563" y="200025"/>
            <a:ext cx="8407400" cy="938213"/>
          </a:xfrm>
          <a:noFill/>
          <a:ln w="12700" cap="flat">
            <a:noFill/>
            <a:prstDash val="solid"/>
            <a:miter lim="800000"/>
            <a:headEnd type="none" w="med" len="med"/>
            <a:tailEnd type="none" w="med" len="med"/>
          </a:ln>
        </p:spPr>
        <p:txBody>
          <a:bodyPr vert="horz" wrap="square" lIns="90488" tIns="44450" rIns="90488" bIns="44450" anchor="ctr" anchorCtr="0"/>
          <a:lstStyle>
            <a:lvl1pPr marL="0" indent="0" algn="ctr" defTabSz="463550" rtl="0" eaLnBrk="0" fontAlgn="base" hangingPunct="0">
              <a:lnSpc>
                <a:spcPct val="100000"/>
              </a:lnSpc>
              <a:spcBef>
                <a:spcPct val="0"/>
              </a:spcBef>
              <a:spcAft>
                <a:spcPct val="0"/>
              </a:spcAft>
              <a:buClrTx/>
              <a:buSzTx/>
              <a:buFontTx/>
              <a:buNone/>
              <a:defRPr kumimoji="0" lang="en-GB" altLang="en-US" sz="3200" b="1" i="0" u="none" baseline="0">
                <a:solidFill>
                  <a:srgbClr val="232323"/>
                </a:solidFill>
                <a:effectLst/>
                <a:latin typeface="Arial"/>
                <a:ea typeface="Arial"/>
                <a:cs typeface="+mj-cs"/>
              </a:defRPr>
            </a:lvl1pPr>
          </a:lstStyle>
          <a:p>
            <a:pPr lvl="0"/>
            <a:r>
              <a:rPr lang="zh-CN" altLang="zh-CN">
                <a:solidFill>
                  <a:srgbClr val="C00000"/>
                </a:solidFill>
                <a:latin typeface="Times New Roman" pitchFamily="18" charset="0"/>
                <a:ea typeface="黑体" pitchFamily="49" charset="-122"/>
              </a:rPr>
              <a:t>计算</a:t>
            </a:r>
            <a:r>
              <a:rPr lang="zh-CN" altLang="en-US">
                <a:solidFill>
                  <a:srgbClr val="C00000"/>
                </a:solidFill>
                <a:latin typeface="Times New Roman" pitchFamily="18" charset="0"/>
                <a:ea typeface="黑体" pitchFamily="49" charset="-122"/>
              </a:rPr>
              <a:t>思维</a:t>
            </a:r>
            <a:endParaRPr lang="en-AU" altLang="zh-CN">
              <a:solidFill>
                <a:srgbClr val="C00000"/>
              </a:solidFill>
              <a:latin typeface="Times New Roman" pitchFamily="18" charset="0"/>
              <a:ea typeface="黑体" pitchFamily="49" charset="-122"/>
            </a:endParaRPr>
          </a:p>
        </p:txBody>
      </p:sp>
      <p:sp>
        <p:nvSpPr>
          <p:cNvPr id="15363" name="Rectangle 3"/>
          <p:cNvSpPr>
            <a:spLocks noGrp="1"/>
          </p:cNvSpPr>
          <p:nvPr>
            <p:ph type="body" idx="4294967295"/>
          </p:nvPr>
        </p:nvSpPr>
        <p:spPr>
          <a:xfrm>
            <a:off x="954088" y="1428750"/>
            <a:ext cx="8655050" cy="4802188"/>
          </a:xfrm>
          <a:noFill/>
          <a:ln w="12700" cap="flat">
            <a:noFill/>
            <a:prstDash val="solid"/>
            <a:miter lim="800000"/>
            <a:headEnd type="none" w="med" len="med"/>
            <a:tailEnd type="none" w="med" len="med"/>
          </a:ln>
        </p:spPr>
        <p:txBody>
          <a:bodyPr vert="horz" wrap="square" lIns="91440" tIns="45720" rIns="91440" bIns="45720" anchor="t" anchorCtr="0"/>
          <a:lstStyle>
            <a:lvl1pPr marL="342900" indent="-342900" algn="l" defTabSz="914400" rtl="0" eaLnBrk="0" fontAlgn="base" hangingPunct="0">
              <a:lnSpc>
                <a:spcPct val="100000"/>
              </a:lnSpc>
              <a:spcBef>
                <a:spcPct val="30000"/>
              </a:spcBef>
              <a:spcAft>
                <a:spcPct val="20000"/>
              </a:spcAft>
              <a:buClrTx/>
              <a:buSzTx/>
              <a:buFontTx/>
              <a:buChar char="•"/>
              <a:defRPr kumimoji="0" lang="en-GB" altLang="en-US" sz="2400" b="1" i="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2pPr>
            <a:lvl3pPr marL="1143000" indent="-228600" algn="l" defTabSz="914400" rtl="0" eaLnBrk="0" fontAlgn="base" hangingPunct="0">
              <a:lnSpc>
                <a:spcPct val="100000"/>
              </a:lnSpc>
              <a:spcBef>
                <a:spcPct val="20000"/>
              </a:spcBef>
              <a:spcAft>
                <a:spcPct val="0"/>
              </a:spcAft>
              <a:buClrTx/>
              <a:buSzTx/>
              <a:buFontTx/>
              <a:buChar char="•"/>
              <a:defRPr kumimoji="0" lang="en-GB" altLang="en-US" sz="1600" b="1" i="0" u="none" baseline="0">
                <a:solidFill>
                  <a:schemeClr val="tx1"/>
                </a:solidFill>
                <a:effectLst/>
                <a:latin typeface="+mn-lt"/>
                <a:ea typeface="Arial"/>
              </a:defRPr>
            </a:lvl3pPr>
            <a:lvl4pPr marL="16002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4pPr>
            <a:lvl5pPr marL="2057400" indent="-228600" algn="l" defTabSz="914400" rtl="0" eaLnBrk="0" fontAlgn="base" hangingPunct="0">
              <a:lnSpc>
                <a:spcPct val="100000"/>
              </a:lnSpc>
              <a:spcBef>
                <a:spcPct val="20000"/>
              </a:spcBef>
              <a:spcAft>
                <a:spcPct val="0"/>
              </a:spcAft>
              <a:buClrTx/>
              <a:buSzTx/>
              <a:buFontTx/>
              <a:buChar char="•"/>
              <a:defRPr kumimoji="0" lang="en-GB" altLang="en-US" sz="2000" b="1" i="0" u="none" baseline="0">
                <a:solidFill>
                  <a:schemeClr val="tx1"/>
                </a:solidFill>
                <a:effectLst/>
                <a:latin typeface="+mn-lt"/>
                <a:ea typeface="Arial"/>
              </a:defRPr>
            </a:lvl5pPr>
            <a:lvl6pPr marL="2514600" indent="-228600" algn="l" rtl="0" eaLnBrk="0" fontAlgn="base" hangingPunct="0">
              <a:spcBef>
                <a:spcPct val="20000"/>
              </a:spcBef>
              <a:spcAft>
                <a:spcPct val="0"/>
              </a:spcAft>
              <a:buSzTx/>
              <a:buChar char="•"/>
              <a:defRPr lang="en-GB" altLang="en-US" b="1">
                <a:solidFill>
                  <a:schemeClr val="tx1"/>
                </a:solidFill>
                <a:latin typeface="+mn-lt"/>
              </a:defRPr>
            </a:lvl6pPr>
            <a:lvl7pPr marL="2971800" indent="-228600" algn="l" rtl="0" eaLnBrk="0" fontAlgn="base" hangingPunct="0">
              <a:spcBef>
                <a:spcPct val="20000"/>
              </a:spcBef>
              <a:spcAft>
                <a:spcPct val="0"/>
              </a:spcAft>
              <a:buSzTx/>
              <a:buChar char="•"/>
              <a:defRPr lang="en-GB" altLang="en-US" b="1">
                <a:solidFill>
                  <a:schemeClr val="tx1"/>
                </a:solidFill>
                <a:latin typeface="+mn-lt"/>
              </a:defRPr>
            </a:lvl7pPr>
            <a:lvl8pPr marL="3429000" indent="-228600" algn="l" rtl="0" eaLnBrk="0" fontAlgn="base" hangingPunct="0">
              <a:spcBef>
                <a:spcPct val="20000"/>
              </a:spcBef>
              <a:spcAft>
                <a:spcPct val="0"/>
              </a:spcAft>
              <a:buSzTx/>
              <a:buChar char="•"/>
              <a:defRPr lang="en-GB" altLang="en-US" b="1">
                <a:solidFill>
                  <a:schemeClr val="tx1"/>
                </a:solidFill>
                <a:latin typeface="+mn-lt"/>
              </a:defRPr>
            </a:lvl8pPr>
            <a:lvl9pPr marL="3886200" indent="-228600" algn="l" rtl="0" eaLnBrk="0" fontAlgn="base" hangingPunct="0">
              <a:spcBef>
                <a:spcPct val="20000"/>
              </a:spcBef>
              <a:spcAft>
                <a:spcPct val="0"/>
              </a:spcAft>
              <a:buSzTx/>
              <a:buChar char="•"/>
              <a:defRPr lang="en-GB" altLang="en-US" b="1">
                <a:solidFill>
                  <a:schemeClr val="tx1"/>
                </a:solidFill>
                <a:latin typeface="+mn-lt"/>
              </a:defRPr>
            </a:lvl9pPr>
          </a:lstStyle>
          <a:p>
            <a:pPr lvl="0">
              <a:lnSpc>
                <a:spcPct val="120000"/>
              </a:lnSpc>
              <a:spcBef>
                <a:spcPts val="600"/>
              </a:spcBef>
              <a:spcAft>
                <a:spcPct val="0"/>
              </a:spcAft>
            </a:pPr>
            <a:r>
              <a:rPr lang="zh-CN" altLang="zh-CN">
                <a:latin typeface="Times New Roman" pitchFamily="18" charset="0"/>
                <a:ea typeface="黑体" pitchFamily="49" charset="-122"/>
              </a:rPr>
              <a:t>计算思维强调一切皆可计算，从物理世界到人类社会模拟，从人类社会再到智能活动，都可认为是计算某种形式。</a:t>
            </a:r>
          </a:p>
          <a:p>
            <a:pPr lvl="0">
              <a:lnSpc>
                <a:spcPct val="120000"/>
              </a:lnSpc>
              <a:spcBef>
                <a:spcPts val="600"/>
              </a:spcBef>
              <a:spcAft>
                <a:spcPct val="0"/>
              </a:spcAft>
            </a:pPr>
            <a:r>
              <a:rPr lang="zh-CN" altLang="zh-CN">
                <a:latin typeface="Times New Roman" pitchFamily="18" charset="0"/>
                <a:ea typeface="黑体" pitchFamily="49" charset="-122"/>
              </a:rPr>
              <a:t>计算思维是概念化思维，是人思维，是数学和工程互补融合思维，是面向所有些人思维。</a:t>
            </a:r>
          </a:p>
        </p:txBody>
      </p:sp>
      <p:pic>
        <p:nvPicPr>
          <p:cNvPr id="15364" name="Picture 4" descr="jwing"/>
          <p:cNvPicPr>
            <a:picLocks noChangeAspect="1"/>
          </p:cNvPicPr>
          <p:nvPr/>
        </p:nvPicPr>
        <p:blipFill>
          <a:blip r:embed="rId2"/>
          <a:stretch>
            <a:fillRect/>
          </a:stretch>
        </p:blipFill>
        <p:spPr>
          <a:xfrm>
            <a:off x="1535113" y="4051300"/>
            <a:ext cx="1876805" cy="1878321"/>
          </a:xfrm>
          <a:prstGeom prst="rect">
            <a:avLst/>
          </a:prstGeom>
          <a:noFill/>
          <a:ln>
            <a:noFill/>
            <a:miter lim="800000"/>
          </a:ln>
          <a:effectLst>
            <a:outerShdw dist="139700" dir="2700000" algn="tl">
              <a:srgbClr val="333333">
                <a:alpha val="64999"/>
              </a:srgbClr>
            </a:outerShdw>
          </a:effectLst>
        </p:spPr>
      </p:pic>
      <p:pic>
        <p:nvPicPr>
          <p:cNvPr id="15365" name="Picture 5" descr="ctc-w2b"/>
          <p:cNvPicPr>
            <a:picLocks noChangeAspect="1"/>
          </p:cNvPicPr>
          <p:nvPr/>
        </p:nvPicPr>
        <p:blipFill>
          <a:blip r:embed="rId3"/>
          <a:stretch>
            <a:fillRect/>
          </a:stretch>
        </p:blipFill>
        <p:spPr>
          <a:xfrm>
            <a:off x="4292600" y="3689350"/>
            <a:ext cx="4422585" cy="2231704"/>
          </a:xfrm>
          <a:prstGeom prst="rect">
            <a:avLst/>
          </a:prstGeom>
          <a:noFill/>
          <a:ln>
            <a:noFill/>
            <a:miter lim="800000"/>
          </a:ln>
          <a:effectLst>
            <a:outerShdw dist="139700" dir="2700000" algn="tl">
              <a:srgbClr val="333333">
                <a:alpha val="64999"/>
              </a:srgbClr>
            </a:outerShdw>
          </a:effectLst>
        </p:spPr>
      </p:pic>
      <p:sp>
        <p:nvSpPr>
          <p:cNvPr id="15366" name="TextBox 15365"/>
          <p:cNvSpPr txBox="1"/>
          <p:nvPr/>
        </p:nvSpPr>
        <p:spPr>
          <a:xfrm>
            <a:off x="8826000" y="6498000"/>
            <a:ext cx="720000" cy="108000"/>
          </a:xfrm>
          <a:prstGeom prst="rect">
            <a:avLst/>
          </a:prstGeom>
          <a:noFill/>
        </p:spPr>
        <p:txBody>
          <a:bodyPr wrap="none">
            <a:spAutoFit/>
          </a:bodyPr>
          <a:lstStyle>
            <a:defPPr algn="l" eaLnBrk="1" hangingPunct="0">
              <a:defRPr lang="en-GB">
                <a:latin typeface="Arial"/>
                <a:ea typeface="Arial"/>
              </a:defRPr>
            </a:defPPr>
            <a:lvl1pPr marL="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a:lstStyle>
          <a:p>
            <a:pPr>
              <a:defRPr sz="1005"/>
            </a:pPr>
            <a:r>
              <a:t>第11页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https://d.book118.com/837201024165006031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第2母版">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charset="-122"/>
        <a:cs typeface="Arial"/>
      </a:majorFont>
      <a:minorFont>
        <a:latin typeface="Arial"/>
        <a:ea typeface="宋体" charset="-122"/>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12</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12</vt:i4>
      </vt:variant>
    </vt:vector>
  </HeadingPairs>
  <TitlesOfParts>
    <vt:vector baseType="lpstr" size="18">
      <vt:lpstr>Arial</vt:lpstr>
      <vt:lpstr>Calibri</vt:lpstr>
      <vt:lpstr>宋体</vt:lpstr>
      <vt:lpstr>Times New Roman</vt:lpstr>
      <vt:lpstr>黑体</vt:lpstr>
      <vt:lpstr>Office Theme</vt:lpstr>
      <vt:lpstr>课程内容</vt:lpstr>
      <vt:lpstr>PowerPoint Presentation</vt:lpstr>
      <vt:lpstr>PowerPoint Presentation</vt:lpstr>
      <vt:lpstr>本章内容</vt:lpstr>
      <vt:lpstr>六大科学理论突破</vt:lpstr>
      <vt:lpstr>二十一世纪计算机科学和信息技术发展新取向</vt:lpstr>
      <vt:lpstr>计算机科学（Computer Science）</vt:lpstr>
      <vt:lpstr>计算机科学（Computer Science）</vt:lpstr>
      <vt:lpstr>计算机科学怎样成为一种科学？</vt:lpstr>
      <vt:lpstr>1.1 计算机科学面临问题</vt:lpstr>
      <vt:lpstr>计算思维</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2024-09-04T11:25:38.463</cp:lastPrinted>
  <dcterms:created xsi:type="dcterms:W3CDTF">2024-09-04T03:25:38Z</dcterms:created>
  <dcterms:modified xsi:type="dcterms:W3CDTF">2024-09-04T03:25:39Z</dcterms:modified>
</cp:coreProperties>
</file>