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44BD49F-4513-4409-B596-19C1742C14F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1572EA1-C516-4DE3-8476-987B842BC56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BBB0706-5F59-4FBC-9AFE-265CD2F694A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EFBAEF8-AFE7-42F3-8A98-83065D182FD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3C96A60-68F2-4F57-B632-12752D4FB8F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F1D4953-C854-46A2-B0A3-6F9048E66C8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835CC3B-6641-4389-9087-400714985F1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E9DEC24-7E41-4FFA-B13A-8861DBC40D8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598EBA5-9295-4253-91AE-8C954100DC2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E6579F0-0DAA-4E14-BB6A-08A1795472A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4ABBCF2-8B9F-4E41-97BB-E7F4C13216A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3800104200600604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40963" y="1262441"/>
            <a:ext cx="5916930" cy="16821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050" b="1">
                <a:solidFill>
                  <a:schemeClr val="accent3">
                    <a:alpha val="100000"/>
                  </a:schemeClr>
                </a:solidFill>
                <a:latin typeface="Microsoft Yahei"/>
                <a:ea typeface="Microsoft Yahei"/>
                <a:cs typeface="Microsoft Yahei"/>
              </a:rPr>
              <a:t>中国电子商务平台对消费者个人信息保护的措施调研分析报告</a:t>
            </a:r>
          </a:p>
        </p:txBody>
      </p:sp>
      <p:sp>
        <p:nvSpPr>
          <p:cNvPr id="3" name="TextBox 3"/>
          <p:cNvSpPr txBox="1"/>
          <p:nvPr/>
        </p:nvSpPr>
        <p:spPr>
          <a:xfrm>
            <a:off x="1075644" y="4600025"/>
            <a:ext cx="2802255" cy="3867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1575" b="1">
                <a:solidFill>
                  <a:srgbClr val="000000">
                    <a:alpha val="100000"/>
                  </a:srgbClr>
                </a:solidFill>
                <a:latin typeface="Microsoft Yahei"/>
                <a:ea typeface="Microsoft Yahei"/>
                <a:cs typeface="Microsoft Yahei"/>
              </a:rPr>
              <a:t>汇报人：XX</a:t>
            </a:r>
          </a:p>
        </p:txBody>
      </p:sp>
      <p:sp>
        <p:nvSpPr>
          <p:cNvPr id="4" name="TextBox 4"/>
          <p:cNvSpPr txBox="1"/>
          <p:nvPr/>
        </p:nvSpPr>
        <p:spPr>
          <a:xfrm>
            <a:off x="1075644" y="5059885"/>
            <a:ext cx="2802255" cy="3867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1575" b="1">
                <a:solidFill>
                  <a:srgbClr val="FFFFFF">
                    <a:alpha val="100000"/>
                  </a:srgbClr>
                </a:solidFill>
                <a:latin typeface="Microsoft Yahei"/>
                <a:ea typeface="Microsoft Yahei"/>
                <a:cs typeface="Microsoft Yahei"/>
              </a:rPr>
              <a:t>2024-01-15</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908996" y="2708076"/>
            <a:ext cx="1424940" cy="2472026"/>
          </a:xfrm>
          <a:prstGeom prst="rect">
            <a:avLst/>
          </a:prstGeom>
        </p:spPr>
        <p:txBody>
          <a:bodyPr vert="eaVert"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1875"/>
              </a:spcBef>
            </a:pPr>
            <a:r>
              <a:rPr lang="en-US" sz="4950" b="1">
                <a:solidFill>
                  <a:schemeClr val="accent3">
                    <a:alpha val="100000"/>
                  </a:schemeClr>
                </a:solidFill>
                <a:latin typeface="Microsoft Yahei"/>
                <a:ea typeface="Microsoft Yahei"/>
                <a:cs typeface="Microsoft Yahei"/>
              </a:rPr>
              <a:t>目录</a:t>
            </a:r>
          </a:p>
        </p:txBody>
      </p:sp>
      <p:sp>
        <p:nvSpPr>
          <p:cNvPr id="4" name="TextBox 4"/>
          <p:cNvSpPr txBox="1"/>
          <p:nvPr/>
        </p:nvSpPr>
        <p:spPr>
          <a:xfrm>
            <a:off x="4153412" y="2708076"/>
            <a:ext cx="678180" cy="1586865"/>
          </a:xfrm>
          <a:prstGeom prst="rect">
            <a:avLst/>
          </a:prstGeom>
        </p:spPr>
        <p:txBody>
          <a:bodyPr vert="eaVert"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900">
                <a:solidFill>
                  <a:srgbClr val="FFFFFF">
                    <a:alpha val="100000"/>
                  </a:srgbClr>
                </a:solidFill>
                <a:latin typeface="Microsoft Yahei"/>
                <a:ea typeface="Microsoft Yahei"/>
                <a:cs typeface="Microsoft Yahei"/>
              </a:rPr>
              <a:t>CONTENTS</a:t>
            </a:r>
          </a:p>
        </p:txBody>
      </p:sp>
      <p:sp>
        <p:nvSpPr>
          <p:cNvPr id="5" name="TextBox 5"/>
          <p:cNvSpPr txBox="1"/>
          <p:nvPr/>
        </p:nvSpPr>
        <p:spPr>
          <a:xfrm>
            <a:off x="6937946" y="930592"/>
            <a:ext cx="4507230" cy="49968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a:solidFill>
                  <a:schemeClr val="accent3">
                    <a:lumMod val="50000"/>
                    <a:alpha val="100000"/>
                  </a:schemeClr>
                </a:solidFill>
                <a:latin typeface="Microsoft Yahei"/>
                <a:ea typeface="Microsoft Yahei"/>
                <a:cs typeface="Microsoft Yahei"/>
              </a:rPr>
              <a:t>引言</a:t>
            </a:r>
          </a:p>
          <a:p>
            <a:pPr marL="203200" lvl="0" indent="-203200">
              <a:lnSpc>
                <a:spcPct val="150000"/>
              </a:lnSpc>
              <a:spcBef>
                <a:spcPts val="375"/>
              </a:spcBef>
              <a:buFont typeface="Arial"/>
              <a:buChar char="•"/>
            </a:pPr>
            <a:r>
              <a:rPr lang="en-US" sz="2400">
                <a:solidFill>
                  <a:schemeClr val="accent3">
                    <a:lumMod val="50000"/>
                    <a:alpha val="100000"/>
                  </a:schemeClr>
                </a:solidFill>
                <a:latin typeface="Microsoft Yahei"/>
                <a:ea typeface="Microsoft Yahei"/>
                <a:cs typeface="Microsoft Yahei"/>
              </a:rPr>
              <a:t>中国电子商务平台个人信息保护现状</a:t>
            </a:r>
          </a:p>
          <a:p>
            <a:pPr marL="203200" lvl="0" indent="-203200">
              <a:lnSpc>
                <a:spcPct val="150000"/>
              </a:lnSpc>
              <a:spcBef>
                <a:spcPts val="375"/>
              </a:spcBef>
              <a:buFont typeface="Arial"/>
              <a:buChar char="•"/>
            </a:pPr>
            <a:r>
              <a:rPr lang="en-US" sz="2400">
                <a:solidFill>
                  <a:schemeClr val="accent3">
                    <a:lumMod val="50000"/>
                    <a:alpha val="100000"/>
                  </a:schemeClr>
                </a:solidFill>
                <a:latin typeface="Microsoft Yahei"/>
                <a:ea typeface="Microsoft Yahei"/>
                <a:cs typeface="Microsoft Yahei"/>
              </a:rPr>
              <a:t>电子商务平台个人信息保护措施分析</a:t>
            </a:r>
          </a:p>
          <a:p>
            <a:pPr marL="203200" lvl="0" indent="-203200">
              <a:lnSpc>
                <a:spcPct val="150000"/>
              </a:lnSpc>
              <a:spcBef>
                <a:spcPts val="375"/>
              </a:spcBef>
              <a:buFont typeface="Arial"/>
              <a:buChar char="•"/>
            </a:pPr>
            <a:r>
              <a:rPr lang="en-US" sz="2400">
                <a:solidFill>
                  <a:schemeClr val="accent3">
                    <a:lumMod val="50000"/>
                    <a:alpha val="100000"/>
                  </a:schemeClr>
                </a:solidFill>
                <a:latin typeface="Microsoft Yahei"/>
                <a:ea typeface="Microsoft Yahei"/>
                <a:cs typeface="Microsoft Yahei"/>
              </a:rPr>
              <a:t>电子商务平台个人信息保护实践案例</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908996" y="2708076"/>
            <a:ext cx="1424940" cy="2472026"/>
          </a:xfrm>
          <a:prstGeom prst="rect">
            <a:avLst/>
          </a:prstGeom>
        </p:spPr>
        <p:txBody>
          <a:bodyPr vert="eaVert"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1875"/>
              </a:spcBef>
            </a:pPr>
            <a:r>
              <a:rPr lang="en-US" sz="4950" b="1">
                <a:solidFill>
                  <a:schemeClr val="accent3">
                    <a:alpha val="100000"/>
                  </a:schemeClr>
                </a:solidFill>
                <a:latin typeface="Microsoft Yahei"/>
                <a:ea typeface="Microsoft Yahei"/>
                <a:cs typeface="Microsoft Yahei"/>
              </a:rPr>
              <a:t>目录</a:t>
            </a:r>
          </a:p>
        </p:txBody>
      </p:sp>
      <p:sp>
        <p:nvSpPr>
          <p:cNvPr id="4" name="TextBox 4"/>
          <p:cNvSpPr txBox="1"/>
          <p:nvPr/>
        </p:nvSpPr>
        <p:spPr>
          <a:xfrm>
            <a:off x="4153412" y="2708076"/>
            <a:ext cx="678180" cy="1586865"/>
          </a:xfrm>
          <a:prstGeom prst="rect">
            <a:avLst/>
          </a:prstGeom>
        </p:spPr>
        <p:txBody>
          <a:bodyPr vert="eaVert"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900">
                <a:solidFill>
                  <a:srgbClr val="FFFFFF">
                    <a:alpha val="100000"/>
                  </a:srgbClr>
                </a:solidFill>
                <a:latin typeface="Microsoft Yahei"/>
                <a:ea typeface="Microsoft Yahei"/>
                <a:cs typeface="Microsoft Yahei"/>
              </a:rPr>
              <a:t>CONTENTS</a:t>
            </a:r>
          </a:p>
        </p:txBody>
      </p:sp>
      <p:sp>
        <p:nvSpPr>
          <p:cNvPr id="5" name="TextBox 5"/>
          <p:cNvSpPr txBox="1"/>
          <p:nvPr/>
        </p:nvSpPr>
        <p:spPr>
          <a:xfrm>
            <a:off x="6937946" y="930592"/>
            <a:ext cx="4507230" cy="49968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a:solidFill>
                  <a:schemeClr val="accent3">
                    <a:lumMod val="50000"/>
                    <a:alpha val="100000"/>
                  </a:schemeClr>
                </a:solidFill>
                <a:latin typeface="Microsoft Yahei"/>
                <a:ea typeface="Microsoft Yahei"/>
                <a:cs typeface="Microsoft Yahei"/>
              </a:rPr>
              <a:t>电子商务平台个人信息保护存在的问题与挑战</a:t>
            </a:r>
          </a:p>
          <a:p>
            <a:pPr marL="203200" lvl="0" indent="-203200">
              <a:lnSpc>
                <a:spcPct val="150000"/>
              </a:lnSpc>
              <a:spcBef>
                <a:spcPts val="375"/>
              </a:spcBef>
              <a:buFont typeface="Arial"/>
              <a:buChar char="•"/>
            </a:pPr>
            <a:r>
              <a:rPr lang="en-US" sz="2400">
                <a:solidFill>
                  <a:schemeClr val="accent3">
                    <a:lumMod val="50000"/>
                    <a:alpha val="100000"/>
                  </a:schemeClr>
                </a:solidFill>
                <a:latin typeface="Microsoft Yahei"/>
                <a:ea typeface="Microsoft Yahei"/>
                <a:cs typeface="Microsoft Yahei"/>
              </a:rPr>
              <a:t>加强电子商务平台个人信息保护的建议与措施</a:t>
            </a:r>
          </a:p>
          <a:p>
            <a:pPr marL="203200" lvl="0" indent="-203200">
              <a:lnSpc>
                <a:spcPct val="150000"/>
              </a:lnSpc>
              <a:spcBef>
                <a:spcPts val="375"/>
              </a:spcBef>
              <a:buFont typeface="Arial"/>
              <a:buChar char="•"/>
            </a:pPr>
            <a:r>
              <a:rPr lang="en-US" sz="2400">
                <a:solidFill>
                  <a:schemeClr val="accent3">
                    <a:lumMod val="50000"/>
                    <a:alpha val="100000"/>
                  </a:schemeClr>
                </a:solidFill>
                <a:latin typeface="Microsoft Yahei"/>
                <a:ea typeface="Microsoft Yahei"/>
                <a:cs typeface="Microsoft Yahei"/>
              </a:rPr>
              <a:t>结论与展望</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850116" y="1920284"/>
            <a:ext cx="5716905" cy="3177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9600" b="1">
                <a:solidFill>
                  <a:schemeClr val="accent3">
                    <a:alpha val="100000"/>
                  </a:schemeClr>
                </a:solidFill>
                <a:latin typeface="Microsoft Yahei"/>
                <a:ea typeface="Microsoft Yahei"/>
                <a:cs typeface="Microsoft Yahei"/>
              </a:rPr>
              <a:t>01</a:t>
            </a:r>
          </a:p>
        </p:txBody>
      </p:sp>
      <p:sp>
        <p:nvSpPr>
          <p:cNvPr id="3" name="TextBox 3"/>
          <p:cNvSpPr txBox="1"/>
          <p:nvPr/>
        </p:nvSpPr>
        <p:spPr>
          <a:xfrm>
            <a:off x="5068994" y="4026144"/>
            <a:ext cx="3735705" cy="5867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2025">
                <a:solidFill>
                  <a:srgbClr val="FFFFFF">
                    <a:alpha val="100000"/>
                  </a:srgbClr>
                </a:solidFill>
                <a:latin typeface="Microsoft Yahei"/>
                <a:ea typeface="Microsoft Yahei"/>
                <a:cs typeface="Microsoft Yahei"/>
              </a:rPr>
              <a:t>CHAPTER</a:t>
            </a:r>
          </a:p>
        </p:txBody>
      </p:sp>
      <p:sp>
        <p:nvSpPr>
          <p:cNvPr id="4" name="TextBox 4"/>
          <p:cNvSpPr txBox="1"/>
          <p:nvPr/>
        </p:nvSpPr>
        <p:spPr>
          <a:xfrm>
            <a:off x="4686960" y="2046014"/>
            <a:ext cx="6831330" cy="19773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950" b="1">
                <a:solidFill>
                  <a:schemeClr val="accent3">
                    <a:alpha val="100000"/>
                  </a:schemeClr>
                </a:solidFill>
                <a:latin typeface="Microsoft Yahei"/>
                <a:ea typeface="Microsoft Yahei"/>
                <a:cs typeface="Microsoft Yahei"/>
              </a:rPr>
              <a:t>引言</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电子商务快速发展</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随着互联网技术的不断进步和普及，电子商务在中国蓬勃发展，为消费者提供了便捷、多样的购物方式。</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个人信息泄露风险增加</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随着电子商务交易的增加，消费者个人信息在网络上的传输和存储也面临越来越大的泄露风险。</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调研目的</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本报告旨在通过对中国主要电子商务平台在消费者个人信息保护方面的措施进行调研分析，为相关企业和消费者提供参考和建议。</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报告背景与目的</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保护消费者隐私权</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个人信息属于消费者隐私权范畴，受到法律保护。电子商务平台有责任和义务确保消费者个人信息的安全和保密。</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6583" r="6583"/>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维护消费者信任</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消费者对电子商务平台的信任是电子商务持续发展的基础。如果消费者个人信息泄露，将导致消费者信任度下降，进而影响平台的声誉和业务。</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促进电子商务健康发展</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电子商务平台在保护消费者个人信息方面的表现，不仅关系到消费者利益，也影响到整个电子商务行业的健康发展。通过加强个人信息保护，可以建立更加安全、可信赖的电子商务环境，进而促进行业的可持续发展。</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电子商务平台个人信息保护的重要性</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850116" y="1920284"/>
            <a:ext cx="5716905" cy="3177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9600" b="1">
                <a:solidFill>
                  <a:schemeClr val="accent3">
                    <a:alpha val="100000"/>
                  </a:schemeClr>
                </a:solidFill>
                <a:latin typeface="Microsoft Yahei"/>
                <a:ea typeface="Microsoft Yahei"/>
                <a:cs typeface="Microsoft Yahei"/>
              </a:rPr>
              <a:t>02</a:t>
            </a:r>
          </a:p>
        </p:txBody>
      </p:sp>
      <p:sp>
        <p:nvSpPr>
          <p:cNvPr id="3" name="TextBox 3"/>
          <p:cNvSpPr txBox="1"/>
          <p:nvPr/>
        </p:nvSpPr>
        <p:spPr>
          <a:xfrm>
            <a:off x="5068994" y="4026144"/>
            <a:ext cx="3735705" cy="5867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2025">
                <a:solidFill>
                  <a:srgbClr val="FFFFFF">
                    <a:alpha val="100000"/>
                  </a:srgbClr>
                </a:solidFill>
                <a:latin typeface="Microsoft Yahei"/>
                <a:ea typeface="Microsoft Yahei"/>
                <a:cs typeface="Microsoft Yahei"/>
              </a:rPr>
              <a:t>CHAPTER</a:t>
            </a:r>
          </a:p>
        </p:txBody>
      </p:sp>
      <p:sp>
        <p:nvSpPr>
          <p:cNvPr id="4" name="TextBox 4"/>
          <p:cNvSpPr txBox="1"/>
          <p:nvPr/>
        </p:nvSpPr>
        <p:spPr>
          <a:xfrm>
            <a:off x="4686960" y="2046014"/>
            <a:ext cx="6831330" cy="19773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950" b="1">
                <a:solidFill>
                  <a:schemeClr val="accent3">
                    <a:alpha val="100000"/>
                  </a:schemeClr>
                </a:solidFill>
                <a:latin typeface="Microsoft Yahei"/>
                <a:ea typeface="Microsoft Yahei"/>
                <a:cs typeface="Microsoft Yahei"/>
              </a:rPr>
              <a:t>中国电子商务平台个人信息保护现状</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0563" r="20563"/>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《中华人民共和国网络安全法》</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该法规要求网络运营者收集、使用个人信息时必须遵循合法、正当、必要的原则，并公开收集、使用规则，明示收集、使用信息的目的、方式和范围，并经被收集者同意。</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《中华人民共和国电子商务法》</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该法规规定了电子商务平台经营者在个人信息保护方面的义务，包括建立健全用户信息保护制度、采取必要措施确保用户信息安全等。</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其他相关政策法规</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如《关于开展App违法违规收集使用个人信息专项治理的公告》等，也对电子商务平台在个人信息保护方面提出了具体要求。</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个人信息保护政策与法规</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mt="70000"/>
          </a:blip>
          <a:srcRect l="22844" r="22844"/>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近年来，中国电子商务领域发生了多起个人信息泄露事件，涉及多家知名电商平台。这些事件导致大量消费者个人信息被非法获取和滥用，给消费者造成了严重损失。</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这些事件暴露出部分电商平台在个人信息保护方面存在严重漏洞和不足，如安全管理制度不完善、技术防护措施不到位等。同时也反映出一些电商平台对个人信息保护的重视程度不够，缺乏足够的投入和保障。</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个人信息泄露事件回顾</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t="8542" b="8542"/>
          <a:stretch>
            <a:fillRect/>
          </a:stretch>
        </p:blipFill>
        <p:spPr>
          <a:xfrm>
            <a:off x="939482" y="1415327"/>
            <a:ext cx="4843295" cy="4843295"/>
          </a:xfrm>
          <a:prstGeom prst="roundRect">
            <a:avLst/>
          </a:prstGeom>
        </p:spPr>
      </p:pic>
      <p:sp>
        <p:nvSpPr>
          <p:cNvPr id="3" name="TextBox 3"/>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根据相关调查数据显示，中国消费者对个人信息保护的重视程度逐渐提高，越来越多的消费者开始关注自己的个人信息安全。</a:t>
            </a:r>
          </a:p>
        </p:txBody>
      </p:sp>
      <p:sp>
        <p:nvSpPr>
          <p:cNvPr id="4" name="TextBox 4"/>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然而，仍有部分消费者对个人信息保护缺乏足够了解，不知道如何保护自己的个人信息安全。同时，一些消费者在使用电商平台时也存在不注意个人信息安全的行为，如随意泄露个人信息、使用弱密码等。</a:t>
            </a:r>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消费者个人信息保护意识调查</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850116" y="1920284"/>
            <a:ext cx="5716905" cy="3177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9600" b="1">
                <a:solidFill>
                  <a:schemeClr val="accent3">
                    <a:alpha val="100000"/>
                  </a:schemeClr>
                </a:solidFill>
                <a:latin typeface="Microsoft Yahei"/>
                <a:ea typeface="Microsoft Yahei"/>
                <a:cs typeface="Microsoft Yahei"/>
              </a:rPr>
              <a:t>03</a:t>
            </a:r>
          </a:p>
        </p:txBody>
      </p:sp>
      <p:sp>
        <p:nvSpPr>
          <p:cNvPr id="3" name="TextBox 3"/>
          <p:cNvSpPr txBox="1"/>
          <p:nvPr/>
        </p:nvSpPr>
        <p:spPr>
          <a:xfrm>
            <a:off x="5068994" y="4026144"/>
            <a:ext cx="3735705" cy="5867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2025">
                <a:solidFill>
                  <a:srgbClr val="FFFFFF">
                    <a:alpha val="100000"/>
                  </a:srgbClr>
                </a:solidFill>
                <a:latin typeface="Microsoft Yahei"/>
                <a:ea typeface="Microsoft Yahei"/>
                <a:cs typeface="Microsoft Yahei"/>
              </a:rPr>
              <a:t>CHAPTER</a:t>
            </a:r>
          </a:p>
        </p:txBody>
      </p:sp>
      <p:sp>
        <p:nvSpPr>
          <p:cNvPr id="4" name="TextBox 4"/>
          <p:cNvSpPr txBox="1"/>
          <p:nvPr/>
        </p:nvSpPr>
        <p:spPr>
          <a:xfrm>
            <a:off x="4686960" y="2046014"/>
            <a:ext cx="6831330" cy="19773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950" b="1">
                <a:solidFill>
                  <a:schemeClr val="accent3">
                    <a:alpha val="100000"/>
                  </a:schemeClr>
                </a:solidFill>
                <a:latin typeface="Microsoft Yahei"/>
                <a:ea typeface="Microsoft Yahei"/>
                <a:cs typeface="Microsoft Yahei"/>
              </a:rPr>
              <a:t>电子商务平台个人信息保护措施分析</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9583" r="9583"/>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电子商务平台在收集消费者个人信息时，必须遵守相关法律法规和政策，明确告知消费者收集信息的目的、范围和使用方式，并征得消费者的明确同意。</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合法合规收集信息</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电子商务平台应遵循最小化收集原则，只收集与实现服务目的直接相关的信息，避免过度收集消费者个人信息。</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最小化收集原则</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电子商务平台在使用消费者个人信息时，必须遵守与消费者的约定，不得将信息用于未经消费者同意的其他用途。</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合理使用信息</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信息收集与使用的规范性</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电子商务平台应采取必要的安全技术措施，确保消费者个人信息的安全存储，防止信息泄露、毁损或丢失。</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安全存储措施</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在传输消费者个人信息时，电子商务平台应采用加密等安全措施，确保信息在传输过程中的安全性和保密性。</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加密传输保障</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电子商务平台应建立完善的数据备份和恢复机制，确保在发生意外情况时能够及时恢复消费者个人信息，保障业务的连续性。</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数据备份与恢复机制</a:t>
            </a:r>
          </a:p>
        </p:txBody>
      </p:sp>
      <p:pic>
        <p:nvPicPr>
          <p:cNvPr id="9" name="Picture 9"/>
          <p:cNvPicPr>
            <a:picLocks noChangeAspect="1"/>
          </p:cNvPicPr>
          <p:nvPr/>
        </p:nvPicPr>
        <p:blipFill>
          <a:blip r:embed="rId2"/>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信息存储与传输的安全性</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信息披露透明度</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在共享或披露消费者个人信息前，电子商务平台应向消费者明确告知共享或披露的目的、接收方和信息类型等，确保消费者充分知情并同意。</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有限共享原则</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电子商务平台在共享消费者个人信息时，应遵守有限共享原则，只向必要的第三方共享信息，并确保第三方同样遵守相关法律法规和政策。</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监管与追责机制</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相关部门应加强对电子商务平台的监管力度，对于违反个人信息保护规定的行为依法进行处罚，并追究相关责任人的法律责任。</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t="667" b="667"/>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3792" r="13792"/>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l="10833" r="10833"/>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信息共享与披露的合理性</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850116" y="1920284"/>
            <a:ext cx="5716905" cy="3177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9600" b="1">
                <a:solidFill>
                  <a:schemeClr val="accent3">
                    <a:alpha val="100000"/>
                  </a:schemeClr>
                </a:solidFill>
                <a:latin typeface="Microsoft Yahei"/>
                <a:ea typeface="Microsoft Yahei"/>
                <a:cs typeface="Microsoft Yahei"/>
              </a:rPr>
              <a:t>04</a:t>
            </a:r>
          </a:p>
        </p:txBody>
      </p:sp>
      <p:sp>
        <p:nvSpPr>
          <p:cNvPr id="3" name="TextBox 3"/>
          <p:cNvSpPr txBox="1"/>
          <p:nvPr/>
        </p:nvSpPr>
        <p:spPr>
          <a:xfrm>
            <a:off x="5068994" y="4026144"/>
            <a:ext cx="3735705" cy="5867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2025">
                <a:solidFill>
                  <a:srgbClr val="FFFFFF">
                    <a:alpha val="100000"/>
                  </a:srgbClr>
                </a:solidFill>
                <a:latin typeface="Microsoft Yahei"/>
                <a:ea typeface="Microsoft Yahei"/>
                <a:cs typeface="Microsoft Yahei"/>
              </a:rPr>
              <a:t>CHAPTER</a:t>
            </a:r>
          </a:p>
        </p:txBody>
      </p:sp>
      <p:sp>
        <p:nvSpPr>
          <p:cNvPr id="4" name="TextBox 4"/>
          <p:cNvSpPr txBox="1"/>
          <p:nvPr/>
        </p:nvSpPr>
        <p:spPr>
          <a:xfrm>
            <a:off x="4686960" y="2046014"/>
            <a:ext cx="6831330" cy="19773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950" b="1">
                <a:solidFill>
                  <a:schemeClr val="accent3">
                    <a:alpha val="100000"/>
                  </a:schemeClr>
                </a:solidFill>
                <a:latin typeface="Microsoft Yahei"/>
                <a:ea typeface="Microsoft Yahei"/>
                <a:cs typeface="Microsoft Yahei"/>
              </a:rPr>
              <a:t>电子商务平台个人信息保护实践案例</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https://d.book118.com/838001042006006046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351E00"/>
      </a:dk1>
      <a:lt1>
        <a:srgbClr val="FFFBEF"/>
      </a:lt1>
      <a:dk2>
        <a:srgbClr val="000000"/>
      </a:dk2>
      <a:lt2>
        <a:srgbClr val="FFFFFF"/>
      </a:lt2>
      <a:accent1>
        <a:srgbClr val="AE681B"/>
      </a:accent1>
      <a:accent2>
        <a:srgbClr val="D99134"/>
      </a:accent2>
      <a:accent3>
        <a:srgbClr val="A34713"/>
      </a:accent3>
      <a:accent4>
        <a:srgbClr val="D67A5C"/>
      </a:accent4>
      <a:accent5>
        <a:srgbClr val="CE7F65"/>
      </a:accent5>
      <a:accent6>
        <a:srgbClr val="DFCE93"/>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78</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2024-09-26T17:35:46.317</cp:lastPrinted>
  <dcterms:created xsi:type="dcterms:W3CDTF">2024-09-26T09:35:46Z</dcterms:created>
  <dcterms:modified xsi:type="dcterms:W3CDTF">2024-09-26T09:35:48Z</dcterms:modified>
</cp:coreProperties>
</file>