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3.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5283200" cy="179388"/>
          </a:xfrm>
          <a:prstGeom prst="rect">
            <a:avLst/>
          </a:prstGeom>
        </p:spPr>
        <p:txBody>
          <a:bodyPr vert="horz" lIns="91440" tIns="45720" rIns="91440" bIns="45720" rtlCol="0"/>
          <a:lstStyle>
            <a:lvl1pPr algn="l" fontAlgn="auto">
              <a:spcBef>
                <a:spcPct val="0"/>
              </a:spcBef>
              <a:spcAft>
                <a:spcPct val="0"/>
              </a:spcAft>
              <a:defRPr sz="1200">
                <a:latin typeface="+mn-lt"/>
                <a:ea typeface="+mn-ea"/>
              </a:defRPr>
            </a:lvl1pPr>
          </a:lstStyle>
          <a:p>
            <a:pPr>
              <a:defRPr/>
            </a:pPr>
            <a:endParaRPr lang="zh-CN" altLang="en-US"/>
          </a:p>
        </p:txBody>
      </p:sp>
      <p:sp>
        <p:nvSpPr>
          <p:cNvPr id="3" name="日期占位符 2"/>
          <p:cNvSpPr>
            <a:spLocks noGrp="1"/>
          </p:cNvSpPr>
          <p:nvPr>
            <p:ph type="dt" idx="1"/>
          </p:nvPr>
        </p:nvSpPr>
        <p:spPr>
          <a:xfrm>
            <a:off x="6905625" y="0"/>
            <a:ext cx="5283200" cy="179388"/>
          </a:xfrm>
          <a:prstGeom prst="rect">
            <a:avLst/>
          </a:prstGeom>
        </p:spPr>
        <p:txBody>
          <a:bodyPr vert="horz" lIns="91440" tIns="45720" rIns="91440" bIns="45720" rtlCol="0"/>
          <a:lstStyle>
            <a:lvl1pPr algn="r" fontAlgn="auto">
              <a:spcBef>
                <a:spcPct val="0"/>
              </a:spcBef>
              <a:spcAft>
                <a:spcPct val="0"/>
              </a:spcAft>
              <a:defRPr sz="1200" smtClean="0">
                <a:latin typeface="+mn-lt"/>
                <a:ea typeface="+mn-ea"/>
              </a:defRPr>
            </a:lvl1pPr>
          </a:lstStyle>
          <a:p>
            <a:pPr>
              <a:defRPr/>
            </a:pPr>
            <a:fld id="{BD47CF76-2403-48D4-9734-A3171FD7B83B}" type="datetimeFigureOut">
              <a:rPr lang="zh-CN" altLang="en-US"/>
              <a:t/>
            </a:fld>
            <a:endParaRPr lang="zh-CN" altLang="en-US"/>
          </a:p>
        </p:txBody>
      </p:sp>
      <p:sp>
        <p:nvSpPr>
          <p:cNvPr id="4" name="幻灯片图像占位符 3"/>
          <p:cNvSpPr>
            <a:spLocks noGrp="1" noRot="1" noChangeAspect="1"/>
          </p:cNvSpPr>
          <p:nvPr>
            <p:ph type="sldImg" idx="2"/>
          </p:nvPr>
        </p:nvSpPr>
        <p:spPr>
          <a:xfrm>
            <a:off x="5024438" y="446088"/>
            <a:ext cx="2143125" cy="1206500"/>
          </a:xfrm>
          <a:prstGeom prst="rect">
            <a:avLst/>
          </a:prstGeom>
          <a:noFill/>
          <a:ln w="12700">
            <a:solidFill>
              <a:prstClr val="black"/>
            </a:solidFill>
          </a:ln>
        </p:spPr>
      </p:sp>
      <p:sp>
        <p:nvSpPr>
          <p:cNvPr id="5" name="备注占位符 4"/>
          <p:cNvSpPr>
            <a:spLocks noGrp="1"/>
          </p:cNvSpPr>
          <p:nvPr>
            <p:ph type="body" sz="quarter" idx="3"/>
          </p:nvPr>
        </p:nvSpPr>
        <p:spPr>
          <a:xfrm>
            <a:off x="1219200" y="1719263"/>
            <a:ext cx="9753600" cy="1406525"/>
          </a:xfrm>
          <a:prstGeom prst="rect">
            <a:avLst/>
          </a:prstGeom>
        </p:spPr>
        <p:txBody>
          <a:bodyPr vert="horz" lIns="91440" tIns="45720" rIns="91440" bIns="45720" rtlCol="0"/>
          <a:lstStyle/>
          <a:p>
            <a:pPr lvl="0"/>
            <a:r>
              <a:rPr lang="zh-CN" altLang="en-US" noProof="0" smtClean="0"/>
              <a:t>单击此处编辑母版文本样式</a:t>
            </a:r>
            <a:endParaRPr lang="zh-CN" altLang="en-US" noProof="0" smtClean="0"/>
          </a:p>
          <a:p>
            <a:pPr lvl="1"/>
            <a:r>
              <a:rPr lang="zh-CN" altLang="en-US" noProof="0" smtClean="0"/>
              <a:t>第二级</a:t>
            </a:r>
            <a:endParaRPr lang="zh-CN" altLang="en-US" noProof="0" smtClean="0"/>
          </a:p>
          <a:p>
            <a:pPr lvl="2"/>
            <a:r>
              <a:rPr lang="zh-CN" altLang="en-US" noProof="0" smtClean="0"/>
              <a:t>第三级</a:t>
            </a:r>
            <a:endParaRPr lang="zh-CN" altLang="en-US" noProof="0" smtClean="0"/>
          </a:p>
          <a:p>
            <a:pPr lvl="3"/>
            <a:r>
              <a:rPr lang="zh-CN" altLang="en-US" noProof="0" smtClean="0"/>
              <a:t>第四级</a:t>
            </a:r>
            <a:endParaRPr lang="zh-CN" altLang="en-US" noProof="0" smtClean="0"/>
          </a:p>
          <a:p>
            <a:pPr lvl="4"/>
            <a:r>
              <a:rPr lang="zh-CN" altLang="en-US" noProof="0" smtClean="0"/>
              <a:t>第五级</a:t>
            </a:r>
            <a:endParaRPr lang="zh-CN" altLang="en-US" noProof="0"/>
          </a:p>
        </p:txBody>
      </p:sp>
      <p:sp>
        <p:nvSpPr>
          <p:cNvPr id="6" name="页脚占位符 5"/>
          <p:cNvSpPr>
            <a:spLocks noGrp="1"/>
          </p:cNvSpPr>
          <p:nvPr>
            <p:ph type="ftr" sz="quarter" idx="4"/>
          </p:nvPr>
        </p:nvSpPr>
        <p:spPr>
          <a:xfrm>
            <a:off x="0" y="3392488"/>
            <a:ext cx="5283200" cy="179387"/>
          </a:xfrm>
          <a:prstGeom prst="rect">
            <a:avLst/>
          </a:prstGeom>
        </p:spPr>
        <p:txBody>
          <a:bodyPr vert="horz" lIns="91440" tIns="45720" rIns="91440" bIns="45720" rtlCol="0" anchor="b"/>
          <a:lstStyle>
            <a:lvl1pPr algn="l" fontAlgn="auto">
              <a:spcBef>
                <a:spcPct val="0"/>
              </a:spcBef>
              <a:spcAft>
                <a:spcPct val="0"/>
              </a:spcAft>
              <a:defRPr sz="1200">
                <a:latin typeface="+mn-lt"/>
                <a:ea typeface="+mn-ea"/>
              </a:defRPr>
            </a:lvl1pPr>
          </a:lstStyle>
          <a:p>
            <a:pPr>
              <a:defRPr/>
            </a:pPr>
            <a:endParaRPr lang="zh-CN" altLang="en-US"/>
          </a:p>
        </p:txBody>
      </p:sp>
      <p:sp>
        <p:nvSpPr>
          <p:cNvPr id="7" name="灯片编号占位符 6"/>
          <p:cNvSpPr>
            <a:spLocks noGrp="1"/>
          </p:cNvSpPr>
          <p:nvPr>
            <p:ph type="sldNum" sz="quarter" idx="5"/>
          </p:nvPr>
        </p:nvSpPr>
        <p:spPr>
          <a:xfrm>
            <a:off x="6905625" y="3392488"/>
            <a:ext cx="5283200" cy="179387"/>
          </a:xfrm>
          <a:prstGeom prst="rect">
            <a:avLst/>
          </a:prstGeom>
        </p:spPr>
        <p:txBody>
          <a:bodyPr vert="horz" lIns="91440" tIns="45720" rIns="91440" bIns="45720" rtlCol="0" anchor="b"/>
          <a:lstStyle>
            <a:lvl1pPr algn="r" fontAlgn="auto">
              <a:spcBef>
                <a:spcPct val="0"/>
              </a:spcBef>
              <a:spcAft>
                <a:spcPct val="0"/>
              </a:spcAft>
              <a:defRPr sz="1200" smtClean="0">
                <a:latin typeface="+mn-lt"/>
                <a:ea typeface="+mn-ea"/>
              </a:defRPr>
            </a:lvl1pPr>
          </a:lstStyle>
          <a:p>
            <a:pPr>
              <a:defRPr/>
            </a:pPr>
            <a:fld id="{4CC81270-E453-44A8-984D-76483CE32BBC}"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9457" name="幻灯片图像占位符 1"/>
          <p:cNvSpPr>
            <a:spLocks noGrp="1" noRot="1"/>
          </p:cNvSpPr>
          <p:nvPr>
            <p:ph type="sldImg" idx="2"/>
          </p:nvPr>
        </p:nvSpPr>
        <p:spPr bwMode="auto">
          <a:noFill/>
          <a:ln>
            <a:solidFill>
              <a:srgbClr val="000000"/>
            </a:solidFill>
            <a:miter lim="800000"/>
          </a:ln>
        </p:spPr>
      </p:sp>
      <p:sp>
        <p:nvSpPr>
          <p:cNvPr id="19458" name="文本占位符 2"/>
          <p:cNvSpPr>
            <a:spLocks noGrp="1"/>
          </p:cNvSpPr>
          <p:nvPr>
            <p:ph type="body" idx="3"/>
          </p:nvPr>
        </p:nvSpPr>
        <p:spPr bwMode="auto">
          <a:noFill/>
        </p:spPr>
        <p:txBody>
          <a:bodyPr wrap="square" numCol="1" anchor="t" anchorCtr="0" compatLnSpc="1"/>
          <a:lstStyle/>
          <a:p>
            <a:pPr>
              <a:spcBef>
                <a:spcPct val="0"/>
              </a:spcBef>
            </a:pPr>
            <a:endParaRPr lang="zh-CN" altLang="en-US" smtClean="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B6ADBC-DB6B-4485-81E4-E7E419F1F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9DC500-3F74-4943-86D7-7AE967A62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499610-3E69-4649-9256-F6A5BF060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3E04E-F80B-4C07-ACF0-980DD24A7F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DD0F97-86D3-4DBC-8951-81A577CEEF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519E6B-F55A-4679-8A59-9F36412A60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26B395-5B6F-44AD-ADEE-C15AFBBF8B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04830-01C8-4D93-8930-88F953F9D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C9B993-F1B9-4FD7-9D0D-8D2F77429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92006-79A6-409D-AA4D-3701EAFB5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20A28-F508-4731-881D-FD2BA4AB7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2517817" y="1568440"/>
            <a:ext cx="7353300" cy="909066"/>
          </a:xfrm>
          <a:prstGeom prst="rect">
            <a:avLst/>
          </a:prstGeom>
        </p:spPr>
        <p:txBody>
          <a:bodyPr/>
          <a:lstStyle>
            <a:lvl1pPr>
              <a:defRPr sz="5760" b="0" i="0">
                <a:solidFill>
                  <a:srgbClr val="00FF00"/>
                </a:solidFill>
                <a:latin typeface="黑体" panose="02010609060101010101" charset="-122"/>
                <a:cs typeface="黑体" panose="02010609060101010101" charset="-122"/>
              </a:defRPr>
            </a:lvl1pPr>
          </a:lstStyle>
          <a:p/>
        </p:txBody>
      </p:sp>
      <p:sp>
        <p:nvSpPr>
          <p:cNvPr id="3" name="Holder 3"/>
          <p:cNvSpPr>
            <a:spLocks noGrp="1"/>
          </p:cNvSpPr>
          <p:nvPr>
            <p:ph type="subTitle" idx="4"/>
          </p:nvPr>
        </p:nvSpPr>
        <p:spPr>
          <a:xfrm>
            <a:off x="1828800" y="3840480"/>
            <a:ext cx="8534400" cy="1714500"/>
          </a:xfrm>
          <a:prstGeom prst="rect">
            <a:avLst/>
          </a:prstGeom>
        </p:spPr>
        <p:txBody>
          <a:bodyPr/>
          <a:lstStyle>
            <a:lvl1pPr>
              <a:defRPr/>
            </a:lvl1pPr>
          </a:lstStyle>
          <a:p/>
        </p:txBody>
      </p:sp>
      <p:sp>
        <p:nvSpPr>
          <p:cNvPr id="4" name="Holder 4"/>
          <p:cNvSpPr>
            <a:spLocks noGrp="1"/>
          </p:cNvSpPr>
          <p:nvPr>
            <p:ph type="ftr" sz="quarter" idx="10"/>
          </p:nvPr>
        </p:nvSpPr>
        <p:spPr/>
        <p:txBody>
          <a:bodyPr/>
          <a:lstStyle>
            <a:lvl1pPr algn="ctr">
              <a:defRPr>
                <a:solidFill>
                  <a:schemeClr val="tx1">
                    <a:tint val="75000"/>
                  </a:schemeClr>
                </a:solidFill>
              </a:defRPr>
            </a:lvl1pPr>
          </a:lstStyle>
          <a:p>
            <a:pPr>
              <a:defRPr/>
            </a:pPr>
          </a:p>
        </p:txBody>
      </p:sp>
      <p:sp>
        <p:nvSpPr>
          <p:cNvPr id="5" name="Holder 5"/>
          <p:cNvSpPr>
            <a:spLocks noGrp="1"/>
          </p:cNvSpPr>
          <p:nvPr>
            <p:ph type="dt" sz="half" idx="11"/>
          </p:nvPr>
        </p:nvSpPr>
        <p:spPr/>
        <p:txBody>
          <a:bodyPr/>
          <a:lstStyle>
            <a:lvl1pPr algn="l">
              <a:defRPr>
                <a:solidFill>
                  <a:schemeClr val="tx1">
                    <a:tint val="75000"/>
                  </a:schemeClr>
                </a:solidFill>
              </a:defRPr>
            </a:lvl1pPr>
          </a:lstStyle>
          <a:p>
            <a:pPr>
              <a:defRPr/>
            </a:pPr>
            <a:fld id="{42343632-9657-44C2-B1BD-0F51AA8843F4}" type="datetimeFigureOut">
              <a:rPr lang="en-US"/>
              <a:t/>
            </a:fld>
            <a:endParaRPr lang="en-US"/>
          </a:p>
        </p:txBody>
      </p:sp>
      <p:sp>
        <p:nvSpPr>
          <p:cNvPr id="6" name="Holder 6"/>
          <p:cNvSpPr>
            <a:spLocks noGrp="1"/>
          </p:cNvSpPr>
          <p:nvPr>
            <p:ph type="sldNum" sz="quarter" idx="12"/>
          </p:nvPr>
        </p:nvSpPr>
        <p:spPr/>
        <p:txBody>
          <a:bodyPr/>
          <a:lstStyle>
            <a:lvl1pPr algn="r">
              <a:defRPr>
                <a:solidFill>
                  <a:schemeClr val="tx1">
                    <a:tint val="75000"/>
                  </a:schemeClr>
                </a:solidFill>
              </a:defRPr>
            </a:lvl1pPr>
          </a:lstStyle>
          <a:p>
            <a:pPr>
              <a:defRPr/>
            </a:pPr>
            <a:fld id="{F079FA4D-9E77-4956-B478-1A81122FD681}" type="slidenum">
              <a:rPr/>
              <a:t/>
            </a:fld>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a:lstStyle>
            <a:lvl1pPr>
              <a:defRPr sz="5280" b="0" i="0">
                <a:solidFill>
                  <a:schemeClr val="tx1"/>
                </a:solidFill>
                <a:latin typeface="宋体" panose="02010600030101010101" pitchFamily="2" charset="-122"/>
                <a:cs typeface="宋体" panose="02010600030101010101" pitchFamily="2" charset="-122"/>
              </a:defRPr>
            </a:lvl1pPr>
          </a:lstStyle>
          <a:p/>
        </p:txBody>
      </p:sp>
      <p:sp>
        <p:nvSpPr>
          <p:cNvPr id="3" name="Holder 3"/>
          <p:cNvSpPr>
            <a:spLocks noGrp="1"/>
          </p:cNvSpPr>
          <p:nvPr>
            <p:ph type="body" idx="1"/>
          </p:nvPr>
        </p:nvSpPr>
        <p:spPr/>
        <p:txBody>
          <a:bodyPr/>
          <a:lstStyle>
            <a:lvl1pPr>
              <a:defRPr sz="2160" b="1" i="0">
                <a:solidFill>
                  <a:srgbClr val="010D36"/>
                </a:solidFill>
                <a:latin typeface="宋体" panose="02010600030101010101" pitchFamily="2" charset="-122"/>
                <a:cs typeface="宋体" panose="02010600030101010101" pitchFamily="2" charset="-122"/>
              </a:defRPr>
            </a:lvl1pPr>
          </a:lstStyle>
          <a:p/>
        </p:txBody>
      </p:sp>
      <p:sp>
        <p:nvSpPr>
          <p:cNvPr id="4" name="Holder 4"/>
          <p:cNvSpPr>
            <a:spLocks noGrp="1"/>
          </p:cNvSpPr>
          <p:nvPr>
            <p:ph type="ftr" sz="quarter" idx="10"/>
          </p:nvPr>
        </p:nvSpPr>
        <p:spPr/>
        <p:txBody>
          <a:bodyPr/>
          <a:lstStyle>
            <a:lvl1pPr algn="ctr">
              <a:defRPr>
                <a:solidFill>
                  <a:schemeClr val="tx1">
                    <a:tint val="75000"/>
                  </a:schemeClr>
                </a:solidFill>
              </a:defRPr>
            </a:lvl1pPr>
          </a:lstStyle>
          <a:p>
            <a:pPr>
              <a:defRPr/>
            </a:pPr>
          </a:p>
        </p:txBody>
      </p:sp>
      <p:sp>
        <p:nvSpPr>
          <p:cNvPr id="5" name="Holder 5"/>
          <p:cNvSpPr>
            <a:spLocks noGrp="1"/>
          </p:cNvSpPr>
          <p:nvPr>
            <p:ph type="dt" sz="half" idx="11"/>
          </p:nvPr>
        </p:nvSpPr>
        <p:spPr/>
        <p:txBody>
          <a:bodyPr/>
          <a:lstStyle>
            <a:lvl1pPr algn="l">
              <a:defRPr>
                <a:solidFill>
                  <a:schemeClr val="tx1">
                    <a:tint val="75000"/>
                  </a:schemeClr>
                </a:solidFill>
              </a:defRPr>
            </a:lvl1pPr>
          </a:lstStyle>
          <a:p>
            <a:pPr>
              <a:defRPr/>
            </a:pPr>
            <a:fld id="{5A466BEA-4A08-4677-BF2D-C0CF25A0CD9B}" type="datetimeFigureOut">
              <a:rPr lang="en-US"/>
              <a:t/>
            </a:fld>
            <a:endParaRPr lang="en-US"/>
          </a:p>
        </p:txBody>
      </p:sp>
      <p:sp>
        <p:nvSpPr>
          <p:cNvPr id="6" name="Holder 6"/>
          <p:cNvSpPr>
            <a:spLocks noGrp="1"/>
          </p:cNvSpPr>
          <p:nvPr>
            <p:ph type="sldNum" sz="quarter" idx="12"/>
          </p:nvPr>
        </p:nvSpPr>
        <p:spPr/>
        <p:txBody>
          <a:bodyPr/>
          <a:lstStyle>
            <a:lvl1pPr algn="r">
              <a:defRPr>
                <a:solidFill>
                  <a:schemeClr val="tx1">
                    <a:tint val="75000"/>
                  </a:schemeClr>
                </a:solidFill>
              </a:defRPr>
            </a:lvl1pPr>
          </a:lstStyle>
          <a:p>
            <a:pPr>
              <a:defRPr/>
            </a:pPr>
            <a:fld id="{0E4F2B19-F2A0-4D51-B00C-951AF8920EBC}" type="slidenum">
              <a:rPr/>
              <a:t/>
            </a:fld>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a:lstStyle>
            <a:lvl1pPr>
              <a:defRPr sz="5280" b="0" i="0">
                <a:solidFill>
                  <a:schemeClr val="tx1"/>
                </a:solidFill>
                <a:latin typeface="宋体" panose="02010600030101010101" pitchFamily="2" charset="-122"/>
                <a:cs typeface="宋体" panose="02010600030101010101" pitchFamily="2" charset="-122"/>
              </a:defRPr>
            </a:lvl1pPr>
          </a:lstStyle>
          <a:p/>
        </p:txBody>
      </p:sp>
      <p:sp>
        <p:nvSpPr>
          <p:cNvPr id="3" name="Holder 3"/>
          <p:cNvSpPr>
            <a:spLocks noGrp="1"/>
          </p:cNvSpPr>
          <p:nvPr>
            <p:ph sz="half" idx="2"/>
          </p:nvPr>
        </p:nvSpPr>
        <p:spPr>
          <a:xfrm>
            <a:off x="609600" y="1577340"/>
            <a:ext cx="5303520" cy="4526280"/>
          </a:xfrm>
          <a:prstGeom prst="rect">
            <a:avLst/>
          </a:prstGeom>
        </p:spPr>
        <p:txBody>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a:lstStyle>
            <a:lvl1pPr>
              <a:defRPr/>
            </a:lvl1pPr>
          </a:lstStyle>
          <a:p/>
        </p:txBody>
      </p:sp>
      <p:sp>
        <p:nvSpPr>
          <p:cNvPr id="5" name="Holder 5"/>
          <p:cNvSpPr>
            <a:spLocks noGrp="1"/>
          </p:cNvSpPr>
          <p:nvPr>
            <p:ph type="ftr" sz="quarter" idx="10"/>
          </p:nvPr>
        </p:nvSpPr>
        <p:spPr/>
        <p:txBody>
          <a:bodyPr/>
          <a:lstStyle>
            <a:lvl1pPr algn="ctr">
              <a:defRPr>
                <a:solidFill>
                  <a:schemeClr val="tx1">
                    <a:tint val="75000"/>
                  </a:schemeClr>
                </a:solidFill>
              </a:defRPr>
            </a:lvl1pPr>
          </a:lstStyle>
          <a:p>
            <a:pPr>
              <a:defRPr/>
            </a:pPr>
          </a:p>
        </p:txBody>
      </p:sp>
      <p:sp>
        <p:nvSpPr>
          <p:cNvPr id="6" name="Holder 6"/>
          <p:cNvSpPr>
            <a:spLocks noGrp="1"/>
          </p:cNvSpPr>
          <p:nvPr>
            <p:ph type="dt" sz="half" idx="11"/>
          </p:nvPr>
        </p:nvSpPr>
        <p:spPr/>
        <p:txBody>
          <a:bodyPr/>
          <a:lstStyle>
            <a:lvl1pPr algn="l">
              <a:defRPr>
                <a:solidFill>
                  <a:schemeClr val="tx1">
                    <a:tint val="75000"/>
                  </a:schemeClr>
                </a:solidFill>
              </a:defRPr>
            </a:lvl1pPr>
          </a:lstStyle>
          <a:p>
            <a:pPr>
              <a:defRPr/>
            </a:pPr>
            <a:fld id="{46F8F33F-EC38-47AD-94BB-FC91F9E04E18}" type="datetimeFigureOut">
              <a:rPr lang="en-US"/>
              <a:t/>
            </a:fld>
            <a:endParaRPr lang="en-US"/>
          </a:p>
        </p:txBody>
      </p:sp>
      <p:sp>
        <p:nvSpPr>
          <p:cNvPr id="7" name="Holder 7"/>
          <p:cNvSpPr>
            <a:spLocks noGrp="1"/>
          </p:cNvSpPr>
          <p:nvPr>
            <p:ph type="sldNum" sz="quarter" idx="12"/>
          </p:nvPr>
        </p:nvSpPr>
        <p:spPr/>
        <p:txBody>
          <a:bodyPr/>
          <a:lstStyle>
            <a:lvl1pPr algn="r">
              <a:defRPr>
                <a:solidFill>
                  <a:schemeClr val="tx1">
                    <a:tint val="75000"/>
                  </a:schemeClr>
                </a:solidFill>
              </a:defRPr>
            </a:lvl1pPr>
          </a:lstStyle>
          <a:p>
            <a:pPr>
              <a:defRPr/>
            </a:pPr>
            <a:fld id="{A31C2434-1C21-4F08-BFF0-96C2BD613CC4}" type="slidenum">
              <a:rPr/>
              <a:t/>
            </a:fld>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a:lstStyle>
            <a:lvl1pPr>
              <a:defRPr sz="5280" b="0" i="0">
                <a:solidFill>
                  <a:schemeClr val="tx1"/>
                </a:solidFill>
                <a:latin typeface="宋体" panose="02010600030101010101" pitchFamily="2" charset="-122"/>
                <a:cs typeface="宋体" panose="02010600030101010101" pitchFamily="2" charset="-122"/>
              </a:defRPr>
            </a:lvl1pPr>
          </a:lstStyle>
          <a:p/>
        </p:txBody>
      </p:sp>
      <p:sp>
        <p:nvSpPr>
          <p:cNvPr id="3" name="Holder 3"/>
          <p:cNvSpPr>
            <a:spLocks noGrp="1"/>
          </p:cNvSpPr>
          <p:nvPr>
            <p:ph type="ftr" sz="quarter" idx="10"/>
          </p:nvPr>
        </p:nvSpPr>
        <p:spPr/>
        <p:txBody>
          <a:bodyPr/>
          <a:lstStyle>
            <a:lvl1pPr algn="ctr">
              <a:defRPr>
                <a:solidFill>
                  <a:schemeClr val="tx1">
                    <a:tint val="75000"/>
                  </a:schemeClr>
                </a:solidFill>
              </a:defRPr>
            </a:lvl1pPr>
          </a:lstStyle>
          <a:p>
            <a:pPr>
              <a:defRPr/>
            </a:pPr>
          </a:p>
        </p:txBody>
      </p:sp>
      <p:sp>
        <p:nvSpPr>
          <p:cNvPr id="4" name="Holder 4"/>
          <p:cNvSpPr>
            <a:spLocks noGrp="1"/>
          </p:cNvSpPr>
          <p:nvPr>
            <p:ph type="dt" sz="half" idx="11"/>
          </p:nvPr>
        </p:nvSpPr>
        <p:spPr/>
        <p:txBody>
          <a:bodyPr/>
          <a:lstStyle>
            <a:lvl1pPr algn="l">
              <a:defRPr>
                <a:solidFill>
                  <a:schemeClr val="tx1">
                    <a:tint val="75000"/>
                  </a:schemeClr>
                </a:solidFill>
              </a:defRPr>
            </a:lvl1pPr>
          </a:lstStyle>
          <a:p>
            <a:pPr>
              <a:defRPr/>
            </a:pPr>
            <a:fld id="{4F15D55E-E6E6-4E48-A101-E5182C83028B}" type="datetimeFigureOut">
              <a:rPr lang="en-US"/>
              <a:t/>
            </a:fld>
            <a:endParaRPr lang="en-US"/>
          </a:p>
        </p:txBody>
      </p:sp>
      <p:sp>
        <p:nvSpPr>
          <p:cNvPr id="5" name="Holder 5"/>
          <p:cNvSpPr>
            <a:spLocks noGrp="1"/>
          </p:cNvSpPr>
          <p:nvPr>
            <p:ph type="sldNum" sz="quarter" idx="12"/>
          </p:nvPr>
        </p:nvSpPr>
        <p:spPr/>
        <p:txBody>
          <a:bodyPr/>
          <a:lstStyle>
            <a:lvl1pPr algn="r">
              <a:defRPr>
                <a:solidFill>
                  <a:schemeClr val="tx1">
                    <a:tint val="75000"/>
                  </a:schemeClr>
                </a:solidFill>
              </a:defRPr>
            </a:lvl1pPr>
          </a:lstStyle>
          <a:p>
            <a:pPr>
              <a:defRPr/>
            </a:pPr>
            <a:fld id="{21AEB2D2-25D7-4FE6-A351-4CFC0942131B}" type="slidenum">
              <a:rPr/>
              <a:t/>
            </a:fld>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spTree>
      <p:nvGrpSpPr>
        <p:cNvPr id="1" name=""/>
        <p:cNvGrpSpPr/>
        <p:nvPr/>
      </p:nvGrpSpPr>
      <p:grpSpPr>
        <a:xfrm>
          <a:off x="0" y="0"/>
          <a:ext cx="0" cy="0"/>
        </a:xfrm>
      </p:grpSpPr>
      <p:sp>
        <p:nvSpPr>
          <p:cNvPr id="2" name="Holder 2"/>
          <p:cNvSpPr>
            <a:spLocks noGrp="1"/>
          </p:cNvSpPr>
          <p:nvPr>
            <p:ph type="ftr" sz="quarter" idx="10"/>
          </p:nvPr>
        </p:nvSpPr>
        <p:spPr/>
        <p:txBody>
          <a:bodyPr/>
          <a:lstStyle>
            <a:lvl1pPr algn="ctr">
              <a:defRPr>
                <a:solidFill>
                  <a:schemeClr val="tx1">
                    <a:tint val="75000"/>
                  </a:schemeClr>
                </a:solidFill>
              </a:defRPr>
            </a:lvl1pPr>
          </a:lstStyle>
          <a:p>
            <a:pPr>
              <a:defRPr/>
            </a:pPr>
          </a:p>
        </p:txBody>
      </p:sp>
      <p:sp>
        <p:nvSpPr>
          <p:cNvPr id="3" name="Holder 3"/>
          <p:cNvSpPr>
            <a:spLocks noGrp="1"/>
          </p:cNvSpPr>
          <p:nvPr>
            <p:ph type="dt" sz="half" idx="11"/>
          </p:nvPr>
        </p:nvSpPr>
        <p:spPr/>
        <p:txBody>
          <a:bodyPr/>
          <a:lstStyle>
            <a:lvl1pPr algn="l">
              <a:defRPr>
                <a:solidFill>
                  <a:schemeClr val="tx1">
                    <a:tint val="75000"/>
                  </a:schemeClr>
                </a:solidFill>
              </a:defRPr>
            </a:lvl1pPr>
          </a:lstStyle>
          <a:p>
            <a:pPr>
              <a:defRPr/>
            </a:pPr>
            <a:fld id="{73C09C53-54F8-4911-BEC0-F2E1BED8C723}" type="datetimeFigureOut">
              <a:rPr lang="en-US"/>
              <a:t/>
            </a:fld>
            <a:endParaRPr lang="en-US"/>
          </a:p>
        </p:txBody>
      </p:sp>
      <p:sp>
        <p:nvSpPr>
          <p:cNvPr id="4" name="Holder 4"/>
          <p:cNvSpPr>
            <a:spLocks noGrp="1"/>
          </p:cNvSpPr>
          <p:nvPr>
            <p:ph type="sldNum" sz="quarter" idx="12"/>
          </p:nvPr>
        </p:nvSpPr>
        <p:spPr/>
        <p:txBody>
          <a:bodyPr/>
          <a:lstStyle>
            <a:lvl1pPr algn="r">
              <a:defRPr>
                <a:solidFill>
                  <a:schemeClr val="tx1">
                    <a:tint val="75000"/>
                  </a:schemeClr>
                </a:solidFill>
              </a:defRPr>
            </a:lvl1pPr>
          </a:lstStyle>
          <a:p>
            <a:pPr>
              <a:defRPr/>
            </a:pPr>
            <a:fld id="{ABC6D401-356E-4AC4-9089-C4432B65D2EA}" type="slidenum">
              <a:rPr/>
              <a:t/>
            </a:fld>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Holder 2"/>
          <p:cNvSpPr>
            <a:spLocks noGrp="1"/>
          </p:cNvSpPr>
          <p:nvPr>
            <p:ph type="title"/>
          </p:nvPr>
        </p:nvSpPr>
        <p:spPr>
          <a:xfrm>
            <a:off x="3467100" y="617538"/>
            <a:ext cx="5257800" cy="836612"/>
          </a:xfrm>
          <a:prstGeom prst="rect">
            <a:avLst/>
          </a:prstGeom>
        </p:spPr>
        <p:txBody>
          <a:bodyPr wrap="square" lIns="0" tIns="0" rIns="0" bIns="0">
            <a:spAutoFit/>
          </a:bodyPr>
          <a:lstStyle>
            <a:lvl1pPr>
              <a:defRPr sz="5280" b="0" i="0">
                <a:solidFill>
                  <a:schemeClr val="tx1"/>
                </a:solidFill>
                <a:latin typeface="宋体" panose="02010600030101010101" pitchFamily="2" charset="-122"/>
                <a:cs typeface="宋体" panose="02010600030101010101" pitchFamily="2" charset="-122"/>
              </a:defRPr>
            </a:lvl1pPr>
          </a:lstStyle>
          <a:p/>
        </p:txBody>
      </p:sp>
      <p:sp>
        <p:nvSpPr>
          <p:cNvPr id="3" name="Holder 3"/>
          <p:cNvSpPr>
            <a:spLocks noGrp="1"/>
          </p:cNvSpPr>
          <p:nvPr>
            <p:ph type="body" idx="1"/>
          </p:nvPr>
        </p:nvSpPr>
        <p:spPr>
          <a:xfrm>
            <a:off x="2122488" y="2422525"/>
            <a:ext cx="6651625" cy="1731963"/>
          </a:xfrm>
          <a:prstGeom prst="rect">
            <a:avLst/>
          </a:prstGeom>
        </p:spPr>
        <p:txBody>
          <a:bodyPr wrap="square" lIns="0" tIns="0" rIns="0" bIns="0">
            <a:spAutoFit/>
          </a:bodyPr>
          <a:lstStyle>
            <a:lvl1pPr>
              <a:defRPr sz="2160" b="1" i="0">
                <a:solidFill>
                  <a:srgbClr val="010D36"/>
                </a:solidFill>
                <a:latin typeface="宋体" panose="02010600030101010101" pitchFamily="2" charset="-122"/>
                <a:cs typeface="宋体" panose="02010600030101010101" pitchFamily="2" charset="-122"/>
              </a:defRPr>
            </a:lvl1pPr>
          </a:lstStyle>
          <a:p/>
        </p:txBody>
      </p:sp>
      <p:sp>
        <p:nvSpPr>
          <p:cNvPr id="4" name="Holder 4"/>
          <p:cNvSpPr>
            <a:spLocks noGrp="1"/>
          </p:cNvSpPr>
          <p:nvPr>
            <p:ph type="ftr" sz="quarter" idx="5"/>
          </p:nvPr>
        </p:nvSpPr>
        <p:spPr>
          <a:xfrm>
            <a:off x="4144963" y="6378575"/>
            <a:ext cx="3902075" cy="342900"/>
          </a:xfrm>
          <a:prstGeom prst="rect">
            <a:avLst/>
          </a:prstGeom>
        </p:spPr>
        <p:txBody>
          <a:bodyPr wrap="square" lIns="0" tIns="0" rIns="0" bIns="0">
            <a:spAutoFit/>
          </a:bodyPr>
          <a:lstStyle>
            <a:defPPr>
              <a:defRPr lang="zh-CN"/>
            </a:defPPr>
            <a:lvl1pPr algn="ctr" rtl="0" fontAlgn="auto">
              <a:spcBef>
                <a:spcPct val="0"/>
              </a:spcBef>
              <a:spcAft>
                <a:spcPct val="0"/>
              </a:spcAft>
              <a:defRPr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p>
        </p:txBody>
      </p:sp>
      <p:sp>
        <p:nvSpPr>
          <p:cNvPr id="5" name="Holder 5"/>
          <p:cNvSpPr>
            <a:spLocks noGrp="1"/>
          </p:cNvSpPr>
          <p:nvPr>
            <p:ph type="dt" sz="half" idx="6"/>
          </p:nvPr>
        </p:nvSpPr>
        <p:spPr>
          <a:xfrm>
            <a:off x="609600" y="6378575"/>
            <a:ext cx="2803525" cy="342900"/>
          </a:xfrm>
          <a:prstGeom prst="rect">
            <a:avLst/>
          </a:prstGeom>
        </p:spPr>
        <p:txBody>
          <a:bodyPr wrap="square" lIns="0" tIns="0" rIns="0" bIns="0">
            <a:spAutoFit/>
          </a:bodyPr>
          <a:lstStyle>
            <a:defPPr>
              <a:defRPr lang="zh-CN"/>
            </a:defPPr>
            <a:lvl1pPr algn="l" rtl="0" fontAlgn="auto">
              <a:spcBef>
                <a:spcPct val="0"/>
              </a:spcBef>
              <a:spcAft>
                <a:spcPct val="0"/>
              </a:spcAft>
              <a:defRPr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7D130E4C-82B8-4986-B209-9AA18EDCFEA9}" type="datetimeFigureOut">
              <a:rPr lang="en-US"/>
              <a:t/>
            </a:fld>
            <a:endParaRPr lang="en-US"/>
          </a:p>
        </p:txBody>
      </p:sp>
      <p:sp>
        <p:nvSpPr>
          <p:cNvPr id="6" name="Holder 6"/>
          <p:cNvSpPr>
            <a:spLocks noGrp="1"/>
          </p:cNvSpPr>
          <p:nvPr>
            <p:ph type="sldNum" sz="quarter" idx="7"/>
          </p:nvPr>
        </p:nvSpPr>
        <p:spPr>
          <a:xfrm>
            <a:off x="8778875" y="6378575"/>
            <a:ext cx="2803525" cy="342900"/>
          </a:xfrm>
          <a:prstGeom prst="rect">
            <a:avLst/>
          </a:prstGeom>
        </p:spPr>
        <p:txBody>
          <a:bodyPr wrap="square" lIns="0" tIns="0" rIns="0" bIns="0">
            <a:spAutoFit/>
          </a:bodyPr>
          <a:lstStyle>
            <a:defPPr>
              <a:defRPr lang="zh-CN"/>
            </a:defPPr>
            <a:lvl1pPr algn="r" rtl="0" fontAlgn="auto">
              <a:spcBef>
                <a:spcPct val="0"/>
              </a:spcBef>
              <a:spcAft>
                <a:spcPct val="0"/>
              </a:spcAft>
              <a:defRPr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defRPr/>
            </a:pPr>
            <a:fld id="{81C7848A-F040-4999-90D3-F3D822C910DF}" type="slidenum">
              <a:rPr/>
              <a:t/>
            </a:fld>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5pPr>
      <a:lvl6pPr marL="457200"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6pPr>
      <a:lvl7pPr marL="914400"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7pPr>
      <a:lvl8pPr marL="1371600"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8pPr>
      <a:lvl9pPr marL="1828800" algn="ctr" rtl="0" eaLnBrk="0" fontAlgn="base" hangingPunct="0">
        <a:spcBef>
          <a:spcPct val="0"/>
        </a:spcBef>
        <a:spcAft>
          <a:spcPct val="0"/>
        </a:spcAft>
        <a:defRPr sz="4400">
          <a:solidFill>
            <a:schemeClr val="tx2"/>
          </a:solidFill>
          <a:latin typeface="Calibri" panose="020f0502020204030204" pitchFamily="34" charset="0"/>
          <a:ea typeface="宋体" panose="02010600030101010101" pitchFamily="2" charset="-122"/>
        </a:defRPr>
      </a:lvl9pPr>
    </p:titleStyle>
    <p:bodyStyle>
      <a:lvl1pPr algn="l" rtl="0" eaLnBrk="0" fontAlgn="base" hangingPunct="0">
        <a:spcBef>
          <a:spcPct val="20000"/>
        </a:spcBef>
        <a:spcAft>
          <a:spcPct val="0"/>
        </a:spcAft>
        <a:buChar char="•"/>
        <a:defRPr sz="3200">
          <a:solidFill>
            <a:schemeClr val="tx1"/>
          </a:solidFill>
          <a:latin typeface="+mn-lt"/>
          <a:ea typeface="+mn-ea"/>
          <a:cs typeface="+mn-cs"/>
        </a:defRPr>
      </a:lvl1pPr>
      <a:lvl2pPr marL="548005" indent="-90805" algn="l" rtl="0" eaLnBrk="0" fontAlgn="base" hangingPunct="0">
        <a:spcBef>
          <a:spcPct val="20000"/>
        </a:spcBef>
        <a:spcAft>
          <a:spcPct val="0"/>
        </a:spcAft>
        <a:buChar char="–"/>
        <a:defRPr sz="2800">
          <a:solidFill>
            <a:schemeClr val="tx1"/>
          </a:solidFill>
          <a:latin typeface="+mn-lt"/>
          <a:ea typeface="+mn-ea"/>
          <a:cs typeface="+mn-cs"/>
        </a:defRPr>
      </a:lvl2pPr>
      <a:lvl3pPr marL="1097280" indent="-182880" algn="l" rtl="0" eaLnBrk="0" fontAlgn="base" hangingPunct="0">
        <a:spcBef>
          <a:spcPct val="20000"/>
        </a:spcBef>
        <a:spcAft>
          <a:spcPct val="0"/>
        </a:spcAft>
        <a:buChar char="•"/>
        <a:defRPr sz="2400">
          <a:solidFill>
            <a:schemeClr val="tx1"/>
          </a:solidFill>
          <a:latin typeface="+mn-lt"/>
          <a:ea typeface="+mn-ea"/>
          <a:cs typeface="+mn-cs"/>
        </a:defRPr>
      </a:lvl3pPr>
      <a:lvl4pPr marL="1644650" indent="-273050" algn="l" rtl="0" eaLnBrk="0" fontAlgn="base" hangingPunct="0">
        <a:spcBef>
          <a:spcPct val="20000"/>
        </a:spcBef>
        <a:spcAft>
          <a:spcPct val="0"/>
        </a:spcAft>
        <a:buChar char="–"/>
        <a:defRPr sz="2000">
          <a:solidFill>
            <a:schemeClr val="tx1"/>
          </a:solidFill>
          <a:latin typeface="+mn-lt"/>
          <a:ea typeface="+mn-ea"/>
          <a:cs typeface="+mn-cs"/>
        </a:defRPr>
      </a:lvl4pPr>
      <a:lvl5pPr marL="2193925" indent="-365125" algn="l" rtl="0" eaLnBrk="0" fontAlgn="base" hangingPunct="0">
        <a:spcBef>
          <a:spcPct val="20000"/>
        </a:spcBef>
        <a:spcAft>
          <a:spcPct val="0"/>
        </a:spcAft>
        <a:buChar char="»"/>
        <a:defRPr sz="2000">
          <a:solidFill>
            <a:schemeClr val="tx1"/>
          </a:solidFill>
          <a:latin typeface="+mn-lt"/>
          <a:ea typeface="+mn-ea"/>
          <a:cs typeface="+mn-cs"/>
        </a:defRPr>
      </a:lvl5pPr>
      <a:lvl6pPr marL="2743200">
        <a:defRPr>
          <a:latin typeface="+mn-lt"/>
          <a:ea typeface="+mn-ea"/>
          <a:cs typeface="+mn-cs"/>
        </a:defRPr>
      </a:lvl6pPr>
      <a:lvl7pPr marL="3291840">
        <a:defRPr>
          <a:latin typeface="+mn-lt"/>
          <a:ea typeface="+mn-ea"/>
          <a:cs typeface="+mn-cs"/>
        </a:defRPr>
      </a:lvl7pPr>
      <a:lvl8pPr marL="3840480">
        <a:defRPr>
          <a:latin typeface="+mn-lt"/>
          <a:ea typeface="+mn-ea"/>
          <a:cs typeface="+mn-cs"/>
        </a:defRPr>
      </a:lvl8pPr>
      <a:lvl9pPr marL="4389120">
        <a:defRPr>
          <a:latin typeface="+mn-lt"/>
          <a:ea typeface="+mn-ea"/>
          <a:cs typeface="+mn-cs"/>
        </a:defRPr>
      </a:lvl9pPr>
    </p:bodyStyle>
    <p:otherStyle>
      <a:lvl1pPr marL="0">
        <a:defRPr>
          <a:latin typeface="+mn-lt"/>
          <a:ea typeface="+mn-ea"/>
          <a:cs typeface="+mn-cs"/>
        </a:defRPr>
      </a:lvl1pPr>
      <a:lvl2pPr marL="548640">
        <a:defRPr>
          <a:latin typeface="+mn-lt"/>
          <a:ea typeface="+mn-ea"/>
          <a:cs typeface="+mn-cs"/>
        </a:defRPr>
      </a:lvl2pPr>
      <a:lvl3pPr marL="1097280">
        <a:defRPr>
          <a:latin typeface="+mn-lt"/>
          <a:ea typeface="+mn-ea"/>
          <a:cs typeface="+mn-cs"/>
        </a:defRPr>
      </a:lvl3pPr>
      <a:lvl4pPr marL="1645920">
        <a:defRPr>
          <a:latin typeface="+mn-lt"/>
          <a:ea typeface="+mn-ea"/>
          <a:cs typeface="+mn-cs"/>
        </a:defRPr>
      </a:lvl4pPr>
      <a:lvl5pPr marL="2194560">
        <a:defRPr>
          <a:latin typeface="+mn-lt"/>
          <a:ea typeface="+mn-ea"/>
          <a:cs typeface="+mn-cs"/>
        </a:defRPr>
      </a:lvl5pPr>
      <a:lvl6pPr marL="2743200">
        <a:defRPr>
          <a:latin typeface="+mn-lt"/>
          <a:ea typeface="+mn-ea"/>
          <a:cs typeface="+mn-cs"/>
        </a:defRPr>
      </a:lvl6pPr>
      <a:lvl7pPr marL="3291840">
        <a:defRPr>
          <a:latin typeface="+mn-lt"/>
          <a:ea typeface="+mn-ea"/>
          <a:cs typeface="+mn-cs"/>
        </a:defRPr>
      </a:lvl7pPr>
      <a:lvl8pPr marL="3840480">
        <a:defRPr>
          <a:latin typeface="+mn-lt"/>
          <a:ea typeface="+mn-ea"/>
          <a:cs typeface="+mn-cs"/>
        </a:defRPr>
      </a:lvl8pPr>
      <a:lvl9pPr marL="438912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1.xml" /><Relationship Id="rId3" Type="http://schemas.openxmlformats.org/officeDocument/2006/relationships/image" Target="../media/image2.jpeg" /><Relationship Id="rId4"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png" /><Relationship Id="rId4"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tags" Target="../tags/tag2.xml" /><Relationship Id="rId4" Type="http://schemas.openxmlformats.org/officeDocument/2006/relationships/image" Target="../media/image8.jpeg" /><Relationship Id="rId5"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1003511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 name="object 2"/>
          <p:cNvSpPr txBox="1"/>
          <p:nvPr/>
        </p:nvSpPr>
        <p:spPr>
          <a:xfrm>
            <a:off x="2228850" y="1828800"/>
            <a:ext cx="7651750" cy="965200"/>
          </a:xfrm>
          <a:prstGeom prst="rect">
            <a:avLst/>
          </a:prstGeom>
        </p:spPr>
        <p:txBody>
          <a:bodyPr lIns="0" tIns="1270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a:spcBef>
                <a:spcPts val="100"/>
              </a:spcBef>
            </a:pPr>
            <a:r>
              <a:rPr lang="zh-CN" altLang="en-US" sz="5400">
                <a:solidFill>
                  <a:srgbClr val="157C52"/>
                </a:solidFill>
                <a:latin typeface="宋体" panose="02010600030101010101" pitchFamily="2" charset="-122"/>
              </a:rPr>
              <a:t>  多重耐药菌的防控</a:t>
            </a:r>
            <a:endParaRPr lang="zh-CN" altLang="en-US" sz="5400">
              <a:latin typeface="宋体" panose="02010600030101010101"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4"/>
          <a:stretch>
            <a:fillRect/>
          </a:stretch>
        </a:blipFill>
        <a:effectLst/>
      </p:bgPr>
    </p:bg>
    <p:spTree>
      <p:nvGrpSpPr>
        <p:cNvPr id="1" name=""/>
        <p:cNvGrpSpPr/>
        <p:nvPr/>
      </p:nvGrpSpPr>
      <p:grpSpPr>
        <a:xfrm>
          <a:off x="0" y="0"/>
          <a:ext cx="0" cy="0"/>
        </a:xfrm>
      </p:grpSpPr>
      <p:sp>
        <p:nvSpPr>
          <p:cNvPr id="2" name="object 2"/>
          <p:cNvSpPr txBox="1"/>
          <p:nvPr/>
        </p:nvSpPr>
        <p:spPr>
          <a:xfrm>
            <a:off x="1295400" y="2057400"/>
            <a:ext cx="4633913" cy="1562100"/>
          </a:xfrm>
          <a:prstGeom prst="rect">
            <a:avLst/>
          </a:prstGeom>
        </p:spPr>
        <p:txBody>
          <a:bodyPr lIns="0" tIns="97790"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fontAlgn="auto">
              <a:spcBef>
                <a:spcPts val="770"/>
              </a:spcBef>
              <a:spcAft>
                <a:spcPct val="0"/>
              </a:spcAft>
              <a:buFont typeface="Arial"/>
              <a:buChar char="•"/>
              <a:tabLst>
                <a:tab pos="354965"/>
                <a:tab pos="355600"/>
              </a:tabLst>
              <a:defRPr/>
            </a:pPr>
            <a:r>
              <a:rPr sz="2800" spc="-5">
                <a:solidFill>
                  <a:srgbClr val="0000CC"/>
                </a:solidFill>
                <a:latin typeface="宋体" panose="02010600030101010101" pitchFamily="2" charset="-122"/>
                <a:ea typeface="+mn-ea"/>
                <a:cs typeface="宋体" panose="02010600030101010101" pitchFamily="2" charset="-122"/>
              </a:rPr>
              <a:t>多重耐药菌的定义</a:t>
            </a:r>
            <a:endParaRPr sz="2800">
              <a:latin typeface="宋体" panose="02010600030101010101" pitchFamily="2" charset="-122"/>
              <a:ea typeface="+mn-ea"/>
              <a:cs typeface="宋体" panose="02010600030101010101" pitchFamily="2" charset="-122"/>
            </a:endParaRPr>
          </a:p>
          <a:p>
            <a:pPr marL="355600" indent="-342900" fontAlgn="auto">
              <a:spcBef>
                <a:spcPts val="675"/>
              </a:spcBef>
              <a:spcAft>
                <a:spcPct val="0"/>
              </a:spcAft>
              <a:buFont typeface="Arial"/>
              <a:buChar char="•"/>
              <a:tabLst>
                <a:tab pos="354965"/>
                <a:tab pos="355600"/>
              </a:tabLst>
              <a:defRPr/>
            </a:pPr>
            <a:r>
              <a:rPr sz="2800" spc="-5">
                <a:solidFill>
                  <a:srgbClr val="0000CC"/>
                </a:solidFill>
                <a:latin typeface="宋体" panose="02010600030101010101" pitchFamily="2" charset="-122"/>
                <a:ea typeface="+mn-ea"/>
                <a:cs typeface="宋体" panose="02010600030101010101" pitchFamily="2" charset="-122"/>
              </a:rPr>
              <a:t>如何检测多重耐药菌</a:t>
            </a:r>
            <a:endParaRPr sz="2800">
              <a:latin typeface="宋体" panose="02010600030101010101" pitchFamily="2" charset="-122"/>
              <a:ea typeface="+mn-ea"/>
              <a:cs typeface="宋体" panose="02010600030101010101" pitchFamily="2" charset="-122"/>
            </a:endParaRPr>
          </a:p>
          <a:p>
            <a:pPr marL="355600" indent="-342900" fontAlgn="auto">
              <a:spcBef>
                <a:spcPts val="670"/>
              </a:spcBef>
              <a:spcAft>
                <a:spcPct val="0"/>
              </a:spcAft>
              <a:buFont typeface="Arial"/>
              <a:buChar char="•"/>
              <a:tabLst>
                <a:tab pos="354965"/>
                <a:tab pos="355600"/>
              </a:tabLst>
              <a:defRPr/>
            </a:pPr>
            <a:r>
              <a:rPr sz="2800" spc="-5">
                <a:solidFill>
                  <a:srgbClr val="0000CC"/>
                </a:solidFill>
                <a:latin typeface="宋体" panose="02010600030101010101" pitchFamily="2" charset="-122"/>
                <a:ea typeface="+mn-ea"/>
                <a:cs typeface="宋体" panose="02010600030101010101" pitchFamily="2" charset="-122"/>
              </a:rPr>
              <a:t>多重耐药菌的医院感染控制</a:t>
            </a:r>
            <a:endParaRPr sz="2800">
              <a:latin typeface="宋体" panose="02010600030101010101" pitchFamily="2" charset="-122"/>
              <a:ea typeface="+mn-ea"/>
              <a:cs typeface="宋体" panose="02010600030101010101" pitchFamily="2" charset="-122"/>
            </a:endParaRPr>
          </a:p>
        </p:txBody>
      </p:sp>
      <p:sp>
        <p:nvSpPr>
          <p:cNvPr id="9218" name="object 3"/>
          <p:cNvSpPr>
            <a:spLocks noChangeArrowheads="1"/>
          </p:cNvSpPr>
          <p:nvPr>
            <p:custDataLst>
              <p:tags r:id="rId2"/>
            </p:custDataLst>
          </p:nvPr>
        </p:nvSpPr>
        <p:spPr bwMode="auto">
          <a:xfrm>
            <a:off x="6846888" y="952500"/>
            <a:ext cx="3919537" cy="5321300"/>
          </a:xfrm>
          <a:prstGeom prst="rect">
            <a:avLst/>
          </a:prstGeom>
          <a:blipFill dpi="0" rotWithShape="1">
            <a:blip r:embed="rId3"/>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10241" name="object 2"/>
          <p:cNvSpPr>
            <a:spLocks noGrp="1"/>
          </p:cNvSpPr>
          <p:nvPr>
            <p:ph type="title"/>
          </p:nvPr>
        </p:nvSpPr>
        <p:spPr bwMode="auto">
          <a:xfrm>
            <a:off x="4267200" y="152400"/>
            <a:ext cx="6223000" cy="714375"/>
          </a:xfrm>
        </p:spPr>
        <p:txBody>
          <a:bodyPr vert="horz" tIns="13335" numCol="1" anchor="t" anchorCtr="0" compatLnSpc="1"/>
          <a:lstStyle/>
          <a:p>
            <a:pPr marL="12700" eaLnBrk="1" hangingPunct="1">
              <a:spcBef>
                <a:spcPts val="100"/>
              </a:spcBef>
            </a:pPr>
            <a:r>
              <a:rPr lang="en-US" altLang="zh-CN" sz="3600" smtClean="0">
                <a:latin typeface="宋体" panose="02010600030101010101" pitchFamily="2" charset="-122"/>
              </a:rPr>
              <a:t>      </a:t>
            </a:r>
            <a:r>
              <a:rPr lang="zh-CN" sz="3600" b="1" smtClean="0">
                <a:solidFill>
                  <a:schemeClr val="bg1"/>
                </a:solidFill>
                <a:latin typeface="宋体" panose="02010600030101010101" pitchFamily="2" charset="-122"/>
              </a:rPr>
              <a:t>多重耐药菌的概念</a:t>
            </a:r>
            <a:endParaRPr lang="zh-CN" sz="3600" b="1" smtClean="0">
              <a:solidFill>
                <a:schemeClr val="bg1"/>
              </a:solidFill>
              <a:latin typeface="宋体" panose="02010600030101010101" pitchFamily="2" charset="-122"/>
            </a:endParaRPr>
          </a:p>
        </p:txBody>
      </p:sp>
      <p:sp>
        <p:nvSpPr>
          <p:cNvPr id="3" name="object 3"/>
          <p:cNvSpPr txBox="1"/>
          <p:nvPr/>
        </p:nvSpPr>
        <p:spPr>
          <a:xfrm>
            <a:off x="536575" y="1073150"/>
            <a:ext cx="10755313" cy="5230813"/>
          </a:xfrm>
          <a:prstGeom prst="rect">
            <a:avLst/>
          </a:prstGeom>
        </p:spPr>
        <p:txBody>
          <a:bodyPr lIns="0" tIns="1333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spcBef>
                <a:spcPts val="100"/>
              </a:spcBef>
              <a:buFont typeface="Arial" pitchFamily="34" charset="0"/>
              <a:buChar char="•"/>
              <a:tabLst>
                <a:tab pos="353695"/>
                <a:tab pos="355600"/>
              </a:tabLst>
            </a:pPr>
            <a:endParaRPr lang="zh-CN" altLang="zh-CN" sz="2000">
              <a:latin typeface="宋体" panose="02010600030101010101" pitchFamily="2" charset="-122"/>
            </a:endParaRPr>
          </a:p>
          <a:p>
            <a:pPr marL="355600" indent="-342900">
              <a:spcBef>
                <a:spcPts val="100"/>
              </a:spcBef>
              <a:buFont typeface="Arial" pitchFamily="34" charset="0"/>
              <a:buChar char="•"/>
              <a:tabLst>
                <a:tab pos="353695"/>
                <a:tab pos="355600"/>
              </a:tabLst>
            </a:pPr>
            <a:r>
              <a:rPr lang="zh-CN" sz="2400">
                <a:latin typeface="宋体" panose="02010600030101010101" pitchFamily="2" charset="-122"/>
              </a:rPr>
              <a:t>多重耐药菌医院感染预防与控制技术指南（试行）（</a:t>
            </a:r>
            <a:r>
              <a:rPr lang="zh-CN" altLang="zh-CN" sz="2400">
                <a:cs typeface="Arial" pitchFamily="34" charset="0"/>
              </a:rPr>
              <a:t>2011</a:t>
            </a:r>
            <a:r>
              <a:rPr lang="zh-CN" sz="2400">
                <a:latin typeface="宋体" panose="02010600030101010101" pitchFamily="2" charset="-122"/>
              </a:rPr>
              <a:t>年</a:t>
            </a:r>
            <a:r>
              <a:rPr lang="zh-CN" altLang="zh-CN" sz="2400">
                <a:cs typeface="Arial" pitchFamily="34" charset="0"/>
              </a:rPr>
              <a:t>1</a:t>
            </a:r>
            <a:r>
              <a:rPr lang="zh-CN" sz="2400">
                <a:latin typeface="宋体" panose="02010600030101010101" pitchFamily="2" charset="-122"/>
              </a:rPr>
              <a:t>月）</a:t>
            </a:r>
            <a:endParaRPr lang="zh-CN" sz="2400">
              <a:latin typeface="宋体" panose="02010600030101010101" pitchFamily="2" charset="-122"/>
            </a:endParaRPr>
          </a:p>
          <a:p>
            <a:pPr marL="355600" indent="-342900">
              <a:spcBef>
                <a:spcPts val="100"/>
              </a:spcBef>
              <a:buFont typeface="Arial" pitchFamily="34" charset="0"/>
              <a:buChar char="•"/>
              <a:tabLst>
                <a:tab pos="353695"/>
                <a:tab pos="355600"/>
              </a:tabLst>
            </a:pPr>
            <a:endParaRPr lang="zh-CN" sz="2400">
              <a:latin typeface="宋体" panose="02010600030101010101" pitchFamily="2" charset="-122"/>
            </a:endParaRPr>
          </a:p>
          <a:p>
            <a:pPr marL="355600" indent="-342900">
              <a:spcBef>
                <a:spcPts val="465"/>
              </a:spcBef>
              <a:buFont typeface="Arial" pitchFamily="34" charset="0"/>
              <a:buChar char="•"/>
              <a:tabLst>
                <a:tab pos="353695"/>
                <a:tab pos="355600"/>
              </a:tabLst>
            </a:pPr>
            <a:r>
              <a:rPr lang="zh-CN" sz="2400" b="1">
                <a:solidFill>
                  <a:srgbClr val="FF0000"/>
                </a:solidFill>
                <a:latin typeface="宋体" panose="02010600030101010101" pitchFamily="2" charset="-122"/>
              </a:rPr>
              <a:t>多重耐药菌</a:t>
            </a:r>
            <a:r>
              <a:rPr lang="zh-CN" sz="2400">
                <a:latin typeface="宋体" panose="02010600030101010101" pitchFamily="2" charset="-122"/>
              </a:rPr>
              <a:t>（</a:t>
            </a:r>
            <a:r>
              <a:rPr lang="zh-CN" altLang="zh-CN" sz="2400">
                <a:cs typeface="Arial" pitchFamily="34" charset="0"/>
              </a:rPr>
              <a:t>Multidrug-Resistant Organism</a:t>
            </a:r>
            <a:r>
              <a:rPr lang="zh-CN" sz="2400">
                <a:latin typeface="宋体" panose="02010600030101010101" pitchFamily="2" charset="-122"/>
              </a:rPr>
              <a:t>，</a:t>
            </a:r>
            <a:r>
              <a:rPr lang="zh-CN" altLang="zh-CN" sz="2400">
                <a:cs typeface="Arial" pitchFamily="34" charset="0"/>
              </a:rPr>
              <a:t>MDRO</a:t>
            </a:r>
            <a:r>
              <a:rPr lang="zh-CN" sz="2400">
                <a:latin typeface="宋体" panose="02010600030101010101" pitchFamily="2" charset="-122"/>
              </a:rPr>
              <a:t>），主要是指对临床使用的三类或三类以上抗菌药物同时呈现耐药的细菌。</a:t>
            </a:r>
            <a:endParaRPr lang="zh-CN" sz="2400">
              <a:latin typeface="宋体" panose="02010600030101010101" pitchFamily="2" charset="-122"/>
            </a:endParaRPr>
          </a:p>
          <a:p>
            <a:pPr marL="355600" indent="-342900">
              <a:lnSpc>
                <a:spcPts val="1925"/>
              </a:lnSpc>
              <a:spcBef>
                <a:spcPts val="465"/>
              </a:spcBef>
              <a:buFont typeface="Arial" pitchFamily="34" charset="0"/>
              <a:buChar char="•"/>
              <a:tabLst>
                <a:tab pos="353695"/>
                <a:tab pos="355600"/>
              </a:tabLst>
            </a:pPr>
            <a:endParaRPr lang="zh-CN" sz="2400">
              <a:latin typeface="宋体" panose="02010600030101010101" pitchFamily="2" charset="-122"/>
            </a:endParaRPr>
          </a:p>
          <a:p>
            <a:pPr marL="355600" indent="-342900">
              <a:spcBef>
                <a:spcPts val="475"/>
              </a:spcBef>
              <a:buFont typeface="Arial" pitchFamily="34" charset="0"/>
              <a:buChar char="•"/>
              <a:tabLst>
                <a:tab pos="353695"/>
                <a:tab pos="355600"/>
              </a:tabLst>
            </a:pPr>
            <a:r>
              <a:rPr lang="zh-CN" sz="2400" b="1">
                <a:solidFill>
                  <a:srgbClr val="FF0000"/>
                </a:solidFill>
                <a:latin typeface="宋体" panose="02010600030101010101" pitchFamily="2" charset="-122"/>
              </a:rPr>
              <a:t>广泛耐药细菌</a:t>
            </a:r>
            <a:r>
              <a:rPr lang="zh-CN" sz="2400">
                <a:latin typeface="宋体" panose="02010600030101010101" pitchFamily="2" charset="-122"/>
              </a:rPr>
              <a:t>（</a:t>
            </a:r>
            <a:r>
              <a:rPr lang="zh-CN" altLang="zh-CN" sz="2400">
                <a:cs typeface="Arial" pitchFamily="34" charset="0"/>
              </a:rPr>
              <a:t>extensively drug resistant bacteria,XDR)</a:t>
            </a:r>
            <a:r>
              <a:rPr lang="zh-CN" sz="2400">
                <a:latin typeface="宋体" panose="02010600030101010101" pitchFamily="2" charset="-122"/>
              </a:rPr>
              <a:t>：广泛耐药细菌指细菌对常用抗菌药物几乎全部耐药。</a:t>
            </a:r>
            <a:endParaRPr lang="zh-CN" sz="2400">
              <a:latin typeface="宋体" panose="02010600030101010101" pitchFamily="2" charset="-122"/>
            </a:endParaRPr>
          </a:p>
          <a:p>
            <a:pPr marL="355600" indent="-342900">
              <a:lnSpc>
                <a:spcPct val="80000"/>
              </a:lnSpc>
              <a:spcBef>
                <a:spcPts val="475"/>
              </a:spcBef>
              <a:buFont typeface="Arial" pitchFamily="34" charset="0"/>
              <a:buChar char="•"/>
              <a:tabLst>
                <a:tab pos="353695"/>
                <a:tab pos="355600"/>
              </a:tabLst>
            </a:pPr>
            <a:endParaRPr lang="zh-CN" sz="2400">
              <a:latin typeface="宋体" panose="02010600030101010101" pitchFamily="2" charset="-122"/>
            </a:endParaRPr>
          </a:p>
          <a:p>
            <a:pPr marL="355600" indent="-342900">
              <a:buFont typeface="Arial" pitchFamily="34" charset="0"/>
              <a:buChar char="•"/>
              <a:tabLst>
                <a:tab pos="353695"/>
                <a:tab pos="355600"/>
              </a:tabLst>
            </a:pPr>
            <a:r>
              <a:rPr lang="zh-CN" sz="2400" b="1">
                <a:solidFill>
                  <a:srgbClr val="FF0000"/>
                </a:solidFill>
                <a:latin typeface="宋体" panose="02010600030101010101" pitchFamily="2" charset="-122"/>
              </a:rPr>
              <a:t>全耐药细菌</a:t>
            </a:r>
            <a:r>
              <a:rPr lang="zh-CN" sz="2400">
                <a:latin typeface="宋体" panose="02010600030101010101" pitchFamily="2" charset="-122"/>
              </a:rPr>
              <a:t>（ </a:t>
            </a:r>
            <a:r>
              <a:rPr lang="zh-CN" altLang="zh-CN" sz="2400">
                <a:cs typeface="Arial" pitchFamily="34" charset="0"/>
              </a:rPr>
              <a:t>pandrug-resistant bacteria,PDR)</a:t>
            </a:r>
            <a:r>
              <a:rPr lang="zh-CN" sz="2400">
                <a:latin typeface="宋体" panose="02010600030101010101" pitchFamily="2" charset="-122"/>
              </a:rPr>
              <a:t>：全耐药细菌指对所有分类的常用抗菌药物全部耐药，革兰氏阴性杆菌对包括黏菌素和替 加环素在内的全部抗菌药物耐药，革兰氏阳性球菌对包括糖肽类和利奈唑胺在内的全部抗菌药物耐药。</a:t>
            </a:r>
            <a:endParaRPr lang="zh-CN" sz="2000">
              <a:latin typeface="宋体" panose="02010600030101010101" pitchFamily="2" charset="-122"/>
            </a:endParaRPr>
          </a:p>
          <a:p>
            <a:pPr marL="355600" indent="-342900">
              <a:spcBef>
                <a:spcPts val="100"/>
              </a:spcBef>
              <a:buFont typeface="Wingdings" panose="05000000000000000000" pitchFamily="2" charset="2"/>
              <a:buChar char=""/>
              <a:tabLst>
                <a:tab pos="353695"/>
                <a:tab pos="355600"/>
              </a:tabLst>
            </a:pPr>
            <a:endParaRPr lang="zh-CN" altLang="zh-CN" sz="2000">
              <a:latin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4495800" y="152400"/>
            <a:ext cx="5087938" cy="612775"/>
          </a:xfrm>
        </p:spPr>
        <p:txBody>
          <a:bodyPr vert="horz" tIns="13335" rtlCol="0">
            <a:noAutofit/>
          </a:bodyPr>
          <a:lstStyle/>
          <a:p>
            <a:pPr marL="12700" eaLnBrk="1" fontAlgn="auto" hangingPunct="1">
              <a:spcBef>
                <a:spcPts val="105"/>
              </a:spcBef>
              <a:spcAft>
                <a:spcPct val="0"/>
              </a:spcAft>
              <a:defRPr/>
            </a:pPr>
            <a:r>
              <a:rPr lang="en-US" sz="4000" b="1" spc="-5"/>
              <a:t>     </a:t>
            </a:r>
            <a:r>
              <a:rPr sz="4000" b="1" spc="-5">
                <a:solidFill>
                  <a:schemeClr val="bg1"/>
                </a:solidFill>
              </a:rPr>
              <a:t>常见多重耐药菌</a:t>
            </a:r>
            <a:endParaRPr sz="4000" b="1" spc="-5">
              <a:solidFill>
                <a:schemeClr val="bg1"/>
              </a:solidFill>
            </a:endParaRPr>
          </a:p>
        </p:txBody>
      </p:sp>
      <p:sp>
        <p:nvSpPr>
          <p:cNvPr id="3" name="object 3"/>
          <p:cNvSpPr txBox="1"/>
          <p:nvPr/>
        </p:nvSpPr>
        <p:spPr>
          <a:xfrm>
            <a:off x="1981200" y="914400"/>
            <a:ext cx="7751763" cy="5707063"/>
          </a:xfrm>
          <a:prstGeom prst="rect">
            <a:avLst/>
          </a:prstGeom>
        </p:spPr>
        <p:txBody>
          <a:bodyPr lIns="0" tIns="7429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fontAlgn="auto">
              <a:lnSpc>
                <a:spcPct val="150000"/>
              </a:lnSpc>
              <a:spcBef>
                <a:spcPts val="585"/>
              </a:spcBef>
              <a:spcAft>
                <a:spcPct val="0"/>
              </a:spcAft>
              <a:buFont typeface="Arial"/>
              <a:buChar char="•"/>
              <a:tabLst>
                <a:tab pos="354965"/>
                <a:tab pos="355600"/>
              </a:tabLst>
              <a:defRPr/>
            </a:pPr>
            <a:r>
              <a:rPr sz="2400" spc="5">
                <a:latin typeface="宋体" panose="02010600030101010101" pitchFamily="2" charset="-122"/>
                <a:ea typeface="+mn-ea"/>
                <a:cs typeface="宋体" panose="02010600030101010101" pitchFamily="2" charset="-122"/>
              </a:rPr>
              <a:t>耐甲氧西林金黄色葡萄</a:t>
            </a:r>
            <a:r>
              <a:rPr sz="2400" spc="-10">
                <a:latin typeface="宋体" panose="02010600030101010101" pitchFamily="2" charset="-122"/>
                <a:ea typeface="+mn-ea"/>
                <a:cs typeface="宋体" panose="02010600030101010101" pitchFamily="2" charset="-122"/>
              </a:rPr>
              <a:t>球</a:t>
            </a:r>
            <a:r>
              <a:rPr sz="2400" spc="5">
                <a:latin typeface="宋体" panose="02010600030101010101" pitchFamily="2" charset="-122"/>
                <a:ea typeface="+mn-ea"/>
                <a:cs typeface="宋体" panose="02010600030101010101" pitchFamily="2" charset="-122"/>
              </a:rPr>
              <a:t>菌</a:t>
            </a:r>
            <a:r>
              <a:rPr sz="2400" spc="-5">
                <a:latin typeface="宋体" panose="02010600030101010101" pitchFamily="2" charset="-122"/>
                <a:ea typeface="+mn-ea"/>
                <a:cs typeface="宋体" panose="02010600030101010101" pitchFamily="2" charset="-122"/>
              </a:rPr>
              <a:t>（</a:t>
            </a:r>
            <a:r>
              <a:rPr sz="2400" spc="-5">
                <a:latin typeface="Arial"/>
                <a:ea typeface="+mn-ea"/>
                <a:cs typeface="Arial"/>
              </a:rPr>
              <a:t>MRSA</a:t>
            </a:r>
            <a:r>
              <a:rPr sz="2400" spc="-5">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耐万古霉素肠球菌</a:t>
            </a:r>
            <a:r>
              <a:rPr sz="2400" spc="-5">
                <a:latin typeface="宋体" panose="02010600030101010101" pitchFamily="2" charset="-122"/>
                <a:ea typeface="+mn-ea"/>
                <a:cs typeface="宋体" panose="02010600030101010101" pitchFamily="2" charset="-122"/>
              </a:rPr>
              <a:t>（</a:t>
            </a:r>
            <a:r>
              <a:rPr sz="2400" spc="-5">
                <a:latin typeface="Arial"/>
                <a:ea typeface="+mn-ea"/>
                <a:cs typeface="Arial"/>
              </a:rPr>
              <a:t>VRE</a:t>
            </a:r>
            <a:r>
              <a:rPr sz="2400" spc="-5">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产超广</a:t>
            </a:r>
            <a:r>
              <a:rPr sz="2400" spc="-10">
                <a:latin typeface="宋体" panose="02010600030101010101" pitchFamily="2" charset="-122"/>
                <a:ea typeface="+mn-ea"/>
                <a:cs typeface="宋体" panose="02010600030101010101" pitchFamily="2" charset="-122"/>
              </a:rPr>
              <a:t>谱</a:t>
            </a:r>
            <a:r>
              <a:rPr sz="2400" spc="-5">
                <a:latin typeface="Arial"/>
                <a:ea typeface="+mn-ea"/>
                <a:cs typeface="Arial"/>
              </a:rPr>
              <a:t>β-</a:t>
            </a:r>
            <a:r>
              <a:rPr sz="2400">
                <a:latin typeface="宋体" panose="02010600030101010101" pitchFamily="2" charset="-122"/>
                <a:ea typeface="+mn-ea"/>
                <a:cs typeface="宋体" panose="02010600030101010101" pitchFamily="2" charset="-122"/>
              </a:rPr>
              <a:t>内酰胺</a:t>
            </a:r>
            <a:r>
              <a:rPr sz="2400" spc="-15">
                <a:latin typeface="宋体" panose="02010600030101010101" pitchFamily="2" charset="-122"/>
                <a:ea typeface="+mn-ea"/>
                <a:cs typeface="宋体" panose="02010600030101010101" pitchFamily="2" charset="-122"/>
              </a:rPr>
              <a:t>酶</a:t>
            </a:r>
            <a:r>
              <a:rPr sz="2400">
                <a:latin typeface="宋体" panose="02010600030101010101" pitchFamily="2" charset="-122"/>
                <a:ea typeface="+mn-ea"/>
                <a:cs typeface="宋体" panose="02010600030101010101" pitchFamily="2" charset="-122"/>
              </a:rPr>
              <a:t>（</a:t>
            </a:r>
            <a:r>
              <a:rPr sz="2400">
                <a:latin typeface="Arial"/>
                <a:ea typeface="+mn-ea"/>
                <a:cs typeface="Arial"/>
              </a:rPr>
              <a:t>ESBLs</a:t>
            </a:r>
            <a:r>
              <a:rPr sz="2400">
                <a:latin typeface="宋体" panose="02010600030101010101" pitchFamily="2" charset="-122"/>
                <a:ea typeface="+mn-ea"/>
                <a:cs typeface="宋体" panose="02010600030101010101" pitchFamily="2" charset="-122"/>
              </a:rPr>
              <a:t>）细菌</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spc="5">
                <a:latin typeface="宋体" panose="02010600030101010101" pitchFamily="2" charset="-122"/>
                <a:ea typeface="+mn-ea"/>
                <a:cs typeface="宋体" panose="02010600030101010101" pitchFamily="2" charset="-122"/>
              </a:rPr>
              <a:t>耐碳青霉烯类肠杆菌科</a:t>
            </a:r>
            <a:r>
              <a:rPr sz="2400" spc="-10">
                <a:latin typeface="宋体" panose="02010600030101010101" pitchFamily="2" charset="-122"/>
                <a:ea typeface="+mn-ea"/>
                <a:cs typeface="宋体" panose="02010600030101010101" pitchFamily="2" charset="-122"/>
              </a:rPr>
              <a:t>细</a:t>
            </a:r>
            <a:r>
              <a:rPr sz="2400" spc="5">
                <a:latin typeface="宋体" panose="02010600030101010101" pitchFamily="2" charset="-122"/>
                <a:ea typeface="+mn-ea"/>
                <a:cs typeface="宋体" panose="02010600030101010101" pitchFamily="2" charset="-122"/>
              </a:rPr>
              <a:t>菌</a:t>
            </a:r>
            <a:r>
              <a:rPr sz="2400" spc="-5">
                <a:latin typeface="宋体" panose="02010600030101010101" pitchFamily="2" charset="-122"/>
                <a:ea typeface="+mn-ea"/>
                <a:cs typeface="宋体" panose="02010600030101010101" pitchFamily="2" charset="-122"/>
              </a:rPr>
              <a:t>（</a:t>
            </a:r>
            <a:r>
              <a:rPr sz="2400" spc="-5">
                <a:latin typeface="Arial"/>
                <a:ea typeface="+mn-ea"/>
                <a:cs typeface="Arial"/>
              </a:rPr>
              <a:t>CRE</a:t>
            </a:r>
            <a:r>
              <a:rPr sz="2400" spc="-5">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5"/>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耐碳青霉烯类鲍曼不动</a:t>
            </a:r>
            <a:r>
              <a:rPr sz="2400" spc="-10">
                <a:latin typeface="宋体" panose="02010600030101010101" pitchFamily="2" charset="-122"/>
                <a:ea typeface="+mn-ea"/>
                <a:cs typeface="宋体" panose="02010600030101010101" pitchFamily="2" charset="-122"/>
              </a:rPr>
              <a:t>杆</a:t>
            </a:r>
            <a:r>
              <a:rPr sz="2400">
                <a:latin typeface="宋体" panose="02010600030101010101" pitchFamily="2" charset="-122"/>
                <a:ea typeface="+mn-ea"/>
                <a:cs typeface="宋体" panose="02010600030101010101" pitchFamily="2" charset="-122"/>
              </a:rPr>
              <a:t>菌</a:t>
            </a:r>
            <a:r>
              <a:rPr sz="2400" spc="-5">
                <a:latin typeface="宋体" panose="02010600030101010101" pitchFamily="2" charset="-122"/>
                <a:ea typeface="+mn-ea"/>
                <a:cs typeface="宋体" panose="02010600030101010101" pitchFamily="2" charset="-122"/>
              </a:rPr>
              <a:t>（</a:t>
            </a:r>
            <a:r>
              <a:rPr sz="2400" spc="-5">
                <a:latin typeface="Arial"/>
                <a:ea typeface="+mn-ea"/>
                <a:cs typeface="Arial"/>
              </a:rPr>
              <a:t>CR-AB</a:t>
            </a:r>
            <a:r>
              <a:rPr sz="2400" spc="-5">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多重耐</a:t>
            </a:r>
            <a:r>
              <a:rPr sz="2400" spc="-10">
                <a:latin typeface="宋体" panose="02010600030101010101" pitchFamily="2" charset="-122"/>
                <a:ea typeface="+mn-ea"/>
                <a:cs typeface="宋体" panose="02010600030101010101" pitchFamily="2" charset="-122"/>
              </a:rPr>
              <a:t>药</a:t>
            </a:r>
            <a:r>
              <a:rPr sz="2400" spc="-10">
                <a:latin typeface="Arial"/>
                <a:ea typeface="+mn-ea"/>
                <a:cs typeface="Arial"/>
              </a:rPr>
              <a:t>/</a:t>
            </a:r>
            <a:r>
              <a:rPr sz="2400">
                <a:latin typeface="宋体" panose="02010600030101010101" pitchFamily="2" charset="-122"/>
                <a:ea typeface="+mn-ea"/>
                <a:cs typeface="宋体" panose="02010600030101010101" pitchFamily="2" charset="-122"/>
              </a:rPr>
              <a:t>泛耐药铜绿假</a:t>
            </a:r>
            <a:r>
              <a:rPr sz="2400" spc="-15">
                <a:latin typeface="宋体" panose="02010600030101010101" pitchFamily="2" charset="-122"/>
                <a:ea typeface="+mn-ea"/>
                <a:cs typeface="宋体" panose="02010600030101010101" pitchFamily="2" charset="-122"/>
              </a:rPr>
              <a:t>单</a:t>
            </a:r>
            <a:r>
              <a:rPr sz="2400">
                <a:latin typeface="宋体" panose="02010600030101010101" pitchFamily="2" charset="-122"/>
                <a:ea typeface="+mn-ea"/>
                <a:cs typeface="宋体" panose="02010600030101010101" pitchFamily="2" charset="-122"/>
              </a:rPr>
              <a:t>胞菌</a:t>
            </a:r>
            <a:r>
              <a:rPr sz="2400" spc="-15">
                <a:latin typeface="宋体" panose="02010600030101010101" pitchFamily="2" charset="-122"/>
                <a:ea typeface="+mn-ea"/>
                <a:cs typeface="宋体" panose="02010600030101010101" pitchFamily="2" charset="-122"/>
              </a:rPr>
              <a:t>（</a:t>
            </a:r>
            <a:r>
              <a:rPr sz="2400" spc="-15">
                <a:latin typeface="Arial"/>
                <a:ea typeface="+mn-ea"/>
                <a:cs typeface="Arial"/>
              </a:rPr>
              <a:t>MDR/PDR-PA)</a:t>
            </a:r>
            <a:endParaRPr sz="2400">
              <a:latin typeface="Arial"/>
              <a:ea typeface="+mn-ea"/>
              <a:cs typeface="Arial"/>
            </a:endParaRPr>
          </a:p>
          <a:p>
            <a:pPr marL="355600" indent="-342900" fontAlgn="auto">
              <a:lnSpc>
                <a:spcPct val="150000"/>
              </a:lnSpc>
              <a:spcBef>
                <a:spcPts val="480"/>
              </a:spcBef>
              <a:spcAft>
                <a:spcPct val="0"/>
              </a:spcAft>
              <a:buFont typeface="Arial"/>
              <a:buChar char="•"/>
              <a:tabLst>
                <a:tab pos="354965"/>
                <a:tab pos="355600"/>
              </a:tabLst>
              <a:defRPr/>
            </a:pPr>
            <a:r>
              <a:rPr sz="2400" spc="5">
                <a:latin typeface="宋体" panose="02010600030101010101" pitchFamily="2" charset="-122"/>
                <a:ea typeface="+mn-ea"/>
                <a:cs typeface="宋体" panose="02010600030101010101" pitchFamily="2" charset="-122"/>
              </a:rPr>
              <a:t>耐万古霉素的金黄色葡</a:t>
            </a:r>
            <a:r>
              <a:rPr sz="2400" spc="-10">
                <a:latin typeface="宋体" panose="02010600030101010101" pitchFamily="2" charset="-122"/>
                <a:ea typeface="+mn-ea"/>
                <a:cs typeface="宋体" panose="02010600030101010101" pitchFamily="2" charset="-122"/>
              </a:rPr>
              <a:t>萄</a:t>
            </a:r>
            <a:r>
              <a:rPr sz="2400" spc="5">
                <a:latin typeface="宋体" panose="02010600030101010101" pitchFamily="2" charset="-122"/>
                <a:ea typeface="+mn-ea"/>
                <a:cs typeface="宋体" panose="02010600030101010101" pitchFamily="2" charset="-122"/>
              </a:rPr>
              <a:t>球菌</a:t>
            </a:r>
            <a:r>
              <a:rPr sz="2400" spc="-10">
                <a:latin typeface="宋体" panose="02010600030101010101" pitchFamily="2" charset="-122"/>
                <a:ea typeface="+mn-ea"/>
                <a:cs typeface="宋体" panose="02010600030101010101" pitchFamily="2" charset="-122"/>
              </a:rPr>
              <a:t>（</a:t>
            </a:r>
            <a:r>
              <a:rPr sz="2400" spc="-10">
                <a:latin typeface="Arial"/>
                <a:ea typeface="+mn-ea"/>
                <a:cs typeface="Arial"/>
              </a:rPr>
              <a:t>VRSA</a:t>
            </a:r>
            <a:r>
              <a:rPr sz="2400" spc="-10">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耐碳青霉烯类铜绿假单</a:t>
            </a:r>
            <a:r>
              <a:rPr sz="2400" spc="-10">
                <a:latin typeface="宋体" panose="02010600030101010101" pitchFamily="2" charset="-122"/>
                <a:ea typeface="+mn-ea"/>
                <a:cs typeface="宋体" panose="02010600030101010101" pitchFamily="2" charset="-122"/>
              </a:rPr>
              <a:t>胞</a:t>
            </a:r>
            <a:r>
              <a:rPr sz="2400">
                <a:latin typeface="宋体" panose="02010600030101010101" pitchFamily="2" charset="-122"/>
                <a:ea typeface="+mn-ea"/>
                <a:cs typeface="宋体" panose="02010600030101010101" pitchFamily="2" charset="-122"/>
              </a:rPr>
              <a:t>菌</a:t>
            </a:r>
            <a:r>
              <a:rPr sz="2400" spc="-25">
                <a:latin typeface="宋体" panose="02010600030101010101" pitchFamily="2" charset="-122"/>
                <a:ea typeface="+mn-ea"/>
                <a:cs typeface="宋体" panose="02010600030101010101" pitchFamily="2" charset="-122"/>
              </a:rPr>
              <a:t>（</a:t>
            </a:r>
            <a:r>
              <a:rPr sz="2400" spc="-25">
                <a:latin typeface="Arial"/>
                <a:ea typeface="+mn-ea"/>
                <a:cs typeface="Arial"/>
              </a:rPr>
              <a:t>CR-PA</a:t>
            </a:r>
            <a:r>
              <a:rPr sz="2400" spc="-25">
                <a:latin typeface="宋体" panose="02010600030101010101" pitchFamily="2" charset="-122"/>
                <a:ea typeface="+mn-ea"/>
                <a:cs typeface="宋体" panose="02010600030101010101" pitchFamily="2" charset="-122"/>
              </a:rPr>
              <a:t>）</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480"/>
              </a:spcBef>
              <a:spcAft>
                <a:spcPct val="0"/>
              </a:spcAft>
              <a:buFont typeface="Arial"/>
              <a:buChar char="•"/>
              <a:tabLst>
                <a:tab pos="354965"/>
                <a:tab pos="355600"/>
              </a:tabLst>
              <a:defRPr/>
            </a:pPr>
            <a:r>
              <a:rPr sz="2400">
                <a:latin typeface="宋体" panose="02010600030101010101" pitchFamily="2" charset="-122"/>
                <a:ea typeface="+mn-ea"/>
                <a:cs typeface="宋体" panose="02010600030101010101" pitchFamily="2" charset="-122"/>
              </a:rPr>
              <a:t>多重耐药的结核分枝杆</a:t>
            </a:r>
            <a:r>
              <a:rPr sz="2400" spc="-35">
                <a:latin typeface="宋体" panose="02010600030101010101" pitchFamily="2" charset="-122"/>
                <a:ea typeface="+mn-ea"/>
                <a:cs typeface="宋体" panose="02010600030101010101" pitchFamily="2" charset="-122"/>
              </a:rPr>
              <a:t>菌</a:t>
            </a:r>
            <a:r>
              <a:rPr sz="2400">
                <a:latin typeface="Arial"/>
                <a:ea typeface="+mn-ea"/>
                <a:cs typeface="Arial"/>
              </a:rPr>
              <a:t>(MDR-TB)</a:t>
            </a:r>
            <a:endParaRPr sz="2400">
              <a:latin typeface="Arial"/>
              <a:ea typeface="+mn-ea"/>
              <a:cs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12289" name="object 2"/>
          <p:cNvSpPr>
            <a:spLocks noGrp="1"/>
          </p:cNvSpPr>
          <p:nvPr>
            <p:ph type="title"/>
          </p:nvPr>
        </p:nvSpPr>
        <p:spPr bwMode="auto">
          <a:xfrm>
            <a:off x="4191000" y="76200"/>
            <a:ext cx="6661150" cy="877888"/>
          </a:xfrm>
        </p:spPr>
        <p:txBody>
          <a:bodyPr vert="horz" tIns="13335" numCol="1" anchor="t" anchorCtr="0" compatLnSpc="1"/>
          <a:lstStyle/>
          <a:p>
            <a:pPr marL="12700" eaLnBrk="1" hangingPunct="1">
              <a:spcBef>
                <a:spcPts val="100"/>
              </a:spcBef>
            </a:pPr>
            <a:r>
              <a:rPr lang="en-US" altLang="zh-CN" sz="4000" smtClean="0">
                <a:latin typeface="宋体" panose="02010600030101010101" pitchFamily="2" charset="-122"/>
              </a:rPr>
              <a:t>     </a:t>
            </a:r>
            <a:r>
              <a:rPr lang="zh-CN" sz="3600" b="1" smtClean="0">
                <a:solidFill>
                  <a:schemeClr val="bg1"/>
                </a:solidFill>
                <a:latin typeface="宋体" panose="02010600030101010101" pitchFamily="2" charset="-122"/>
              </a:rPr>
              <a:t>重点监测</a:t>
            </a:r>
            <a:r>
              <a:rPr lang="en-US" altLang="zh-CN" sz="3600" b="1" smtClean="0">
                <a:solidFill>
                  <a:schemeClr val="bg1"/>
                </a:solidFill>
                <a:latin typeface="宋体" panose="02010600030101010101" pitchFamily="2" charset="-122"/>
              </a:rPr>
              <a:t>5</a:t>
            </a:r>
            <a:r>
              <a:rPr lang="zh-CN" altLang="en-US" sz="3600" b="1" smtClean="0">
                <a:solidFill>
                  <a:schemeClr val="bg1"/>
                </a:solidFill>
                <a:latin typeface="宋体" panose="02010600030101010101" pitchFamily="2" charset="-122"/>
              </a:rPr>
              <a:t>种</a:t>
            </a:r>
            <a:r>
              <a:rPr lang="zh-CN" sz="3600" b="1" smtClean="0">
                <a:solidFill>
                  <a:schemeClr val="bg1"/>
                </a:solidFill>
                <a:latin typeface="宋体" panose="02010600030101010101" pitchFamily="2" charset="-122"/>
              </a:rPr>
              <a:t>多重耐药菌</a:t>
            </a:r>
            <a:endParaRPr lang="zh-CN" sz="3600" b="1" smtClean="0">
              <a:solidFill>
                <a:schemeClr val="bg1"/>
              </a:solidFill>
              <a:latin typeface="宋体" panose="02010600030101010101" pitchFamily="2" charset="-122"/>
            </a:endParaRPr>
          </a:p>
        </p:txBody>
      </p:sp>
      <p:sp>
        <p:nvSpPr>
          <p:cNvPr id="3" name="object 3"/>
          <p:cNvSpPr txBox="1"/>
          <p:nvPr/>
        </p:nvSpPr>
        <p:spPr>
          <a:xfrm>
            <a:off x="825500" y="1130300"/>
            <a:ext cx="10650538" cy="5526088"/>
          </a:xfrm>
          <a:prstGeom prst="rect">
            <a:avLst/>
          </a:prstGeom>
        </p:spPr>
        <p:txBody>
          <a:bodyPr lIns="0" tIns="4381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lnSpc>
                <a:spcPct val="146000"/>
              </a:lnSpc>
              <a:spcBef>
                <a:spcPts val="350"/>
              </a:spcBef>
            </a:pPr>
            <a:r>
              <a:rPr lang="en-US" altLang="zh-CN" sz="2000">
                <a:latin typeface="宋体" panose="02010600030101010101" pitchFamily="2" charset="-122"/>
              </a:rPr>
              <a:t>   </a:t>
            </a:r>
            <a:r>
              <a:rPr lang="zh-CN" altLang="zh-CN" sz="2400">
                <a:latin typeface="宋体" panose="02010600030101010101" pitchFamily="2" charset="-122"/>
              </a:rPr>
              <a:t>1</a:t>
            </a:r>
            <a:r>
              <a:rPr lang="zh-CN" sz="2400">
                <a:latin typeface="宋体" panose="02010600030101010101" pitchFamily="2" charset="-122"/>
              </a:rPr>
              <a:t>、</a:t>
            </a:r>
            <a:r>
              <a:rPr lang="zh-CN" sz="2400" b="1" u="sng">
                <a:solidFill>
                  <a:srgbClr val="009999"/>
                </a:solidFill>
                <a:latin typeface="宋体" panose="02010600030101010101" pitchFamily="2" charset="-122"/>
              </a:rPr>
              <a:t>耐甲氧西林金黄色葡萄球菌（</a:t>
            </a:r>
            <a:r>
              <a:rPr lang="zh-CN" altLang="zh-CN" sz="2400" b="1" u="sng">
                <a:solidFill>
                  <a:srgbClr val="009999"/>
                </a:solidFill>
                <a:latin typeface="宋体" panose="02010600030101010101" pitchFamily="2" charset="-122"/>
              </a:rPr>
              <a:t>MRSA</a:t>
            </a:r>
            <a:r>
              <a:rPr lang="zh-CN" sz="2400" b="1" u="sng">
                <a:solidFill>
                  <a:srgbClr val="009999"/>
                </a:solidFill>
                <a:latin typeface="宋体" panose="02010600030101010101" pitchFamily="2" charset="-122"/>
              </a:rPr>
              <a:t>）</a:t>
            </a:r>
            <a:r>
              <a:rPr lang="zh-CN" sz="2400">
                <a:latin typeface="宋体" panose="02010600030101010101" pitchFamily="2" charset="-122"/>
              </a:rPr>
              <a:t>－对苯唑西林</a:t>
            </a:r>
            <a:r>
              <a:rPr lang="zh-CN" altLang="zh-CN" sz="2400">
                <a:latin typeface="宋体" panose="02010600030101010101" pitchFamily="2" charset="-122"/>
              </a:rPr>
              <a:t>/</a:t>
            </a:r>
            <a:r>
              <a:rPr lang="zh-CN" sz="2400">
                <a:latin typeface="宋体" panose="02010600030101010101" pitchFamily="2" charset="-122"/>
              </a:rPr>
              <a:t>甲氧 西林产生耐药性的金黄色葡萄球菌。</a:t>
            </a:r>
            <a:endParaRPr lang="zh-CN" sz="2400">
              <a:latin typeface="宋体" panose="02010600030101010101" pitchFamily="2" charset="-122"/>
            </a:endParaRPr>
          </a:p>
          <a:p>
            <a:pPr marL="355600" indent="-342900">
              <a:lnSpc>
                <a:spcPct val="150000"/>
              </a:lnSpc>
              <a:spcBef>
                <a:spcPts val="575"/>
              </a:spcBef>
            </a:pPr>
            <a:r>
              <a:rPr lang="en-US" sz="2400">
                <a:latin typeface="宋体" panose="02010600030101010101" pitchFamily="2" charset="-122"/>
              </a:rPr>
              <a:t>   </a:t>
            </a:r>
            <a:r>
              <a:rPr lang="zh-CN" altLang="zh-CN" sz="2400">
                <a:latin typeface="宋体" panose="02010600030101010101" pitchFamily="2" charset="-122"/>
              </a:rPr>
              <a:t>2</a:t>
            </a:r>
            <a:r>
              <a:rPr lang="zh-CN" sz="2400">
                <a:latin typeface="宋体" panose="02010600030101010101" pitchFamily="2" charset="-122"/>
              </a:rPr>
              <a:t>、</a:t>
            </a:r>
            <a:r>
              <a:rPr lang="zh-CN" sz="2400" b="1" u="sng">
                <a:solidFill>
                  <a:srgbClr val="009999"/>
                </a:solidFill>
                <a:latin typeface="宋体" panose="02010600030101010101" pitchFamily="2" charset="-122"/>
              </a:rPr>
              <a:t>耐碳青霉烯类鲍曼不动杆菌（</a:t>
            </a:r>
            <a:r>
              <a:rPr lang="zh-CN" altLang="zh-CN" sz="2400" b="1" u="sng">
                <a:solidFill>
                  <a:srgbClr val="009999"/>
                </a:solidFill>
                <a:latin typeface="宋体" panose="02010600030101010101" pitchFamily="2" charset="-122"/>
              </a:rPr>
              <a:t>CR</a:t>
            </a:r>
            <a:r>
              <a:rPr lang="zh-CN" sz="2400" b="1" u="sng">
                <a:solidFill>
                  <a:srgbClr val="009999"/>
                </a:solidFill>
                <a:latin typeface="宋体" panose="02010600030101010101" pitchFamily="2" charset="-122"/>
              </a:rPr>
              <a:t>－</a:t>
            </a:r>
            <a:r>
              <a:rPr lang="zh-CN" altLang="zh-CN" sz="2400" b="1" u="sng">
                <a:solidFill>
                  <a:srgbClr val="009999"/>
                </a:solidFill>
                <a:latin typeface="宋体" panose="02010600030101010101" pitchFamily="2" charset="-122"/>
              </a:rPr>
              <a:t>AB</a:t>
            </a:r>
            <a:r>
              <a:rPr lang="zh-CN" sz="2400" b="1" u="sng">
                <a:solidFill>
                  <a:srgbClr val="009999"/>
                </a:solidFill>
                <a:latin typeface="宋体" panose="02010600030101010101" pitchFamily="2" charset="-122"/>
              </a:rPr>
              <a:t>）</a:t>
            </a:r>
            <a:r>
              <a:rPr lang="zh-CN" sz="2400">
                <a:latin typeface="宋体" panose="02010600030101010101" pitchFamily="2" charset="-122"/>
              </a:rPr>
              <a:t>－对碳青霉烯类</a:t>
            </a:r>
            <a:r>
              <a:rPr lang="zh-CN" altLang="zh-CN" sz="2400">
                <a:latin typeface="宋体" panose="02010600030101010101" pitchFamily="2" charset="-122"/>
              </a:rPr>
              <a:t>(  </a:t>
            </a:r>
            <a:r>
              <a:rPr lang="zh-CN" sz="2400">
                <a:latin typeface="宋体" panose="02010600030101010101" pitchFamily="2" charset="-122"/>
              </a:rPr>
              <a:t>亚胺培南、美罗培南、帕尼培南等</a:t>
            </a:r>
            <a:r>
              <a:rPr lang="zh-CN" altLang="zh-CN" sz="2400">
                <a:latin typeface="宋体" panose="02010600030101010101" pitchFamily="2" charset="-122"/>
              </a:rPr>
              <a:t>)</a:t>
            </a:r>
            <a:r>
              <a:rPr lang="zh-CN" sz="2400">
                <a:latin typeface="宋体" panose="02010600030101010101" pitchFamily="2" charset="-122"/>
              </a:rPr>
              <a:t>耐药的鲍曼不动杆菌。</a:t>
            </a:r>
            <a:endParaRPr lang="zh-CN" sz="2400">
              <a:latin typeface="宋体" panose="02010600030101010101" pitchFamily="2" charset="-122"/>
            </a:endParaRPr>
          </a:p>
          <a:p>
            <a:pPr marL="355600" indent="-342900">
              <a:spcBef>
                <a:spcPts val="2025"/>
              </a:spcBef>
            </a:pPr>
            <a:r>
              <a:rPr lang="en-US" sz="2400">
                <a:latin typeface="宋体" panose="02010600030101010101" pitchFamily="2" charset="-122"/>
              </a:rPr>
              <a:t>   </a:t>
            </a:r>
            <a:r>
              <a:rPr lang="zh-CN" altLang="zh-CN" sz="2400">
                <a:latin typeface="宋体" panose="02010600030101010101" pitchFamily="2" charset="-122"/>
              </a:rPr>
              <a:t>3</a:t>
            </a:r>
            <a:r>
              <a:rPr lang="zh-CN" sz="2400">
                <a:latin typeface="宋体" panose="02010600030101010101" pitchFamily="2" charset="-122"/>
              </a:rPr>
              <a:t>、</a:t>
            </a:r>
            <a:r>
              <a:rPr lang="zh-CN" sz="2400" b="1" u="sng">
                <a:solidFill>
                  <a:srgbClr val="009999"/>
                </a:solidFill>
                <a:latin typeface="宋体" panose="02010600030101010101" pitchFamily="2" charset="-122"/>
              </a:rPr>
              <a:t>耐万古霉素肠球菌（</a:t>
            </a:r>
            <a:r>
              <a:rPr lang="zh-CN" altLang="zh-CN" sz="2400" b="1" u="sng">
                <a:solidFill>
                  <a:srgbClr val="009999"/>
                </a:solidFill>
                <a:latin typeface="宋体" panose="02010600030101010101" pitchFamily="2" charset="-122"/>
              </a:rPr>
              <a:t>VRE</a:t>
            </a:r>
            <a:r>
              <a:rPr lang="zh-CN" sz="2400" b="1" u="sng">
                <a:solidFill>
                  <a:srgbClr val="009999"/>
                </a:solidFill>
                <a:latin typeface="宋体" panose="02010600030101010101" pitchFamily="2" charset="-122"/>
              </a:rPr>
              <a:t>）</a:t>
            </a:r>
            <a:r>
              <a:rPr lang="zh-CN" sz="2400">
                <a:latin typeface="宋体" panose="02010600030101010101" pitchFamily="2" charset="-122"/>
              </a:rPr>
              <a:t>－对万古霉素耐药的肠球菌。</a:t>
            </a:r>
            <a:endParaRPr lang="zh-CN" sz="2400">
              <a:latin typeface="宋体" panose="02010600030101010101" pitchFamily="2" charset="-122"/>
            </a:endParaRPr>
          </a:p>
          <a:p>
            <a:pPr marL="355600" indent="-342900">
              <a:spcBef>
                <a:spcPts val="2015"/>
              </a:spcBef>
            </a:pPr>
            <a:r>
              <a:rPr lang="en-US" sz="2400">
                <a:latin typeface="宋体" panose="02010600030101010101" pitchFamily="2" charset="-122"/>
              </a:rPr>
              <a:t>   </a:t>
            </a:r>
            <a:r>
              <a:rPr lang="zh-CN" altLang="zh-CN" sz="2400">
                <a:latin typeface="宋体" panose="02010600030101010101" pitchFamily="2" charset="-122"/>
              </a:rPr>
              <a:t>4</a:t>
            </a:r>
            <a:r>
              <a:rPr lang="zh-CN" sz="2400">
                <a:latin typeface="宋体" panose="02010600030101010101" pitchFamily="2" charset="-122"/>
              </a:rPr>
              <a:t>、</a:t>
            </a:r>
            <a:r>
              <a:rPr lang="zh-CN" sz="2400" b="1" u="sng">
                <a:solidFill>
                  <a:srgbClr val="009999"/>
                </a:solidFill>
                <a:latin typeface="宋体" panose="02010600030101010101" pitchFamily="2" charset="-122"/>
              </a:rPr>
              <a:t>耐碳青霉烯类肠杆菌（</a:t>
            </a:r>
            <a:r>
              <a:rPr lang="zh-CN" altLang="zh-CN" sz="2400" b="1" u="sng">
                <a:solidFill>
                  <a:srgbClr val="009999"/>
                </a:solidFill>
                <a:latin typeface="宋体" panose="02010600030101010101" pitchFamily="2" charset="-122"/>
              </a:rPr>
              <a:t>CRE</a:t>
            </a:r>
            <a:r>
              <a:rPr lang="zh-CN" sz="2400" b="1" u="sng">
                <a:solidFill>
                  <a:srgbClr val="009999"/>
                </a:solidFill>
                <a:latin typeface="宋体" panose="02010600030101010101" pitchFamily="2" charset="-122"/>
              </a:rPr>
              <a:t>）</a:t>
            </a:r>
            <a:r>
              <a:rPr lang="zh-CN" sz="2400">
                <a:latin typeface="宋体" panose="02010600030101010101" pitchFamily="2" charset="-122"/>
              </a:rPr>
              <a:t>－对碳青霉烯类</a:t>
            </a:r>
            <a:r>
              <a:rPr lang="zh-CN" altLang="zh-CN" sz="2400">
                <a:latin typeface="宋体" panose="02010600030101010101" pitchFamily="2" charset="-122"/>
              </a:rPr>
              <a:t>(</a:t>
            </a:r>
            <a:r>
              <a:rPr lang="zh-CN" sz="2400">
                <a:latin typeface="宋体" panose="02010600030101010101" pitchFamily="2" charset="-122"/>
              </a:rPr>
              <a:t>亚胺培南、美罗培南、帕尼培南等</a:t>
            </a:r>
            <a:r>
              <a:rPr lang="zh-CN" altLang="zh-CN" sz="2400">
                <a:latin typeface="宋体" panose="02010600030101010101" pitchFamily="2" charset="-122"/>
              </a:rPr>
              <a:t>)</a:t>
            </a:r>
            <a:r>
              <a:rPr lang="zh-CN" sz="2400">
                <a:latin typeface="宋体" panose="02010600030101010101" pitchFamily="2" charset="-122"/>
              </a:rPr>
              <a:t>耐药的肠杆菌。</a:t>
            </a:r>
            <a:endParaRPr lang="zh-CN" sz="2400">
              <a:latin typeface="宋体" panose="02010600030101010101" pitchFamily="2" charset="-122"/>
            </a:endParaRPr>
          </a:p>
          <a:p>
            <a:pPr marL="355600" indent="-342900">
              <a:spcBef>
                <a:spcPts val="1440"/>
              </a:spcBef>
            </a:pPr>
            <a:r>
              <a:rPr lang="en-US" sz="2400">
                <a:latin typeface="宋体" panose="02010600030101010101" pitchFamily="2" charset="-122"/>
                <a:sym typeface="+mn-ea"/>
              </a:rPr>
              <a:t> </a:t>
            </a:r>
            <a:r>
              <a:rPr lang="zh-CN" altLang="zh-CN" sz="2400">
                <a:latin typeface="宋体" panose="02010600030101010101" pitchFamily="2" charset="-122"/>
                <a:sym typeface="+mn-ea"/>
              </a:rPr>
              <a:t>5</a:t>
            </a:r>
            <a:r>
              <a:rPr lang="zh-CN" sz="2400">
                <a:latin typeface="宋体" panose="02010600030101010101" pitchFamily="2" charset="-122"/>
                <a:sym typeface="+mn-ea"/>
              </a:rPr>
              <a:t>、</a:t>
            </a:r>
            <a:r>
              <a:rPr lang="zh-CN" sz="2400" b="1" u="sng">
                <a:solidFill>
                  <a:srgbClr val="009999"/>
                </a:solidFill>
                <a:latin typeface="宋体" panose="02010600030101010101" pitchFamily="2" charset="-122"/>
                <a:sym typeface="+mn-ea"/>
              </a:rPr>
              <a:t>多重耐药铜绿假单胞菌（</a:t>
            </a:r>
            <a:r>
              <a:rPr lang="zh-CN" altLang="zh-CN" sz="2400" b="1" u="sng">
                <a:solidFill>
                  <a:srgbClr val="009999"/>
                </a:solidFill>
                <a:latin typeface="宋体" panose="02010600030101010101" pitchFamily="2" charset="-122"/>
                <a:sym typeface="+mn-ea"/>
              </a:rPr>
              <a:t>MRD</a:t>
            </a:r>
            <a:r>
              <a:rPr lang="zh-CN" sz="2400" b="1" u="sng">
                <a:solidFill>
                  <a:srgbClr val="009999"/>
                </a:solidFill>
                <a:latin typeface="宋体" panose="02010600030101010101" pitchFamily="2" charset="-122"/>
                <a:sym typeface="+mn-ea"/>
              </a:rPr>
              <a:t>－</a:t>
            </a:r>
            <a:r>
              <a:rPr lang="zh-CN" altLang="zh-CN" sz="2400" b="1" u="sng">
                <a:solidFill>
                  <a:srgbClr val="009999"/>
                </a:solidFill>
                <a:latin typeface="宋体" panose="02010600030101010101" pitchFamily="2" charset="-122"/>
                <a:sym typeface="+mn-ea"/>
              </a:rPr>
              <a:t>PA</a:t>
            </a:r>
            <a:r>
              <a:rPr lang="zh-CN" sz="2400" b="1" u="sng">
                <a:solidFill>
                  <a:srgbClr val="009999"/>
                </a:solidFill>
                <a:latin typeface="宋体" panose="02010600030101010101" pitchFamily="2" charset="-122"/>
                <a:sym typeface="+mn-ea"/>
              </a:rPr>
              <a:t>）</a:t>
            </a:r>
            <a:r>
              <a:rPr lang="zh-CN" sz="2400">
                <a:latin typeface="宋体" panose="02010600030101010101" pitchFamily="2" charset="-122"/>
                <a:sym typeface="+mn-ea"/>
              </a:rPr>
              <a:t>－指对</a:t>
            </a:r>
            <a:r>
              <a:rPr lang="zh-CN" altLang="zh-CN" sz="2400">
                <a:latin typeface="宋体" panose="02010600030101010101" pitchFamily="2" charset="-122"/>
                <a:sym typeface="+mn-ea"/>
              </a:rPr>
              <a:t>5</a:t>
            </a:r>
            <a:r>
              <a:rPr lang="zh-CN" sz="2400">
                <a:latin typeface="宋体" panose="02010600030101010101" pitchFamily="2" charset="-122"/>
                <a:sym typeface="+mn-ea"/>
              </a:rPr>
              <a:t>类抗生素（头孢菌素类、碳 青酶烯类、</a:t>
            </a:r>
            <a:r>
              <a:rPr lang="zh-CN" altLang="zh-CN" sz="2400">
                <a:latin typeface="宋体" panose="02010600030101010101" pitchFamily="2" charset="-122"/>
                <a:sym typeface="+mn-ea"/>
              </a:rPr>
              <a:t>B-</a:t>
            </a:r>
            <a:r>
              <a:rPr lang="zh-CN" sz="2400">
                <a:latin typeface="宋体" panose="02010600030101010101" pitchFamily="2" charset="-122"/>
                <a:sym typeface="+mn-ea"/>
              </a:rPr>
              <a:t>内酰胺酶复合制剂、喹诺酮类、氨基糖苷类）中的</a:t>
            </a:r>
            <a:r>
              <a:rPr lang="zh-CN" altLang="zh-CN" sz="2400">
                <a:latin typeface="宋体" panose="02010600030101010101" pitchFamily="2" charset="-122"/>
                <a:sym typeface="+mn-ea"/>
              </a:rPr>
              <a:t>3</a:t>
            </a:r>
            <a:r>
              <a:rPr lang="zh-CN" sz="2400">
                <a:latin typeface="宋体" panose="02010600030101010101" pitchFamily="2" charset="-122"/>
                <a:sym typeface="+mn-ea"/>
              </a:rPr>
              <a:t>类及</a:t>
            </a:r>
            <a:r>
              <a:rPr lang="zh-CN" altLang="zh-CN" sz="2400">
                <a:latin typeface="宋体" panose="02010600030101010101" pitchFamily="2" charset="-122"/>
                <a:sym typeface="+mn-ea"/>
              </a:rPr>
              <a:t>3  </a:t>
            </a:r>
            <a:r>
              <a:rPr lang="zh-CN" sz="2400">
                <a:latin typeface="宋体" panose="02010600030101010101" pitchFamily="2" charset="-122"/>
                <a:sym typeface="+mn-ea"/>
              </a:rPr>
              <a:t>类以上抗生素耐药的铜绿假单胞菌。</a:t>
            </a:r>
            <a:endParaRPr lang="zh-CN" sz="2000">
              <a:latin typeface="宋体" panose="02010600030101010101" pitchFamily="2" charset="-122"/>
            </a:endParaRPr>
          </a:p>
          <a:p>
            <a:pPr marL="355600" indent="-342900">
              <a:spcBef>
                <a:spcPts val="1440"/>
              </a:spcBef>
            </a:pPr>
            <a:endParaRPr lang="zh-CN" altLang="zh-CN" sz="2000">
              <a:latin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 name="object 2"/>
          <p:cNvSpPr txBox="1"/>
          <p:nvPr/>
        </p:nvSpPr>
        <p:spPr>
          <a:xfrm>
            <a:off x="1143000" y="1219200"/>
            <a:ext cx="9652000" cy="4989513"/>
          </a:xfrm>
          <a:prstGeom prst="rect">
            <a:avLst/>
          </a:prstGeom>
        </p:spPr>
        <p:txBody>
          <a:bodyPr lIns="0" tIns="1333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spcBef>
                <a:spcPts val="100"/>
              </a:spcBef>
              <a:buFontTx/>
              <a:buChar char="•"/>
              <a:tabLst>
                <a:tab pos="353695"/>
                <a:tab pos="355600"/>
              </a:tabLst>
            </a:pPr>
            <a:r>
              <a:rPr lang="zh-CN" altLang="zh-CN" sz="2400">
                <a:cs typeface="Arial" pitchFamily="34" charset="0"/>
              </a:rPr>
              <a:t>2014</a:t>
            </a:r>
            <a:r>
              <a:rPr lang="zh-CN" sz="2400">
                <a:latin typeface="宋体" panose="02010600030101010101" pitchFamily="2" charset="-122"/>
              </a:rPr>
              <a:t>年美国</a:t>
            </a:r>
            <a:r>
              <a:rPr lang="zh-CN" altLang="zh-CN" sz="2400">
                <a:cs typeface="Arial" pitchFamily="34" charset="0"/>
              </a:rPr>
              <a:t>CDC</a:t>
            </a:r>
            <a:r>
              <a:rPr lang="zh-CN" sz="2400">
                <a:latin typeface="宋体" panose="02010600030101010101" pitchFamily="2" charset="-122"/>
              </a:rPr>
              <a:t>首次将超级细菌分为</a:t>
            </a:r>
            <a:r>
              <a:rPr lang="zh-CN" altLang="zh-CN" sz="2400">
                <a:cs typeface="Arial" pitchFamily="34" charset="0"/>
              </a:rPr>
              <a:t>3</a:t>
            </a:r>
            <a:r>
              <a:rPr lang="zh-CN" sz="2400">
                <a:latin typeface="宋体" panose="02010600030101010101" pitchFamily="2" charset="-122"/>
              </a:rPr>
              <a:t>个威胁等级 </a:t>
            </a:r>
            <a:r>
              <a:rPr lang="zh-CN" sz="2400">
                <a:cs typeface="Arial" pitchFamily="34" charset="0"/>
              </a:rPr>
              <a:t>“</a:t>
            </a:r>
            <a:r>
              <a:rPr lang="zh-CN" sz="2400">
                <a:latin typeface="宋体" panose="02010600030101010101" pitchFamily="2" charset="-122"/>
              </a:rPr>
              <a:t>紧急</a:t>
            </a:r>
            <a:r>
              <a:rPr lang="zh-CN" sz="2400">
                <a:cs typeface="Arial" pitchFamily="34" charset="0"/>
              </a:rPr>
              <a:t>”</a:t>
            </a:r>
            <a:r>
              <a:rPr lang="zh-CN" sz="2400">
                <a:latin typeface="宋体" panose="02010600030101010101" pitchFamily="2" charset="-122"/>
              </a:rPr>
              <a:t>、</a:t>
            </a:r>
            <a:r>
              <a:rPr lang="zh-CN" sz="2400">
                <a:cs typeface="Arial" pitchFamily="34" charset="0"/>
              </a:rPr>
              <a:t>“</a:t>
            </a:r>
            <a:r>
              <a:rPr lang="zh-CN" sz="2400">
                <a:latin typeface="宋体" panose="02010600030101010101" pitchFamily="2" charset="-122"/>
              </a:rPr>
              <a:t>严重</a:t>
            </a:r>
            <a:r>
              <a:rPr lang="zh-CN" sz="2400">
                <a:cs typeface="Arial" pitchFamily="34" charset="0"/>
              </a:rPr>
              <a:t>”</a:t>
            </a:r>
            <a:r>
              <a:rPr lang="zh-CN" sz="2400">
                <a:latin typeface="宋体" panose="02010600030101010101" pitchFamily="2" charset="-122"/>
              </a:rPr>
              <a:t>和</a:t>
            </a:r>
            <a:r>
              <a:rPr lang="zh-CN" sz="2400">
                <a:cs typeface="Arial" pitchFamily="34" charset="0"/>
              </a:rPr>
              <a:t>“</a:t>
            </a:r>
            <a:endParaRPr lang="zh-CN" sz="2400">
              <a:cs typeface="Arial" pitchFamily="34" charset="0"/>
            </a:endParaRPr>
          </a:p>
          <a:p>
            <a:pPr marL="355600" indent="-342900">
              <a:tabLst>
                <a:tab pos="353695"/>
                <a:tab pos="355600"/>
              </a:tabLst>
            </a:pPr>
            <a:r>
              <a:rPr lang="zh-CN" sz="2400">
                <a:latin typeface="宋体" panose="02010600030101010101" pitchFamily="2" charset="-122"/>
              </a:rPr>
              <a:t>值得关注</a:t>
            </a:r>
            <a:r>
              <a:rPr lang="zh-CN" sz="2400">
                <a:cs typeface="Arial" pitchFamily="34" charset="0"/>
              </a:rPr>
              <a:t>”</a:t>
            </a:r>
            <a:endParaRPr lang="zh-CN" sz="2400">
              <a:cs typeface="Arial" pitchFamily="34" charset="0"/>
            </a:endParaRPr>
          </a:p>
          <a:p>
            <a:pPr marL="355600" indent="-342900">
              <a:tabLst>
                <a:tab pos="353695"/>
                <a:tab pos="355600"/>
              </a:tabLst>
            </a:pPr>
            <a:endParaRPr lang="zh-CN" sz="2400">
              <a:cs typeface="Arial" pitchFamily="34" charset="0"/>
            </a:endParaRPr>
          </a:p>
          <a:p>
            <a:pPr marL="355600" indent="-342900">
              <a:spcBef>
                <a:spcPts val="475"/>
              </a:spcBef>
              <a:buFont typeface="Arial" pitchFamily="34" charset="0"/>
              <a:buChar char="•"/>
              <a:tabLst>
                <a:tab pos="353695"/>
                <a:tab pos="355600"/>
              </a:tabLst>
            </a:pPr>
            <a:r>
              <a:rPr lang="zh-CN" sz="2400">
                <a:latin typeface="宋体" panose="02010600030101010101" pitchFamily="2" charset="-122"/>
              </a:rPr>
              <a:t>三大被视为</a:t>
            </a:r>
            <a:r>
              <a:rPr lang="zh-CN" sz="2400">
                <a:cs typeface="Arial" pitchFamily="34" charset="0"/>
              </a:rPr>
              <a:t>“</a:t>
            </a:r>
            <a:r>
              <a:rPr lang="zh-CN" sz="2400">
                <a:latin typeface="宋体" panose="02010600030101010101" pitchFamily="2" charset="-122"/>
              </a:rPr>
              <a:t>紧迫</a:t>
            </a:r>
            <a:r>
              <a:rPr lang="zh-CN" sz="2400">
                <a:cs typeface="Arial" pitchFamily="34" charset="0"/>
              </a:rPr>
              <a:t>”</a:t>
            </a:r>
            <a:r>
              <a:rPr lang="zh-CN" sz="2400">
                <a:latin typeface="宋体" panose="02010600030101010101" pitchFamily="2" charset="-122"/>
              </a:rPr>
              <a:t>级别威胁中占据首位的是耐碳青霉烯的肠杆菌（  </a:t>
            </a:r>
            <a:r>
              <a:rPr lang="zh-CN" altLang="zh-CN" sz="2400">
                <a:cs typeface="Arial" pitchFamily="34" charset="0"/>
              </a:rPr>
              <a:t>CRE</a:t>
            </a:r>
            <a:r>
              <a:rPr lang="zh-CN" sz="2400">
                <a:latin typeface="宋体" panose="02010600030101010101" pitchFamily="2" charset="-122"/>
              </a:rPr>
              <a:t>），</a:t>
            </a:r>
            <a:r>
              <a:rPr lang="zh-CN" altLang="zh-CN" sz="2400" b="1">
                <a:solidFill>
                  <a:srgbClr val="CC0000"/>
                </a:solidFill>
                <a:cs typeface="Arial" pitchFamily="34" charset="0"/>
              </a:rPr>
              <a:t>CRE</a:t>
            </a:r>
            <a:r>
              <a:rPr lang="zh-CN" sz="2400" b="1">
                <a:solidFill>
                  <a:srgbClr val="CC0000"/>
                </a:solidFill>
                <a:latin typeface="宋体" panose="02010600030101010101" pitchFamily="2" charset="-122"/>
              </a:rPr>
              <a:t>称之为</a:t>
            </a:r>
            <a:r>
              <a:rPr lang="zh-CN" sz="2400" b="1">
                <a:solidFill>
                  <a:srgbClr val="CC0000"/>
                </a:solidFill>
                <a:cs typeface="Arial" pitchFamily="34" charset="0"/>
              </a:rPr>
              <a:t>“</a:t>
            </a:r>
            <a:r>
              <a:rPr lang="zh-CN" sz="2400" b="1">
                <a:solidFill>
                  <a:srgbClr val="CC0000"/>
                </a:solidFill>
                <a:latin typeface="宋体" panose="02010600030101010101" pitchFamily="2" charset="-122"/>
              </a:rPr>
              <a:t>噩梦细菌</a:t>
            </a:r>
            <a:r>
              <a:rPr lang="zh-CN" sz="2400" b="1">
                <a:solidFill>
                  <a:srgbClr val="CC0000"/>
                </a:solidFill>
                <a:cs typeface="Arial" pitchFamily="34" charset="0"/>
              </a:rPr>
              <a:t>”</a:t>
            </a:r>
            <a:r>
              <a:rPr lang="zh-CN" sz="2400" b="1">
                <a:solidFill>
                  <a:srgbClr val="CC0000"/>
                </a:solidFill>
                <a:latin typeface="宋体" panose="02010600030101010101" pitchFamily="2" charset="-122"/>
              </a:rPr>
              <a:t>，因为即使是最强力的抗生素对其 也是无效的。</a:t>
            </a:r>
            <a:endParaRPr lang="zh-CN" sz="2400" b="1">
              <a:solidFill>
                <a:srgbClr val="CC0000"/>
              </a:solidFill>
              <a:latin typeface="宋体" panose="02010600030101010101" pitchFamily="2" charset="-122"/>
            </a:endParaRPr>
          </a:p>
          <a:p>
            <a:pPr marL="355600" indent="-342900">
              <a:spcBef>
                <a:spcPts val="475"/>
              </a:spcBef>
              <a:buFont typeface="Arial" pitchFamily="34" charset="0"/>
              <a:buChar char="•"/>
              <a:tabLst>
                <a:tab pos="353695"/>
                <a:tab pos="355600"/>
              </a:tabLst>
            </a:pPr>
            <a:endParaRPr lang="zh-CN" sz="2400">
              <a:latin typeface="宋体" panose="02010600030101010101" pitchFamily="2" charset="-122"/>
            </a:endParaRPr>
          </a:p>
          <a:p>
            <a:pPr marL="355600" indent="-342900" algn="just">
              <a:spcBef>
                <a:spcPts val="475"/>
              </a:spcBef>
              <a:buFont typeface="Arial" pitchFamily="34" charset="0"/>
              <a:buChar char="•"/>
              <a:tabLst>
                <a:tab pos="353695"/>
                <a:tab pos="355600"/>
              </a:tabLst>
            </a:pPr>
            <a:r>
              <a:rPr lang="zh-CN" sz="2400">
                <a:latin typeface="宋体" panose="02010600030101010101" pitchFamily="2" charset="-122"/>
              </a:rPr>
              <a:t>报道称，</a:t>
            </a:r>
            <a:r>
              <a:rPr lang="zh-CN" altLang="zh-CN" sz="2400">
                <a:cs typeface="Arial" pitchFamily="34" charset="0"/>
              </a:rPr>
              <a:t>CRE</a:t>
            </a:r>
            <a:r>
              <a:rPr lang="zh-CN" sz="2400">
                <a:latin typeface="宋体" panose="02010600030101010101" pitchFamily="2" charset="-122"/>
              </a:rPr>
              <a:t>导致了</a:t>
            </a:r>
            <a:r>
              <a:rPr lang="zh-CN" altLang="zh-CN" sz="2400">
                <a:cs typeface="Arial" pitchFamily="34" charset="0"/>
              </a:rPr>
              <a:t>9,300</a:t>
            </a:r>
            <a:r>
              <a:rPr lang="zh-CN" sz="2400">
                <a:latin typeface="宋体" panose="02010600030101010101" pitchFamily="2" charset="-122"/>
              </a:rPr>
              <a:t>例医疗保健相关性感染。最常见的</a:t>
            </a:r>
            <a:r>
              <a:rPr lang="zh-CN" altLang="zh-CN" sz="2400">
                <a:cs typeface="Arial" pitchFamily="34" charset="0"/>
              </a:rPr>
              <a:t>2</a:t>
            </a:r>
            <a:r>
              <a:rPr lang="zh-CN" sz="2400">
                <a:latin typeface="宋体" panose="02010600030101010101" pitchFamily="2" charset="-122"/>
              </a:rPr>
              <a:t>种</a:t>
            </a:r>
            <a:r>
              <a:rPr lang="zh-CN" altLang="zh-CN" sz="2400">
                <a:cs typeface="Arial" pitchFamily="34" charset="0"/>
              </a:rPr>
              <a:t>CRE  </a:t>
            </a:r>
            <a:r>
              <a:rPr lang="zh-CN" sz="2400">
                <a:latin typeface="宋体" panose="02010600030101010101" pitchFamily="2" charset="-122"/>
              </a:rPr>
              <a:t>是：耐碳青霉烯的肺炎克雷伯菌和耐碳青霉烯的大肠埃希菌，每年约 导致</a:t>
            </a:r>
            <a:r>
              <a:rPr lang="zh-CN" altLang="zh-CN" sz="2400">
                <a:cs typeface="Arial" pitchFamily="34" charset="0"/>
              </a:rPr>
              <a:t>600</a:t>
            </a:r>
            <a:r>
              <a:rPr lang="zh-CN" sz="2400">
                <a:latin typeface="宋体" panose="02010600030101010101" pitchFamily="2" charset="-122"/>
              </a:rPr>
              <a:t>人死亡。 死亡率大于</a:t>
            </a:r>
            <a:r>
              <a:rPr lang="zh-CN" altLang="zh-CN" sz="2400">
                <a:cs typeface="Arial" pitchFamily="34" charset="0"/>
              </a:rPr>
              <a:t>50%</a:t>
            </a:r>
            <a:r>
              <a:rPr lang="zh-CN" sz="2400">
                <a:latin typeface="宋体" panose="02010600030101010101" pitchFamily="2" charset="-122"/>
              </a:rPr>
              <a:t>。</a:t>
            </a:r>
            <a:endParaRPr lang="zh-CN" sz="2400">
              <a:latin typeface="宋体" panose="02010600030101010101" pitchFamily="2" charset="-122"/>
            </a:endParaRPr>
          </a:p>
          <a:p>
            <a:pPr marL="355600" indent="-342900" algn="just">
              <a:spcBef>
                <a:spcPts val="475"/>
              </a:spcBef>
              <a:buFont typeface="Arial" pitchFamily="34" charset="0"/>
              <a:buChar char="•"/>
              <a:tabLst>
                <a:tab pos="353695"/>
                <a:tab pos="355600"/>
              </a:tabLst>
            </a:pPr>
            <a:endParaRPr lang="zh-CN" sz="2400">
              <a:latin typeface="宋体" panose="02010600030101010101" pitchFamily="2" charset="-122"/>
            </a:endParaRPr>
          </a:p>
          <a:p>
            <a:pPr marL="355600" indent="-342900" algn="just">
              <a:spcBef>
                <a:spcPts val="490"/>
              </a:spcBef>
              <a:buFont typeface="Arial" pitchFamily="34" charset="0"/>
              <a:buChar char="•"/>
              <a:tabLst>
                <a:tab pos="353695"/>
                <a:tab pos="355600"/>
              </a:tabLst>
            </a:pPr>
            <a:r>
              <a:rPr lang="zh-CN" sz="2400">
                <a:latin typeface="宋体" panose="02010600030101010101" pitchFamily="2" charset="-122"/>
              </a:rPr>
              <a:t>在过去的</a:t>
            </a:r>
            <a:r>
              <a:rPr lang="zh-CN" altLang="zh-CN" sz="2400">
                <a:cs typeface="Arial" pitchFamily="34" charset="0"/>
              </a:rPr>
              <a:t>10</a:t>
            </a:r>
            <a:r>
              <a:rPr lang="zh-CN" sz="2400">
                <a:latin typeface="宋体" panose="02010600030101010101" pitchFamily="2" charset="-122"/>
              </a:rPr>
              <a:t>年中，发现</a:t>
            </a:r>
            <a:r>
              <a:rPr lang="zh-CN" altLang="zh-CN" sz="2400">
                <a:cs typeface="Arial" pitchFamily="34" charset="0"/>
              </a:rPr>
              <a:t>CRE</a:t>
            </a:r>
            <a:r>
              <a:rPr lang="zh-CN" sz="2400">
                <a:latin typeface="宋体" panose="02010600030101010101" pitchFamily="2" charset="-122"/>
              </a:rPr>
              <a:t>在美国从</a:t>
            </a:r>
            <a:r>
              <a:rPr lang="zh-CN" altLang="zh-CN" sz="2400">
                <a:cs typeface="Arial" pitchFamily="34" charset="0"/>
              </a:rPr>
              <a:t>1</a:t>
            </a:r>
            <a:r>
              <a:rPr lang="zh-CN" sz="2400">
                <a:latin typeface="宋体" panose="02010600030101010101" pitchFamily="2" charset="-122"/>
              </a:rPr>
              <a:t>个州扩散到了</a:t>
            </a:r>
            <a:r>
              <a:rPr lang="zh-CN" altLang="zh-CN" sz="2400">
                <a:cs typeface="Arial" pitchFamily="34" charset="0"/>
              </a:rPr>
              <a:t>38</a:t>
            </a:r>
            <a:r>
              <a:rPr lang="zh-CN" sz="2400">
                <a:latin typeface="宋体" panose="02010600030101010101" pitchFamily="2" charset="-122"/>
              </a:rPr>
              <a:t>个州。</a:t>
            </a:r>
            <a:r>
              <a:rPr lang="zh-CN" sz="2400">
                <a:cs typeface="Arial" pitchFamily="34" charset="0"/>
              </a:rPr>
              <a:t>”</a:t>
            </a:r>
            <a:endParaRPr lang="zh-CN" sz="2400">
              <a:cs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5943600" y="198438"/>
            <a:ext cx="4483100" cy="876300"/>
          </a:xfrm>
        </p:spPr>
        <p:txBody>
          <a:bodyPr vert="horz" tIns="12065" rtlCol="0">
            <a:noAutofit/>
          </a:bodyPr>
          <a:lstStyle/>
          <a:p>
            <a:pPr marL="12700" eaLnBrk="1" fontAlgn="auto" hangingPunct="1">
              <a:spcBef>
                <a:spcPts val="95"/>
              </a:spcBef>
              <a:spcAft>
                <a:spcPct val="0"/>
              </a:spcAft>
              <a:defRPr/>
            </a:pPr>
            <a:r>
              <a:rPr sz="4000" b="1" spc="-5">
                <a:solidFill>
                  <a:schemeClr val="bg1"/>
                </a:solidFill>
              </a:rPr>
              <a:t>耐药菌增加的原因</a:t>
            </a:r>
            <a:endParaRPr sz="4000" b="1" spc="-5">
              <a:solidFill>
                <a:schemeClr val="bg1"/>
              </a:solidFill>
            </a:endParaRPr>
          </a:p>
        </p:txBody>
      </p:sp>
      <p:sp>
        <p:nvSpPr>
          <p:cNvPr id="3" name="object 3"/>
          <p:cNvSpPr txBox="1"/>
          <p:nvPr/>
        </p:nvSpPr>
        <p:spPr>
          <a:xfrm>
            <a:off x="1846263" y="1393825"/>
            <a:ext cx="8675687" cy="4522788"/>
          </a:xfrm>
          <a:prstGeom prst="rect">
            <a:avLst/>
          </a:prstGeom>
        </p:spPr>
        <p:txBody>
          <a:bodyPr lIns="0" tIns="4889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lgn="just">
              <a:lnSpc>
                <a:spcPct val="90000"/>
              </a:lnSpc>
              <a:spcBef>
                <a:spcPts val="390"/>
              </a:spcBef>
              <a:buFontTx/>
              <a:buChar char="•"/>
              <a:tabLst>
                <a:tab pos="355600"/>
              </a:tabLst>
            </a:pPr>
            <a:r>
              <a:rPr lang="zh-CN" sz="2800" b="1">
                <a:latin typeface="宋体" panose="02010600030101010101" pitchFamily="2" charset="-122"/>
              </a:rPr>
              <a:t>存在耐药基因：</a:t>
            </a:r>
            <a:r>
              <a:rPr lang="zh-CN" sz="2800">
                <a:latin typeface="宋体" panose="02010600030101010101" pitchFamily="2" charset="-122"/>
              </a:rPr>
              <a:t>细菌天然存在或后天因为基因突变或转移得到 了耐药基因，耐药基因决定了各种不同的耐药机制，使细菌能 够抵抗抗菌药物的杀伤作用。</a:t>
            </a:r>
            <a:endParaRPr lang="zh-CN" sz="2800">
              <a:latin typeface="宋体" panose="02010600030101010101" pitchFamily="2" charset="-122"/>
            </a:endParaRPr>
          </a:p>
          <a:p>
            <a:pPr marL="355600" indent="-342900" algn="just">
              <a:lnSpc>
                <a:spcPct val="90000"/>
              </a:lnSpc>
              <a:spcBef>
                <a:spcPts val="390"/>
              </a:spcBef>
              <a:buFontTx/>
              <a:buChar char="•"/>
              <a:tabLst>
                <a:tab pos="355600"/>
              </a:tabLst>
            </a:pPr>
            <a:endParaRPr lang="zh-CN" sz="2800">
              <a:latin typeface="宋体" panose="02010600030101010101" pitchFamily="2" charset="-122"/>
            </a:endParaRPr>
          </a:p>
          <a:p>
            <a:pPr marL="355600" indent="-342900" algn="just">
              <a:lnSpc>
                <a:spcPct val="90000"/>
              </a:lnSpc>
              <a:spcBef>
                <a:spcPts val="575"/>
              </a:spcBef>
              <a:buFontTx/>
              <a:buChar char="•"/>
              <a:tabLst>
                <a:tab pos="355600"/>
              </a:tabLst>
            </a:pPr>
            <a:r>
              <a:rPr lang="zh-CN" sz="2800" b="1">
                <a:latin typeface="宋体" panose="02010600030101010101" pitchFamily="2" charset="-122"/>
              </a:rPr>
              <a:t>耐药菌产生增加：</a:t>
            </a:r>
            <a:r>
              <a:rPr lang="zh-CN" sz="2800">
                <a:latin typeface="宋体" panose="02010600030101010101" pitchFamily="2" charset="-122"/>
              </a:rPr>
              <a:t>（抗生素选择性压力）：由于医生过多地使 用抗生素，造成对基因突变及耐药基因转移的耐药菌进行了筛选。</a:t>
            </a:r>
            <a:endParaRPr lang="zh-CN" sz="2800">
              <a:latin typeface="宋体" panose="02010600030101010101" pitchFamily="2" charset="-122"/>
            </a:endParaRPr>
          </a:p>
          <a:p>
            <a:pPr marL="355600" indent="-342900" algn="just">
              <a:lnSpc>
                <a:spcPct val="90000"/>
              </a:lnSpc>
              <a:spcBef>
                <a:spcPts val="575"/>
              </a:spcBef>
              <a:buFontTx/>
              <a:buChar char="•"/>
              <a:tabLst>
                <a:tab pos="355600"/>
              </a:tabLst>
            </a:pPr>
            <a:endParaRPr lang="zh-CN" sz="2800">
              <a:latin typeface="宋体" panose="02010600030101010101" pitchFamily="2" charset="-122"/>
            </a:endParaRPr>
          </a:p>
          <a:p>
            <a:pPr marL="355600" indent="-342900" algn="just">
              <a:lnSpc>
                <a:spcPct val="90000"/>
              </a:lnSpc>
              <a:spcBef>
                <a:spcPts val="575"/>
              </a:spcBef>
              <a:buFontTx/>
              <a:buChar char="•"/>
              <a:tabLst>
                <a:tab pos="355600"/>
              </a:tabLst>
            </a:pPr>
            <a:r>
              <a:rPr lang="zh-CN" sz="2800" b="1">
                <a:latin typeface="宋体" panose="02010600030101010101" pitchFamily="2" charset="-122"/>
              </a:rPr>
              <a:t>耐药菌传播增加：</a:t>
            </a:r>
            <a:r>
              <a:rPr lang="zh-CN" sz="2800">
                <a:latin typeface="宋体" panose="02010600030101010101" pitchFamily="2" charset="-122"/>
              </a:rPr>
              <a:t>通过医护人员尤其手的接触，细菌在病人间 交叉寄生造成耐药菌株在医院内的传播，以及随后通过宿主病 人的转移，耐药菌在医院间甚至社区进行传播。</a:t>
            </a:r>
            <a:endParaRPr lang="zh-CN" sz="2800">
              <a:latin typeface="宋体" panose="02010600030101010101" pitchFamily="2"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4"/>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3429000" y="990600"/>
            <a:ext cx="5313363" cy="504825"/>
          </a:xfrm>
        </p:spPr>
        <p:txBody>
          <a:bodyPr vert="horz" tIns="13335" rtlCol="0"/>
          <a:lstStyle/>
          <a:p>
            <a:pPr marL="12700" eaLnBrk="1" fontAlgn="auto" hangingPunct="1">
              <a:spcBef>
                <a:spcPts val="105"/>
              </a:spcBef>
              <a:spcAft>
                <a:spcPct val="0"/>
              </a:spcAft>
              <a:defRPr/>
            </a:pPr>
            <a:r>
              <a:rPr sz="3200"/>
              <a:t>多重耐药菌产生和扩散</a:t>
            </a:r>
            <a:r>
              <a:rPr sz="3200" spc="-15"/>
              <a:t>的</a:t>
            </a:r>
            <a:r>
              <a:rPr sz="3200"/>
              <a:t>原因</a:t>
            </a:r>
            <a:endParaRPr sz="3200"/>
          </a:p>
        </p:txBody>
      </p:sp>
      <p:sp>
        <p:nvSpPr>
          <p:cNvPr id="3" name="object 3"/>
          <p:cNvSpPr txBox="1"/>
          <p:nvPr/>
        </p:nvSpPr>
        <p:spPr>
          <a:xfrm>
            <a:off x="1854200" y="1898650"/>
            <a:ext cx="8813800" cy="1895475"/>
          </a:xfrm>
          <a:prstGeom prst="rect">
            <a:avLst/>
          </a:prstGeom>
        </p:spPr>
        <p:txBody>
          <a:bodyPr lIns="0" tIns="8572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fontAlgn="auto">
              <a:lnSpc>
                <a:spcPct val="150000"/>
              </a:lnSpc>
              <a:spcBef>
                <a:spcPts val="6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30-40%为医院工作人员的手</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20-25%是抗菌药物的选择压力</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spc="-5">
                <a:latin typeface="宋体" panose="02010600030101010101" pitchFamily="2" charset="-122"/>
                <a:ea typeface="+mn-ea"/>
                <a:cs typeface="宋体" panose="02010600030101010101" pitchFamily="2" charset="-122"/>
              </a:rPr>
              <a:t>20-25%是社区获得性病原菌</a:t>
            </a:r>
            <a:r>
              <a:rPr sz="2400">
                <a:latin typeface="宋体" panose="02010600030101010101" pitchFamily="2" charset="-122"/>
                <a:ea typeface="+mn-ea"/>
                <a:cs typeface="宋体" panose="02010600030101010101" pitchFamily="2" charset="-122"/>
              </a:rPr>
              <a:t>（如环境污染及工作人员携带）</a:t>
            </a:r>
            <a:endParaRPr sz="2400">
              <a:latin typeface="宋体" panose="02010600030101010101" pitchFamily="2" charset="-122"/>
              <a:ea typeface="+mn-ea"/>
              <a:cs typeface="宋体" panose="02010600030101010101" pitchFamily="2" charset="-122"/>
            </a:endParaRPr>
          </a:p>
        </p:txBody>
      </p:sp>
      <p:sp>
        <p:nvSpPr>
          <p:cNvPr id="15363" name="object 4"/>
          <p:cNvSpPr>
            <a:spLocks noChangeArrowheads="1"/>
          </p:cNvSpPr>
          <p:nvPr/>
        </p:nvSpPr>
        <p:spPr bwMode="auto">
          <a:xfrm>
            <a:off x="2057400" y="4068763"/>
            <a:ext cx="3556000" cy="2125662"/>
          </a:xfrm>
          <a:prstGeom prst="rect">
            <a:avLst/>
          </a:prstGeom>
          <a:blipFill dpi="0" rotWithShape="1">
            <a:blip r:embed="rId2"/>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5364" name="object 5"/>
          <p:cNvSpPr>
            <a:spLocks noChangeArrowheads="1"/>
          </p:cNvSpPr>
          <p:nvPr/>
        </p:nvSpPr>
        <p:spPr bwMode="auto">
          <a:xfrm>
            <a:off x="6626225" y="4108450"/>
            <a:ext cx="3409950" cy="2084388"/>
          </a:xfrm>
          <a:prstGeom prst="rect">
            <a:avLst/>
          </a:prstGeom>
          <a:blipFill dpi="0" rotWithShape="1">
            <a:blip r:embed="rId3"/>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5"/>
          <a:stretch>
            <a:fillRect/>
          </a:stretch>
        </a:blipFill>
        <a:effectLst/>
      </p:bgPr>
    </p:bg>
    <p:spTree>
      <p:nvGrpSpPr>
        <p:cNvPr id="1" name=""/>
        <p:cNvGrpSpPr/>
        <p:nvPr/>
      </p:nvGrpSpPr>
      <p:grpSpPr>
        <a:xfrm>
          <a:off x="0" y="0"/>
          <a:ext cx="0" cy="0"/>
        </a:xfrm>
      </p:grpSpPr>
      <p:sp>
        <p:nvSpPr>
          <p:cNvPr id="16385" name="object 2"/>
          <p:cNvSpPr>
            <a:spLocks noChangeArrowheads="1"/>
          </p:cNvSpPr>
          <p:nvPr/>
        </p:nvSpPr>
        <p:spPr bwMode="auto">
          <a:xfrm>
            <a:off x="4656138" y="1689100"/>
            <a:ext cx="2592387" cy="4260850"/>
          </a:xfrm>
          <a:prstGeom prst="rect">
            <a:avLst/>
          </a:prstGeom>
          <a:blipFill dpi="0" rotWithShape="1">
            <a:blip r:embed="rId2"/>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6386" name="object 3"/>
          <p:cNvSpPr>
            <a:spLocks noChangeArrowheads="1"/>
          </p:cNvSpPr>
          <p:nvPr/>
        </p:nvSpPr>
        <p:spPr bwMode="auto">
          <a:xfrm>
            <a:off x="2782888" y="2228850"/>
            <a:ext cx="3186112" cy="360363"/>
          </a:xfrm>
          <a:custGeom>
            <a:gdLst>
              <a:gd name="T0" fmla="*/ 0 w 3185795"/>
              <a:gd name="T1" fmla="*/ 0 h 360044"/>
              <a:gd name="T2" fmla="*/ 3185795 w 3185795"/>
              <a:gd name="T3" fmla="*/ 360044 h 360044"/>
            </a:gdLst>
            <a:rect l="T0" t="T1" r="T2" b="T3"/>
            <a:pathLst>
              <a:path w="3185795" h="360044">
                <a:moveTo>
                  <a:pt x="0" y="0"/>
                </a:moveTo>
                <a:lnTo>
                  <a:pt x="714756" y="0"/>
                </a:lnTo>
                <a:lnTo>
                  <a:pt x="1021080" y="0"/>
                </a:lnTo>
                <a:lnTo>
                  <a:pt x="1225295" y="0"/>
                </a:lnTo>
                <a:lnTo>
                  <a:pt x="1225295" y="59943"/>
                </a:lnTo>
                <a:lnTo>
                  <a:pt x="3185414" y="59562"/>
                </a:lnTo>
                <a:lnTo>
                  <a:pt x="1225295" y="149860"/>
                </a:lnTo>
                <a:lnTo>
                  <a:pt x="1225295" y="359663"/>
                </a:lnTo>
                <a:lnTo>
                  <a:pt x="1021080" y="359663"/>
                </a:lnTo>
                <a:lnTo>
                  <a:pt x="714756" y="359663"/>
                </a:lnTo>
                <a:lnTo>
                  <a:pt x="0" y="359663"/>
                </a:lnTo>
                <a:lnTo>
                  <a:pt x="0" y="149860"/>
                </a:lnTo>
                <a:lnTo>
                  <a:pt x="0" y="59943"/>
                </a:lnTo>
                <a:lnTo>
                  <a:pt x="0" y="0"/>
                </a:lnTo>
                <a:close/>
              </a:path>
            </a:pathLst>
          </a:custGeom>
          <a:noFill/>
          <a:ln w="9144">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4" name="object 4"/>
          <p:cNvSpPr txBox="1"/>
          <p:nvPr/>
        </p:nvSpPr>
        <p:spPr>
          <a:xfrm>
            <a:off x="2862263" y="2259013"/>
            <a:ext cx="1046162" cy="258762"/>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呼吸道</a:t>
            </a:r>
            <a:r>
              <a:rPr sz="1600" b="1" spc="-5">
                <a:solidFill>
                  <a:srgbClr val="333399"/>
                </a:solidFill>
                <a:latin typeface="宋体" panose="02010600030101010101" pitchFamily="2" charset="-122"/>
                <a:ea typeface="+mn-ea"/>
                <a:cs typeface="宋体" panose="02010600030101010101" pitchFamily="2" charset="-122"/>
              </a:rPr>
              <a:t>定植</a:t>
            </a:r>
            <a:endParaRPr sz="1600">
              <a:latin typeface="宋体" panose="02010600030101010101" pitchFamily="2" charset="-122"/>
              <a:ea typeface="+mn-ea"/>
              <a:cs typeface="宋体" panose="02010600030101010101" pitchFamily="2" charset="-122"/>
            </a:endParaRPr>
          </a:p>
        </p:txBody>
      </p:sp>
      <p:sp>
        <p:nvSpPr>
          <p:cNvPr id="16388" name="object 5"/>
          <p:cNvSpPr>
            <a:spLocks noChangeArrowheads="1"/>
          </p:cNvSpPr>
          <p:nvPr/>
        </p:nvSpPr>
        <p:spPr bwMode="auto">
          <a:xfrm>
            <a:off x="6238875" y="2528888"/>
            <a:ext cx="2163763" cy="301625"/>
          </a:xfrm>
          <a:custGeom>
            <a:gdLst>
              <a:gd name="T0" fmla="*/ 0 w 2162809"/>
              <a:gd name="T1" fmla="*/ 0 h 302260"/>
              <a:gd name="T2" fmla="*/ 2162809 w 2162809"/>
              <a:gd name="T3" fmla="*/ 302260 h 302260"/>
            </a:gdLst>
            <a:rect l="T0" t="T1" r="T2" b="T3"/>
            <a:pathLst>
              <a:path w="2162809" h="302260">
                <a:moveTo>
                  <a:pt x="1080389" y="0"/>
                </a:moveTo>
                <a:lnTo>
                  <a:pt x="1260728" y="0"/>
                </a:lnTo>
                <a:lnTo>
                  <a:pt x="1531239" y="0"/>
                </a:lnTo>
                <a:lnTo>
                  <a:pt x="2162428" y="0"/>
                </a:lnTo>
                <a:lnTo>
                  <a:pt x="2162428" y="176022"/>
                </a:lnTo>
                <a:lnTo>
                  <a:pt x="2162428" y="251460"/>
                </a:lnTo>
                <a:lnTo>
                  <a:pt x="2162428" y="301751"/>
                </a:lnTo>
                <a:lnTo>
                  <a:pt x="1531239" y="301751"/>
                </a:lnTo>
                <a:lnTo>
                  <a:pt x="1260728" y="301751"/>
                </a:lnTo>
                <a:lnTo>
                  <a:pt x="1080389" y="301751"/>
                </a:lnTo>
                <a:lnTo>
                  <a:pt x="1080389" y="251460"/>
                </a:lnTo>
                <a:lnTo>
                  <a:pt x="0" y="186055"/>
                </a:lnTo>
                <a:lnTo>
                  <a:pt x="1080389" y="176022"/>
                </a:lnTo>
                <a:lnTo>
                  <a:pt x="1080389" y="0"/>
                </a:lnTo>
                <a:close/>
              </a:path>
            </a:pathLst>
          </a:custGeom>
          <a:noFill/>
          <a:ln w="9144">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6" name="object 6"/>
          <p:cNvSpPr txBox="1"/>
          <p:nvPr/>
        </p:nvSpPr>
        <p:spPr>
          <a:xfrm>
            <a:off x="7470775" y="2570163"/>
            <a:ext cx="842963" cy="257175"/>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肺部</a:t>
            </a:r>
            <a:r>
              <a:rPr sz="1600" b="1" spc="-5">
                <a:solidFill>
                  <a:srgbClr val="FF0000"/>
                </a:solidFill>
                <a:latin typeface="宋体" panose="02010600030101010101" pitchFamily="2" charset="-122"/>
                <a:ea typeface="+mn-ea"/>
                <a:cs typeface="宋体" panose="02010600030101010101" pitchFamily="2" charset="-122"/>
              </a:rPr>
              <a:t>感染</a:t>
            </a:r>
            <a:endParaRPr sz="1600">
              <a:latin typeface="宋体" panose="02010600030101010101" pitchFamily="2" charset="-122"/>
              <a:ea typeface="+mn-ea"/>
              <a:cs typeface="宋体" panose="02010600030101010101" pitchFamily="2" charset="-122"/>
            </a:endParaRPr>
          </a:p>
        </p:txBody>
      </p:sp>
      <p:sp>
        <p:nvSpPr>
          <p:cNvPr id="7" name="object 7"/>
          <p:cNvSpPr txBox="1"/>
          <p:nvPr/>
        </p:nvSpPr>
        <p:spPr>
          <a:xfrm>
            <a:off x="2862263" y="4360863"/>
            <a:ext cx="1046162" cy="257175"/>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血源性</a:t>
            </a:r>
            <a:r>
              <a:rPr sz="1600" b="1" spc="-5">
                <a:solidFill>
                  <a:srgbClr val="FF0000"/>
                </a:solidFill>
                <a:latin typeface="宋体" panose="02010600030101010101" pitchFamily="2" charset="-122"/>
                <a:ea typeface="+mn-ea"/>
                <a:cs typeface="宋体" panose="02010600030101010101" pitchFamily="2" charset="-122"/>
              </a:rPr>
              <a:t>感染</a:t>
            </a:r>
            <a:endParaRPr sz="1600">
              <a:latin typeface="宋体" panose="02010600030101010101" pitchFamily="2" charset="-122"/>
              <a:ea typeface="+mn-ea"/>
              <a:cs typeface="宋体" panose="02010600030101010101" pitchFamily="2" charset="-122"/>
            </a:endParaRPr>
          </a:p>
        </p:txBody>
      </p:sp>
      <p:sp>
        <p:nvSpPr>
          <p:cNvPr id="16391" name="object 8"/>
          <p:cNvSpPr>
            <a:spLocks noChangeArrowheads="1"/>
          </p:cNvSpPr>
          <p:nvPr/>
        </p:nvSpPr>
        <p:spPr bwMode="auto">
          <a:xfrm>
            <a:off x="5991225" y="3838575"/>
            <a:ext cx="2768600" cy="373063"/>
          </a:xfrm>
          <a:custGeom>
            <a:gdLst>
              <a:gd name="T0" fmla="*/ 0 w 2769870"/>
              <a:gd name="T1" fmla="*/ 0 h 372110"/>
              <a:gd name="T2" fmla="*/ 2769870 w 2769870"/>
              <a:gd name="T3" fmla="*/ 372110 h 372110"/>
            </a:gdLst>
            <a:rect l="T0" t="T1" r="T2" b="T3"/>
            <a:pathLst>
              <a:path w="2769870" h="372110">
                <a:moveTo>
                  <a:pt x="1618869" y="10668"/>
                </a:moveTo>
                <a:lnTo>
                  <a:pt x="1810639" y="10668"/>
                </a:lnTo>
                <a:lnTo>
                  <a:pt x="2098293" y="10668"/>
                </a:lnTo>
                <a:lnTo>
                  <a:pt x="2769489" y="10668"/>
                </a:lnTo>
                <a:lnTo>
                  <a:pt x="2769489" y="70866"/>
                </a:lnTo>
                <a:lnTo>
                  <a:pt x="2769489" y="161163"/>
                </a:lnTo>
                <a:lnTo>
                  <a:pt x="2769489" y="371856"/>
                </a:lnTo>
                <a:lnTo>
                  <a:pt x="2098293" y="371856"/>
                </a:lnTo>
                <a:lnTo>
                  <a:pt x="1810639" y="371856"/>
                </a:lnTo>
                <a:lnTo>
                  <a:pt x="1618869" y="371856"/>
                </a:lnTo>
                <a:lnTo>
                  <a:pt x="1618869" y="161163"/>
                </a:lnTo>
                <a:lnTo>
                  <a:pt x="0" y="0"/>
                </a:lnTo>
                <a:lnTo>
                  <a:pt x="1618869" y="70866"/>
                </a:lnTo>
                <a:lnTo>
                  <a:pt x="1618869" y="10668"/>
                </a:lnTo>
                <a:close/>
              </a:path>
            </a:pathLst>
          </a:custGeom>
          <a:noFill/>
          <a:ln w="9144">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9" name="object 9"/>
          <p:cNvSpPr txBox="1"/>
          <p:nvPr/>
        </p:nvSpPr>
        <p:spPr>
          <a:xfrm>
            <a:off x="7759700" y="3940175"/>
            <a:ext cx="842963" cy="258763"/>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尿路</a:t>
            </a:r>
            <a:r>
              <a:rPr sz="1600" b="1" spc="-5">
                <a:solidFill>
                  <a:srgbClr val="FF0000"/>
                </a:solidFill>
                <a:latin typeface="宋体" panose="02010600030101010101" pitchFamily="2" charset="-122"/>
                <a:ea typeface="+mn-ea"/>
                <a:cs typeface="宋体" panose="02010600030101010101" pitchFamily="2" charset="-122"/>
              </a:rPr>
              <a:t>感染</a:t>
            </a:r>
            <a:endParaRPr sz="1600">
              <a:latin typeface="宋体" panose="02010600030101010101" pitchFamily="2" charset="-122"/>
              <a:ea typeface="+mn-ea"/>
              <a:cs typeface="宋体" panose="02010600030101010101" pitchFamily="2" charset="-122"/>
            </a:endParaRPr>
          </a:p>
        </p:txBody>
      </p:sp>
      <p:sp>
        <p:nvSpPr>
          <p:cNvPr id="16393" name="object 10"/>
          <p:cNvSpPr>
            <a:spLocks noChangeArrowheads="1"/>
          </p:cNvSpPr>
          <p:nvPr/>
        </p:nvSpPr>
        <p:spPr bwMode="auto">
          <a:xfrm>
            <a:off x="6442075" y="4568825"/>
            <a:ext cx="3038475" cy="301625"/>
          </a:xfrm>
          <a:custGeom>
            <a:gdLst>
              <a:gd name="T0" fmla="*/ 0 w 3038475"/>
              <a:gd name="T1" fmla="*/ 0 h 302260"/>
              <a:gd name="T2" fmla="*/ 3038475 w 3038475"/>
              <a:gd name="T3" fmla="*/ 302260 h 302260"/>
            </a:gdLst>
            <a:rect l="T0" t="T1" r="T2" b="T3"/>
            <a:pathLst>
              <a:path w="3038475" h="302260">
                <a:moveTo>
                  <a:pt x="1093724" y="0"/>
                </a:moveTo>
                <a:lnTo>
                  <a:pt x="1417828" y="0"/>
                </a:lnTo>
                <a:lnTo>
                  <a:pt x="1903984" y="0"/>
                </a:lnTo>
                <a:lnTo>
                  <a:pt x="3038348" y="0"/>
                </a:lnTo>
                <a:lnTo>
                  <a:pt x="3038348" y="50292"/>
                </a:lnTo>
                <a:lnTo>
                  <a:pt x="3038348" y="125730"/>
                </a:lnTo>
                <a:lnTo>
                  <a:pt x="3038348" y="301752"/>
                </a:lnTo>
                <a:lnTo>
                  <a:pt x="1903984" y="301752"/>
                </a:lnTo>
                <a:lnTo>
                  <a:pt x="1417828" y="301752"/>
                </a:lnTo>
                <a:lnTo>
                  <a:pt x="1093724" y="301752"/>
                </a:lnTo>
                <a:lnTo>
                  <a:pt x="1093724" y="125730"/>
                </a:lnTo>
                <a:lnTo>
                  <a:pt x="0" y="98425"/>
                </a:lnTo>
                <a:lnTo>
                  <a:pt x="1093724" y="50292"/>
                </a:lnTo>
                <a:lnTo>
                  <a:pt x="1093724" y="0"/>
                </a:lnTo>
                <a:close/>
              </a:path>
            </a:pathLst>
          </a:custGeom>
          <a:noFill/>
          <a:ln w="9143">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1" name="object 11"/>
          <p:cNvSpPr txBox="1"/>
          <p:nvPr/>
        </p:nvSpPr>
        <p:spPr>
          <a:xfrm>
            <a:off x="7688263" y="4600575"/>
            <a:ext cx="1658937" cy="257175"/>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伤口的</a:t>
            </a:r>
            <a:r>
              <a:rPr sz="1600" b="1" spc="-5">
                <a:solidFill>
                  <a:srgbClr val="333399"/>
                </a:solidFill>
                <a:latin typeface="宋体" panose="02010600030101010101" pitchFamily="2" charset="-122"/>
                <a:ea typeface="+mn-ea"/>
                <a:cs typeface="宋体" panose="02010600030101010101" pitchFamily="2" charset="-122"/>
              </a:rPr>
              <a:t>定植</a:t>
            </a:r>
            <a:r>
              <a:rPr sz="1600" b="1" spc="-5">
                <a:latin typeface="宋体" panose="02010600030101010101" pitchFamily="2" charset="-122"/>
                <a:ea typeface="+mn-ea"/>
                <a:cs typeface="宋体" panose="02010600030101010101" pitchFamily="2" charset="-122"/>
              </a:rPr>
              <a:t>和</a:t>
            </a:r>
            <a:r>
              <a:rPr sz="1600" b="1" spc="-5">
                <a:solidFill>
                  <a:srgbClr val="FF0000"/>
                </a:solidFill>
                <a:latin typeface="宋体" panose="02010600030101010101" pitchFamily="2" charset="-122"/>
                <a:ea typeface="+mn-ea"/>
                <a:cs typeface="宋体" panose="02010600030101010101" pitchFamily="2" charset="-122"/>
              </a:rPr>
              <a:t>感染</a:t>
            </a:r>
            <a:endParaRPr sz="1600">
              <a:latin typeface="宋体" panose="02010600030101010101" pitchFamily="2" charset="-122"/>
              <a:ea typeface="+mn-ea"/>
              <a:cs typeface="宋体" panose="02010600030101010101" pitchFamily="2" charset="-122"/>
            </a:endParaRPr>
          </a:p>
        </p:txBody>
      </p:sp>
      <p:sp>
        <p:nvSpPr>
          <p:cNvPr id="16395" name="object 12"/>
          <p:cNvSpPr>
            <a:spLocks noChangeArrowheads="1"/>
          </p:cNvSpPr>
          <p:nvPr/>
        </p:nvSpPr>
        <p:spPr bwMode="auto">
          <a:xfrm>
            <a:off x="2424113" y="2911475"/>
            <a:ext cx="2911475" cy="579438"/>
          </a:xfrm>
          <a:custGeom>
            <a:gdLst>
              <a:gd name="T0" fmla="*/ 0 w 2910204"/>
              <a:gd name="T1" fmla="*/ 0 h 578485"/>
              <a:gd name="T2" fmla="*/ 2910204 w 2910204"/>
              <a:gd name="T3" fmla="*/ 578485 h 578485"/>
            </a:gdLst>
            <a:rect l="T0" t="T1" r="T2" b="T3"/>
            <a:pathLst>
              <a:path w="2910204" h="578485">
                <a:moveTo>
                  <a:pt x="0" y="277748"/>
                </a:moveTo>
                <a:lnTo>
                  <a:pt x="756539" y="277748"/>
                </a:lnTo>
                <a:lnTo>
                  <a:pt x="1080770" y="277748"/>
                </a:lnTo>
                <a:lnTo>
                  <a:pt x="1296923" y="277748"/>
                </a:lnTo>
                <a:lnTo>
                  <a:pt x="1296923" y="327786"/>
                </a:lnTo>
                <a:lnTo>
                  <a:pt x="2909696" y="0"/>
                </a:lnTo>
                <a:lnTo>
                  <a:pt x="1296923" y="402843"/>
                </a:lnTo>
                <a:lnTo>
                  <a:pt x="1296923" y="577976"/>
                </a:lnTo>
                <a:lnTo>
                  <a:pt x="1080770" y="577976"/>
                </a:lnTo>
                <a:lnTo>
                  <a:pt x="756539" y="577976"/>
                </a:lnTo>
                <a:lnTo>
                  <a:pt x="0" y="577976"/>
                </a:lnTo>
                <a:lnTo>
                  <a:pt x="0" y="402843"/>
                </a:lnTo>
                <a:lnTo>
                  <a:pt x="0" y="327786"/>
                </a:lnTo>
                <a:lnTo>
                  <a:pt x="0" y="277748"/>
                </a:lnTo>
                <a:close/>
              </a:path>
            </a:pathLst>
          </a:custGeom>
          <a:noFill/>
          <a:ln w="9144">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3" name="object 13"/>
          <p:cNvSpPr txBox="1"/>
          <p:nvPr/>
        </p:nvSpPr>
        <p:spPr>
          <a:xfrm>
            <a:off x="2574925" y="3219450"/>
            <a:ext cx="1046163" cy="258763"/>
          </a:xfrm>
          <a:prstGeom prst="rect">
            <a:avLst/>
          </a:prstGeom>
        </p:spPr>
        <p:txBody>
          <a:bodyPr lIns="0" tIns="12065" rIns="0" bIns="0">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fontAlgn="auto">
              <a:spcBef>
                <a:spcPts val="95"/>
              </a:spcBef>
              <a:spcAft>
                <a:spcPct val="0"/>
              </a:spcAft>
              <a:defRPr/>
            </a:pPr>
            <a:r>
              <a:rPr sz="1600" b="1" spc="-5">
                <a:latin typeface="宋体" panose="02010600030101010101" pitchFamily="2" charset="-122"/>
                <a:ea typeface="+mn-ea"/>
                <a:cs typeface="宋体" panose="02010600030101010101" pitchFamily="2" charset="-122"/>
              </a:rPr>
              <a:t>皮肤的</a:t>
            </a:r>
            <a:r>
              <a:rPr sz="1600" b="1" spc="-5">
                <a:solidFill>
                  <a:srgbClr val="333399"/>
                </a:solidFill>
                <a:latin typeface="宋体" panose="02010600030101010101" pitchFamily="2" charset="-122"/>
                <a:ea typeface="+mn-ea"/>
                <a:cs typeface="宋体" panose="02010600030101010101" pitchFamily="2" charset="-122"/>
              </a:rPr>
              <a:t>定植</a:t>
            </a:r>
            <a:endParaRPr sz="1600">
              <a:latin typeface="宋体" panose="02010600030101010101" pitchFamily="2" charset="-122"/>
              <a:ea typeface="+mn-ea"/>
              <a:cs typeface="宋体" panose="02010600030101010101" pitchFamily="2" charset="-122"/>
            </a:endParaRPr>
          </a:p>
        </p:txBody>
      </p:sp>
      <p:sp>
        <p:nvSpPr>
          <p:cNvPr id="16397" name="object 14"/>
          <p:cNvSpPr>
            <a:spLocks noChangeArrowheads="1"/>
          </p:cNvSpPr>
          <p:nvPr/>
        </p:nvSpPr>
        <p:spPr bwMode="auto">
          <a:xfrm>
            <a:off x="2711450" y="4087813"/>
            <a:ext cx="3097213" cy="541337"/>
          </a:xfrm>
          <a:custGeom>
            <a:gdLst>
              <a:gd name="T0" fmla="*/ 0 w 3098165"/>
              <a:gd name="T1" fmla="*/ 0 h 542289"/>
              <a:gd name="T2" fmla="*/ 3098165 w 3098165"/>
              <a:gd name="T3" fmla="*/ 542289 h 542289"/>
            </a:gdLst>
            <a:rect l="T0" t="T1" r="T2" b="T3"/>
            <a:pathLst>
              <a:path w="3098165" h="542289">
                <a:moveTo>
                  <a:pt x="0" y="242061"/>
                </a:moveTo>
                <a:lnTo>
                  <a:pt x="840993" y="242061"/>
                </a:lnTo>
                <a:lnTo>
                  <a:pt x="1201420" y="242061"/>
                </a:lnTo>
                <a:lnTo>
                  <a:pt x="1441704" y="242061"/>
                </a:lnTo>
                <a:lnTo>
                  <a:pt x="1441704" y="292100"/>
                </a:lnTo>
                <a:lnTo>
                  <a:pt x="3097783" y="0"/>
                </a:lnTo>
                <a:lnTo>
                  <a:pt x="1441704" y="367156"/>
                </a:lnTo>
                <a:lnTo>
                  <a:pt x="1441704" y="542289"/>
                </a:lnTo>
                <a:lnTo>
                  <a:pt x="1201420" y="542289"/>
                </a:lnTo>
                <a:lnTo>
                  <a:pt x="840993" y="542289"/>
                </a:lnTo>
                <a:lnTo>
                  <a:pt x="0" y="542289"/>
                </a:lnTo>
                <a:lnTo>
                  <a:pt x="0" y="367156"/>
                </a:lnTo>
                <a:lnTo>
                  <a:pt x="0" y="292100"/>
                </a:lnTo>
                <a:lnTo>
                  <a:pt x="0" y="242061"/>
                </a:lnTo>
                <a:close/>
              </a:path>
            </a:pathLst>
          </a:custGeom>
          <a:noFill/>
          <a:ln w="9144">
            <a:solidFill>
              <a:srgbClr val="000000"/>
            </a:solid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6398" name="object 15"/>
          <p:cNvSpPr>
            <a:spLocks noChangeArrowheads="1"/>
          </p:cNvSpPr>
          <p:nvPr/>
        </p:nvSpPr>
        <p:spPr bwMode="auto">
          <a:xfrm>
            <a:off x="1871663" y="1292225"/>
            <a:ext cx="1866900" cy="382588"/>
          </a:xfrm>
          <a:prstGeom prst="rect">
            <a:avLst/>
          </a:prstGeom>
          <a:blipFill dpi="0" rotWithShape="1">
            <a:blip r:embed="rId3"/>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
        <p:nvSpPr>
          <p:cNvPr id="16399" name="object 16"/>
          <p:cNvSpPr>
            <a:spLocks noChangeArrowheads="1"/>
          </p:cNvSpPr>
          <p:nvPr/>
        </p:nvSpPr>
        <p:spPr bwMode="auto">
          <a:xfrm>
            <a:off x="1847850" y="1268413"/>
            <a:ext cx="1866900" cy="381000"/>
          </a:xfrm>
          <a:prstGeom prst="rect">
            <a:avLst/>
          </a:prstGeom>
          <a:blipFill dpi="0" rotWithShape="1">
            <a:blip r:embed="rId4"/>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5562600" y="152400"/>
            <a:ext cx="5326063" cy="647700"/>
          </a:xfrm>
        </p:spPr>
        <p:txBody>
          <a:bodyPr vert="horz" tIns="12700" rtlCol="0">
            <a:noAutofit/>
          </a:bodyPr>
          <a:lstStyle/>
          <a:p>
            <a:pPr marL="12700" eaLnBrk="1" fontAlgn="auto" hangingPunct="1">
              <a:spcBef>
                <a:spcPts val="100"/>
              </a:spcBef>
              <a:spcAft>
                <a:spcPct val="0"/>
              </a:spcAft>
              <a:defRPr/>
            </a:pPr>
            <a:r>
              <a:rPr lang="en-US" sz="3600" spc="-5"/>
              <a:t> </a:t>
            </a:r>
            <a:r>
              <a:rPr sz="3600" b="1" spc="-5">
                <a:solidFill>
                  <a:schemeClr val="bg1"/>
                </a:solidFill>
              </a:rPr>
              <a:t>多重耐药菌的易感人群</a:t>
            </a:r>
            <a:endParaRPr sz="3600" b="1" spc="-5">
              <a:solidFill>
                <a:schemeClr val="bg1"/>
              </a:solidFill>
            </a:endParaRPr>
          </a:p>
        </p:txBody>
      </p:sp>
      <p:sp>
        <p:nvSpPr>
          <p:cNvPr id="3" name="object 3"/>
          <p:cNvSpPr txBox="1"/>
          <p:nvPr/>
        </p:nvSpPr>
        <p:spPr>
          <a:xfrm>
            <a:off x="2362200" y="990600"/>
            <a:ext cx="6943725" cy="5803900"/>
          </a:xfrm>
          <a:prstGeom prst="rect">
            <a:avLst/>
          </a:prstGeom>
        </p:spPr>
        <p:txBody>
          <a:bodyPr lIns="0" tIns="8572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fontAlgn="auto">
              <a:lnSpc>
                <a:spcPct val="150000"/>
              </a:lnSpc>
              <a:spcBef>
                <a:spcPts val="6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既往携带或感染</a:t>
            </a:r>
            <a:r>
              <a:rPr sz="2400" spc="-15">
                <a:latin typeface="宋体" panose="02010600030101010101" pitchFamily="2" charset="-122"/>
                <a:ea typeface="+mn-ea"/>
                <a:cs typeface="宋体" panose="02010600030101010101" pitchFamily="2" charset="-122"/>
              </a:rPr>
              <a:t>了</a:t>
            </a:r>
            <a:r>
              <a:rPr sz="2400">
                <a:latin typeface="宋体" panose="02010600030101010101" pitchFamily="2" charset="-122"/>
                <a:ea typeface="+mn-ea"/>
                <a:cs typeface="宋体" panose="02010600030101010101" pitchFamily="2" charset="-122"/>
              </a:rPr>
              <a:t>MDRO</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在</a:t>
            </a:r>
            <a:r>
              <a:rPr sz="2400" spc="-5">
                <a:latin typeface="宋体" panose="02010600030101010101" pitchFamily="2" charset="-122"/>
                <a:ea typeface="+mn-ea"/>
                <a:cs typeface="宋体" panose="02010600030101010101" pitchFamily="2" charset="-122"/>
              </a:rPr>
              <a:t>MDRO</a:t>
            </a:r>
            <a:r>
              <a:rPr sz="2400">
                <a:latin typeface="宋体" panose="02010600030101010101" pitchFamily="2" charset="-122"/>
                <a:ea typeface="+mn-ea"/>
                <a:cs typeface="宋体" panose="02010600030101010101" pitchFamily="2" charset="-122"/>
              </a:rPr>
              <a:t>感染率高的科住院</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高龄患者</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80"/>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高危手术</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免疫抑制剂应用</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插管或侵入性操作</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80"/>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长期住院患者</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75"/>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使用广谱抗菌药物，或长期应用抗菌药物</a:t>
            </a:r>
            <a:endParaRPr sz="2400">
              <a:latin typeface="宋体" panose="02010600030101010101" pitchFamily="2" charset="-122"/>
              <a:ea typeface="+mn-ea"/>
              <a:cs typeface="宋体" panose="02010600030101010101" pitchFamily="2" charset="-122"/>
            </a:endParaRPr>
          </a:p>
          <a:p>
            <a:pPr marL="355600" indent="-342900" fontAlgn="auto">
              <a:lnSpc>
                <a:spcPct val="150000"/>
              </a:lnSpc>
              <a:spcBef>
                <a:spcPts val="580"/>
              </a:spcBef>
              <a:spcAft>
                <a:spcPct val="0"/>
              </a:spcAft>
              <a:buFontTx/>
              <a:buChar char="•"/>
              <a:tabLst>
                <a:tab pos="355600"/>
              </a:tabLst>
              <a:defRPr/>
            </a:pPr>
            <a:r>
              <a:rPr sz="2400">
                <a:latin typeface="宋体" panose="02010600030101010101" pitchFamily="2" charset="-122"/>
                <a:ea typeface="+mn-ea"/>
                <a:cs typeface="宋体" panose="02010600030101010101" pitchFamily="2" charset="-122"/>
              </a:rPr>
              <a:t>呼吸机应</a:t>
            </a:r>
            <a:r>
              <a:rPr sz="2400" spc="-10">
                <a:latin typeface="宋体" panose="02010600030101010101" pitchFamily="2" charset="-122"/>
                <a:ea typeface="+mn-ea"/>
                <a:cs typeface="宋体" panose="02010600030101010101" pitchFamily="2" charset="-122"/>
              </a:rPr>
              <a:t>用</a:t>
            </a:r>
            <a:endParaRPr sz="2400">
              <a:latin typeface="宋体" panose="02010600030101010101" pitchFamily="2" charset="-122"/>
              <a:ea typeface="+mn-ea"/>
              <a:cs typeface="宋体" panose="0201060003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5"/>
          <a:stretch>
            <a:fillRect/>
          </a:stretch>
        </a:blipFill>
        <a:effectLst/>
      </p:bgPr>
    </p:bg>
    <p:spTree>
      <p:nvGrpSpPr>
        <p:cNvPr id="1" name=""/>
        <p:cNvGrpSpPr/>
        <p:nvPr/>
      </p:nvGrpSpPr>
      <p:grpSpPr>
        <a:xfrm>
          <a:off x="0" y="0"/>
          <a:ext cx="0" cy="0"/>
        </a:xfrm>
      </p:grpSpPr>
      <p:sp>
        <p:nvSpPr>
          <p:cNvPr id="2" name="object 2"/>
          <p:cNvSpPr txBox="1">
            <a:spLocks noGrp="1"/>
          </p:cNvSpPr>
          <p:nvPr>
            <p:ph type="title"/>
          </p:nvPr>
        </p:nvSpPr>
        <p:spPr>
          <a:xfrm>
            <a:off x="3482975" y="1239838"/>
            <a:ext cx="5805488" cy="627062"/>
          </a:xfrm>
        </p:spPr>
        <p:txBody>
          <a:bodyPr vert="horz" tIns="12065" rtlCol="0"/>
          <a:lstStyle/>
          <a:p>
            <a:pPr marL="12700" eaLnBrk="1" fontAlgn="auto" hangingPunct="1">
              <a:spcBef>
                <a:spcPts val="95"/>
              </a:spcBef>
              <a:spcAft>
                <a:spcPct val="0"/>
              </a:spcAft>
              <a:defRPr/>
            </a:pPr>
            <a:r>
              <a:rPr sz="4000" spc="-10"/>
              <a:t>细菌耐药性的五大危害</a:t>
            </a:r>
            <a:endParaRPr sz="4000"/>
          </a:p>
        </p:txBody>
      </p:sp>
      <p:sp>
        <p:nvSpPr>
          <p:cNvPr id="18434" name="object 3"/>
          <p:cNvSpPr txBox="1">
            <a:spLocks noChangeArrowheads="1"/>
          </p:cNvSpPr>
          <p:nvPr/>
        </p:nvSpPr>
        <p:spPr bwMode="auto">
          <a:xfrm>
            <a:off x="2005013" y="2346325"/>
            <a:ext cx="4511675" cy="3167063"/>
          </a:xfrm>
          <a:prstGeom prst="rect">
            <a:avLst/>
          </a:prstGeom>
          <a:noFill/>
          <a:ln w="9525">
            <a:noFill/>
            <a:miter lim="800000"/>
          </a:ln>
        </p:spPr>
        <p:txBody>
          <a:bodyPr lIns="0" tIns="109855"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spcBef>
                <a:spcPts val="865"/>
              </a:spcBef>
              <a:buFont typeface="Arial" pitchFamily="34" charset="0"/>
              <a:buChar char="•"/>
              <a:tabLst>
                <a:tab pos="353695"/>
                <a:tab pos="355600"/>
              </a:tabLst>
            </a:pPr>
            <a:r>
              <a:rPr lang="zh-CN" sz="3200">
                <a:latin typeface="宋体" panose="02010600030101010101" pitchFamily="2" charset="-122"/>
              </a:rPr>
              <a:t>治疗费用高</a:t>
            </a:r>
            <a:endParaRPr lang="zh-CN" sz="3200">
              <a:latin typeface="宋体" panose="02010600030101010101" pitchFamily="2" charset="-122"/>
            </a:endParaRPr>
          </a:p>
          <a:p>
            <a:pPr marL="355600" indent="-342900">
              <a:spcBef>
                <a:spcPts val="775"/>
              </a:spcBef>
              <a:buFont typeface="Arial" pitchFamily="34" charset="0"/>
              <a:buChar char="•"/>
              <a:tabLst>
                <a:tab pos="353695"/>
                <a:tab pos="355600"/>
              </a:tabLst>
            </a:pPr>
            <a:r>
              <a:rPr lang="zh-CN" sz="3200">
                <a:latin typeface="宋体" panose="02010600030101010101" pitchFamily="2" charset="-122"/>
              </a:rPr>
              <a:t>疗效不佳</a:t>
            </a:r>
            <a:endParaRPr lang="zh-CN" sz="3200">
              <a:latin typeface="宋体" panose="02010600030101010101" pitchFamily="2" charset="-122"/>
            </a:endParaRPr>
          </a:p>
          <a:p>
            <a:pPr marL="355600" indent="-342900">
              <a:spcBef>
                <a:spcPts val="775"/>
              </a:spcBef>
              <a:buFont typeface="Arial" pitchFamily="34" charset="0"/>
              <a:buChar char="•"/>
              <a:tabLst>
                <a:tab pos="353695"/>
                <a:tab pos="355600"/>
              </a:tabLst>
            </a:pPr>
            <a:r>
              <a:rPr lang="zh-CN" sz="3200">
                <a:latin typeface="宋体" panose="02010600030101010101" pitchFamily="2" charset="-122"/>
              </a:rPr>
              <a:t>病死率高</a:t>
            </a:r>
            <a:endParaRPr lang="zh-CN" sz="3200">
              <a:latin typeface="宋体" panose="02010600030101010101" pitchFamily="2" charset="-122"/>
            </a:endParaRPr>
          </a:p>
          <a:p>
            <a:pPr marL="355600" indent="-342900">
              <a:spcBef>
                <a:spcPts val="765"/>
              </a:spcBef>
              <a:buFont typeface="Arial" pitchFamily="34" charset="0"/>
              <a:buChar char="•"/>
              <a:tabLst>
                <a:tab pos="353695"/>
                <a:tab pos="355600"/>
              </a:tabLst>
            </a:pPr>
            <a:r>
              <a:rPr lang="zh-CN" sz="3200">
                <a:latin typeface="宋体" panose="02010600030101010101" pitchFamily="2" charset="-122"/>
              </a:rPr>
              <a:t>毒性可能增加</a:t>
            </a:r>
            <a:endParaRPr lang="zh-CN" sz="3200">
              <a:latin typeface="宋体" panose="02010600030101010101" pitchFamily="2" charset="-122"/>
            </a:endParaRPr>
          </a:p>
          <a:p>
            <a:pPr marL="355600" indent="-342900">
              <a:spcBef>
                <a:spcPts val="775"/>
              </a:spcBef>
              <a:buFont typeface="Arial" pitchFamily="34" charset="0"/>
              <a:buChar char="•"/>
              <a:tabLst>
                <a:tab pos="353695"/>
                <a:tab pos="355600"/>
              </a:tabLst>
            </a:pPr>
            <a:r>
              <a:rPr lang="zh-CN" sz="3200">
                <a:latin typeface="宋体" panose="02010600030101010101" pitchFamily="2" charset="-122"/>
              </a:rPr>
              <a:t>医疗安全的质量降低</a:t>
            </a:r>
            <a:endParaRPr lang="zh-CN" sz="3200">
              <a:latin typeface="宋体" panose="02010600030101010101" pitchFamily="2" charset="-122"/>
            </a:endParaRPr>
          </a:p>
        </p:txBody>
      </p:sp>
      <p:sp>
        <p:nvSpPr>
          <p:cNvPr id="18435" name="object 4"/>
          <p:cNvSpPr>
            <a:spLocks noChangeArrowheads="1"/>
          </p:cNvSpPr>
          <p:nvPr>
            <p:custDataLst>
              <p:tags r:id="rId3"/>
            </p:custDataLst>
          </p:nvPr>
        </p:nvSpPr>
        <p:spPr bwMode="auto">
          <a:xfrm>
            <a:off x="6167438" y="2022475"/>
            <a:ext cx="4044950" cy="2659063"/>
          </a:xfrm>
          <a:prstGeom prst="rect">
            <a:avLst/>
          </a:prstGeom>
          <a:blipFill dpi="0" rotWithShape="1">
            <a:blip r:embed="rId4"/>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3"/>
          <a:stretch>
            <a:fillRect/>
          </a:stretch>
        </a:blipFill>
        <a:effectLst/>
      </p:bgPr>
    </p:bg>
    <p:spTree>
      <p:nvGrpSpPr>
        <p:cNvPr id="1" name=""/>
        <p:cNvGrpSpPr/>
        <p:nvPr/>
      </p:nvGrpSpPr>
      <p:grpSpPr>
        <a:xfrm>
          <a:off x="0" y="0"/>
          <a:ext cx="0" cy="0"/>
        </a:xfrm>
      </p:grpSpPr>
      <p:sp>
        <p:nvSpPr>
          <p:cNvPr id="20481" name="object 2"/>
          <p:cNvSpPr>
            <a:spLocks noGrp="1"/>
          </p:cNvSpPr>
          <p:nvPr>
            <p:ph type="title"/>
          </p:nvPr>
        </p:nvSpPr>
        <p:spPr bwMode="auto">
          <a:xfrm>
            <a:off x="5029200" y="228600"/>
            <a:ext cx="5354638" cy="655638"/>
          </a:xfrm>
        </p:spPr>
        <p:txBody>
          <a:bodyPr vert="horz" tIns="13335" numCol="1" anchor="t" anchorCtr="0" compatLnSpc="1"/>
          <a:lstStyle/>
          <a:p>
            <a:pPr marL="12700" eaLnBrk="1" hangingPunct="1">
              <a:spcBef>
                <a:spcPts val="100"/>
              </a:spcBef>
            </a:pPr>
            <a:r>
              <a:rPr lang="zh-CN" sz="3200" b="1" smtClean="0">
                <a:solidFill>
                  <a:schemeClr val="bg1"/>
                </a:solidFill>
                <a:latin typeface="宋体" panose="02010600030101010101" pitchFamily="2" charset="-122"/>
              </a:rPr>
              <a:t>细菌耐药监测及预警机制</a:t>
            </a:r>
            <a:endParaRPr lang="zh-CN" sz="3200" b="1" smtClean="0">
              <a:solidFill>
                <a:schemeClr val="bg1"/>
              </a:solidFill>
              <a:latin typeface="宋体" panose="02010600030101010101" pitchFamily="2" charset="-122"/>
            </a:endParaRPr>
          </a:p>
        </p:txBody>
      </p:sp>
      <p:sp>
        <p:nvSpPr>
          <p:cNvPr id="3" name="object 3"/>
          <p:cNvSpPr txBox="1"/>
          <p:nvPr/>
        </p:nvSpPr>
        <p:spPr>
          <a:xfrm>
            <a:off x="2060575" y="1776413"/>
            <a:ext cx="7994650" cy="2503487"/>
          </a:xfrm>
          <a:prstGeom prst="rect">
            <a:avLst/>
          </a:prstGeom>
        </p:spPr>
        <p:txBody>
          <a:bodyPr lIns="0" tIns="1270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355600" indent="-342900" algn="just">
              <a:spcBef>
                <a:spcPts val="100"/>
              </a:spcBef>
              <a:buFontTx/>
              <a:buChar char="•"/>
              <a:tabLst>
                <a:tab pos="355600"/>
              </a:tabLst>
            </a:pPr>
            <a:r>
              <a:rPr lang="zh-CN" altLang="zh-CN" sz="2400">
                <a:latin typeface="宋体" panose="02010600030101010101" pitchFamily="2" charset="-122"/>
              </a:rPr>
              <a:t>1.</a:t>
            </a:r>
            <a:r>
              <a:rPr lang="zh-CN" sz="2400">
                <a:latin typeface="宋体" panose="02010600030101010101" pitchFamily="2" charset="-122"/>
              </a:rPr>
              <a:t>确诊感染的患者入院时做到</a:t>
            </a:r>
            <a:r>
              <a:rPr lang="zh-CN" sz="2400">
                <a:solidFill>
                  <a:srgbClr val="FF3300"/>
                </a:solidFill>
                <a:latin typeface="宋体" panose="02010600030101010101" pitchFamily="2" charset="-122"/>
              </a:rPr>
              <a:t>有样必采</a:t>
            </a:r>
            <a:r>
              <a:rPr lang="zh-CN" sz="2400">
                <a:latin typeface="宋体" panose="02010600030101010101" pitchFamily="2" charset="-122"/>
              </a:rPr>
              <a:t>，做到早发现、早 诊断、早治疗，早隔离。</a:t>
            </a:r>
            <a:endParaRPr lang="zh-CN" sz="2400">
              <a:latin typeface="宋体" panose="02010600030101010101" pitchFamily="2" charset="-122"/>
            </a:endParaRPr>
          </a:p>
          <a:p>
            <a:pPr marL="355600" indent="-342900" algn="just">
              <a:spcBef>
                <a:spcPts val="100"/>
              </a:spcBef>
              <a:buFontTx/>
              <a:buChar char="•"/>
              <a:tabLst>
                <a:tab pos="355600"/>
              </a:tabLst>
            </a:pPr>
            <a:endParaRPr lang="zh-CN" sz="2400">
              <a:latin typeface="宋体" panose="02010600030101010101" pitchFamily="2" charset="-122"/>
            </a:endParaRPr>
          </a:p>
          <a:p>
            <a:pPr marL="355600" indent="-342900" algn="just">
              <a:spcBef>
                <a:spcPts val="575"/>
              </a:spcBef>
              <a:buFontTx/>
              <a:buChar char="•"/>
              <a:tabLst>
                <a:tab pos="355600"/>
              </a:tabLst>
            </a:pPr>
            <a:r>
              <a:rPr lang="zh-CN" altLang="zh-CN" sz="2400">
                <a:latin typeface="宋体" panose="02010600030101010101" pitchFamily="2" charset="-122"/>
              </a:rPr>
              <a:t>2.</a:t>
            </a:r>
            <a:r>
              <a:rPr lang="zh-CN" sz="2400">
                <a:latin typeface="宋体" panose="02010600030101010101" pitchFamily="2" charset="-122"/>
              </a:rPr>
              <a:t>对免疫力低下、危重患者、对上级医院转回病人、有相 关流行病学史患者，入院时进行微生物检测和细菌耐药监 测，及时采集标本。</a:t>
            </a:r>
            <a:endParaRPr lang="zh-CN" sz="2400">
              <a:latin typeface="宋体" panose="02010600030101010101" pitchFamily="2" charset="-122"/>
            </a:endParaRPr>
          </a:p>
        </p:txBody>
      </p:sp>
      <p:sp>
        <p:nvSpPr>
          <p:cNvPr id="20483" name="object 4"/>
          <p:cNvSpPr>
            <a:spLocks noChangeArrowheads="1"/>
          </p:cNvSpPr>
          <p:nvPr/>
        </p:nvSpPr>
        <p:spPr bwMode="auto">
          <a:xfrm>
            <a:off x="4079875" y="4629150"/>
            <a:ext cx="6408738" cy="1500188"/>
          </a:xfrm>
          <a:prstGeom prst="rect">
            <a:avLst/>
          </a:prstGeom>
          <a:blipFill dpi="0" rotWithShape="1">
            <a:blip r:embed="rId2"/>
            <a:stretch>
              <a:fillRect/>
            </a:stretch>
          </a:blipFill>
          <a:ln w="9525">
            <a:noFill/>
            <a:miter lim="800000"/>
          </a:ln>
        </p:spPr>
        <p:txBody>
          <a:bodyPr lIns="0" tIns="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zh-CN">
              <a:latin typeface="Calibri" panose="020f0502020204030204"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2"/>
          <a:stretch>
            <a:fillRect/>
          </a:stretch>
        </a:blipFill>
        <a:effectLst/>
      </p:bgPr>
    </p:bg>
    <p:spTree>
      <p:nvGrpSpPr>
        <p:cNvPr id="1" name=""/>
        <p:cNvGrpSpPr/>
        <p:nvPr/>
      </p:nvGrpSpPr>
      <p:grpSpPr>
        <a:xfrm>
          <a:off x="0" y="0"/>
          <a:ext cx="0" cy="0"/>
        </a:xfrm>
      </p:grpSpPr>
      <p:sp>
        <p:nvSpPr>
          <p:cNvPr id="21505" name="object 2"/>
          <p:cNvSpPr>
            <a:spLocks noGrp="1"/>
          </p:cNvSpPr>
          <p:nvPr>
            <p:ph type="title"/>
          </p:nvPr>
        </p:nvSpPr>
        <p:spPr bwMode="auto">
          <a:xfrm>
            <a:off x="4876800" y="76200"/>
            <a:ext cx="5648325" cy="650875"/>
          </a:xfrm>
        </p:spPr>
        <p:txBody>
          <a:bodyPr vert="horz" tIns="13335" numCol="1" anchor="t" anchorCtr="0" compatLnSpc="1"/>
          <a:lstStyle/>
          <a:p>
            <a:pPr marL="12700" eaLnBrk="1" hangingPunct="1">
              <a:spcBef>
                <a:spcPts val="100"/>
              </a:spcBef>
            </a:pPr>
            <a:r>
              <a:rPr lang="en-US" altLang="zh-CN" sz="3600" smtClean="0">
                <a:latin typeface="宋体" panose="02010600030101010101" pitchFamily="2" charset="-122"/>
              </a:rPr>
              <a:t>    </a:t>
            </a:r>
            <a:r>
              <a:rPr lang="zh-CN" sz="3200" b="1" smtClean="0">
                <a:solidFill>
                  <a:schemeClr val="bg1"/>
                </a:solidFill>
                <a:latin typeface="宋体" panose="02010600030101010101" pitchFamily="2" charset="-122"/>
              </a:rPr>
              <a:t>细菌耐药监测及预警机制</a:t>
            </a:r>
            <a:endParaRPr lang="zh-CN" sz="3200" b="1" smtClean="0">
              <a:solidFill>
                <a:schemeClr val="bg1"/>
              </a:solidFill>
              <a:latin typeface="宋体" panose="02010600030101010101" pitchFamily="2" charset="-122"/>
            </a:endParaRPr>
          </a:p>
        </p:txBody>
      </p:sp>
      <p:sp>
        <p:nvSpPr>
          <p:cNvPr id="3" name="object 3"/>
          <p:cNvSpPr txBox="1"/>
          <p:nvPr/>
        </p:nvSpPr>
        <p:spPr>
          <a:xfrm>
            <a:off x="1624013" y="1676400"/>
            <a:ext cx="8890000" cy="3833813"/>
          </a:xfrm>
          <a:prstGeom prst="rect">
            <a:avLst/>
          </a:prstGeom>
        </p:spPr>
        <p:txBody>
          <a:bodyPr lIns="0" tIns="57150" rIns="0" bIns="0"/>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12700">
              <a:spcBef>
                <a:spcPts val="450"/>
              </a:spcBef>
            </a:pPr>
            <a:r>
              <a:rPr lang="zh-CN" sz="3200">
                <a:latin typeface="宋体" panose="02010600030101010101" pitchFamily="2" charset="-122"/>
              </a:rPr>
              <a:t>检验科 ：</a:t>
            </a:r>
            <a:endParaRPr lang="zh-CN" sz="3200">
              <a:latin typeface="宋体" panose="02010600030101010101" pitchFamily="2" charset="-122"/>
            </a:endParaRPr>
          </a:p>
          <a:p>
            <a:pPr marL="12700">
              <a:lnSpc>
                <a:spcPts val="2590"/>
              </a:lnSpc>
              <a:spcBef>
                <a:spcPts val="590"/>
              </a:spcBef>
              <a:buFontTx/>
              <a:buChar char="•"/>
            </a:pPr>
            <a:r>
              <a:rPr lang="zh-CN" altLang="zh-CN" sz="2400">
                <a:latin typeface="宋体" panose="02010600030101010101" pitchFamily="2" charset="-122"/>
              </a:rPr>
              <a:t>1.</a:t>
            </a:r>
            <a:r>
              <a:rPr lang="zh-CN" sz="2400">
                <a:latin typeface="宋体" panose="02010600030101010101" pitchFamily="2" charset="-122"/>
              </a:rPr>
              <a:t>规范地进行病原学检查和药敏实验，提高细菌分离培养的阳性 率、鉴定和药敏实验的准确率，及时向临床发回报告。</a:t>
            </a:r>
            <a:endParaRPr lang="zh-CN" sz="2400">
              <a:latin typeface="宋体" panose="02010600030101010101" pitchFamily="2" charset="-122"/>
            </a:endParaRPr>
          </a:p>
          <a:p>
            <a:pPr marL="12700">
              <a:lnSpc>
                <a:spcPts val="2590"/>
              </a:lnSpc>
              <a:spcBef>
                <a:spcPts val="590"/>
              </a:spcBef>
              <a:buFontTx/>
              <a:buChar char="•"/>
            </a:pPr>
            <a:endParaRPr lang="zh-CN" sz="2400">
              <a:latin typeface="宋体" panose="02010600030101010101" pitchFamily="2" charset="-122"/>
            </a:endParaRPr>
          </a:p>
          <a:p>
            <a:pPr marL="12700">
              <a:lnSpc>
                <a:spcPts val="2590"/>
              </a:lnSpc>
              <a:spcBef>
                <a:spcPts val="590"/>
              </a:spcBef>
              <a:buFontTx/>
              <a:buChar char="•"/>
            </a:pPr>
            <a:r>
              <a:rPr lang="zh-CN" altLang="zh-CN" sz="2400">
                <a:latin typeface="宋体" panose="02010600030101010101" pitchFamily="2" charset="-122"/>
              </a:rPr>
              <a:t>2.</a:t>
            </a:r>
            <a:r>
              <a:rPr lang="zh-CN" sz="2400">
                <a:latin typeface="宋体" panose="02010600030101010101" pitchFamily="2" charset="-122"/>
              </a:rPr>
              <a:t>微生物实验室进行细菌培养、鉴定、药敏后，对实施监测的多重耐药菌应在检验报告上标注。</a:t>
            </a:r>
            <a:endParaRPr lang="zh-CN" sz="2400">
              <a:latin typeface="宋体" panose="02010600030101010101" pitchFamily="2" charset="-122"/>
            </a:endParaRPr>
          </a:p>
          <a:p>
            <a:pPr marL="12700">
              <a:lnSpc>
                <a:spcPts val="2590"/>
              </a:lnSpc>
              <a:spcBef>
                <a:spcPts val="590"/>
              </a:spcBef>
              <a:buFontTx/>
              <a:buChar char="•"/>
            </a:pPr>
            <a:endParaRPr lang="zh-CN" sz="2400">
              <a:latin typeface="宋体" panose="02010600030101010101" pitchFamily="2" charset="-122"/>
            </a:endParaRPr>
          </a:p>
          <a:p>
            <a:pPr marL="12700">
              <a:lnSpc>
                <a:spcPts val="2740"/>
              </a:lnSpc>
              <a:spcBef>
                <a:spcPts val="250"/>
              </a:spcBef>
              <a:buFontTx/>
              <a:buChar char="•"/>
            </a:pPr>
            <a:r>
              <a:rPr lang="zh-CN" altLang="zh-CN" sz="2400">
                <a:latin typeface="宋体" panose="02010600030101010101" pitchFamily="2" charset="-122"/>
              </a:rPr>
              <a:t>3.</a:t>
            </a:r>
            <a:r>
              <a:rPr lang="zh-CN" sz="2400">
                <a:latin typeface="宋体" panose="02010600030101010101" pitchFamily="2" charset="-122"/>
              </a:rPr>
              <a:t>微生物实验室应每季度统计细菌对抗菌药物敏感性的实验结果</a:t>
            </a:r>
            <a:endParaRPr lang="zh-CN" sz="2400">
              <a:latin typeface="宋体" panose="02010600030101010101" pitchFamily="2" charset="-122"/>
            </a:endParaRPr>
          </a:p>
          <a:p>
            <a:pPr marL="12700">
              <a:lnSpc>
                <a:spcPts val="2740"/>
              </a:lnSpc>
            </a:pPr>
            <a:r>
              <a:rPr lang="zh-CN" sz="2400">
                <a:latin typeface="宋体" panose="02010600030101010101" pitchFamily="2" charset="-122"/>
              </a:rPr>
              <a:t>并分析，将统计分析结果及时上报国家卫计委和省卫计委。</a:t>
            </a:r>
            <a:endParaRPr lang="zh-CN" sz="2400">
              <a:latin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https://d.book118.com/838010035115006043</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8704,&quot;width&quot;:6017}"/>
</p:tagLst>
</file>

<file path=ppt/tags/tag2.xml><?xml version="1.0" encoding="utf-8"?>
<p:tagLst xmlns:p="http://schemas.openxmlformats.org/presentationml/2006/main">
  <p:tag name="KSO_WM_UNIT_PLACING_PICTURE_USER_VIEWPORT" val="{&quot;height&quot;:4236,&quot;width&quot;:6388.79842519685}"/>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宋体</vt:lpstr>
      <vt:lpstr>黑体</vt:lpstr>
      <vt:lpstr>Wingdings</vt:lpstr>
      <vt:lpstr>Calibri Light</vt:lpstr>
      <vt:lpstr>Office Theme</vt:lpstr>
      <vt:lpstr>PowerPoint Presentation</vt:lpstr>
      <vt:lpstr>PowerPoint Presentation</vt:lpstr>
      <vt:lpstr>      多重耐药菌的概念</vt:lpstr>
      <vt:lpstr>     常见多重耐药菌</vt:lpstr>
      <vt:lpstr>     重点监测5种多重耐药菌</vt:lpstr>
      <vt:lpstr>PowerPoint Presentation</vt:lpstr>
      <vt:lpstr>耐药菌增加的原因</vt:lpstr>
      <vt:lpstr>多重耐药菌产生和扩散的原因</vt:lpstr>
      <vt:lpstr>PowerPoint Presentation</vt:lpstr>
      <vt:lpstr> 多重耐药菌的易感人群</vt:lpstr>
      <vt:lpstr>细菌耐药性的五大危害</vt:lpstr>
      <vt:lpstr>细菌耐药监测及预警机制</vt:lpstr>
      <vt:lpstr>    细菌耐药监测及预警机制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2024-09-23T10:54:07.410</cp:lastPrinted>
  <dcterms:created xsi:type="dcterms:W3CDTF">2024-09-23T02:54:07Z</dcterms:created>
  <dcterms:modified xsi:type="dcterms:W3CDTF">2024-09-23T02:54:08Z</dcterms:modified>
</cp:coreProperties>
</file>