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EEVJBA+GMCLRW+ArialMT"/>
      <p:regular r:id="rId15"/>
    </p:embeddedFont>
    <p:embeddedFont>
      <p:font typeface="ETVQLR+UOTBJH+MicrosoftYaHei-Bold"/>
      <p:regular r:id="rId16"/>
    </p:embeddedFont>
    <p:embeddedFont>
      <p:font typeface="HDLAPK+MS-UIGothic"/>
      <p:regular r:id="rId17"/>
    </p:embeddedFont>
    <p:embeddedFont>
      <p:font typeface="KIEQQB+AGWALI+MicrosoftYaHei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0B6D1F-2D46-451D-A1AF-CFA4136F97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306239-F3CB-4B48-A5C0-610D19F11E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EDFC77-15F5-4097-9326-A9898D4C6C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B8A101-91BA-44E3-84CA-2332272E65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41CC30D-F98B-43FA-94C4-7FC00E2F6E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6EDB139-8703-4242-B9E6-7AD821A8D5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D1BDD63-39A7-4D62-B522-4029255F1B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5690AE-A4FC-45F0-995F-3A36246A2F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97681F-F370-4BAF-8D12-E01C6DE110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AB1985-39F5-4A9A-B628-BA70A8BE6B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818DCB-9151-43C1-A1B7-717114DD99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8021040140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68620" y="1588960"/>
            <a:ext cx="3203246" cy="7835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EEVJBA+GMCLRW+ArialMT"/>
                <a:cs typeface="EEVJBA+GMCLRW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ETVQLR+UOTBJH+MicrosoftYaHei-Bold"/>
                <a:cs typeface="ETVQLR+UOTBJH+MicrosoftYaHei-Bold"/>
              </a:rPr>
              <a:t>PICC</a:t>
            </a:r>
            <a:r>
              <a:rPr sz="2400">
                <a:solidFill>
                  <a:srgbClr val="00B6FF"/>
                </a:solidFill>
                <a:latin typeface="HDLAPK+MS-UIGothic"/>
                <a:cs typeface="HDLAPK+MS-UIGothic"/>
              </a:rPr>
              <a:t>静脉治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疗</a:t>
            </a:r>
            <a:r>
              <a:rPr sz="2400">
                <a:solidFill>
                  <a:srgbClr val="00B6FF"/>
                </a:solidFill>
                <a:latin typeface="HDLAPK+MS-UIGothic"/>
                <a:cs typeface="HDLAPK+MS-UIGothic"/>
              </a:rPr>
              <a:t>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68620" y="2137600"/>
            <a:ext cx="5610597" cy="2429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EEVJBA+GMCLRW+ArialMT"/>
                <a:cs typeface="EEVJBA+GMCLRW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ETVQLR+UOTBJH+MicrosoftYaHei-Bold"/>
                <a:cs typeface="ETVQLR+UOTBJH+MicrosoftYaHei-Bold"/>
              </a:rPr>
              <a:t>PICC</a:t>
            </a:r>
            <a:r>
              <a:rPr sz="2400">
                <a:solidFill>
                  <a:srgbClr val="00B6FF"/>
                </a:solidFill>
                <a:latin typeface="HDLAPK+MS-UIGothic"/>
                <a:cs typeface="HDLAPK+MS-UIGothic"/>
              </a:rPr>
              <a:t>静脉治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疗规</a:t>
            </a:r>
            <a:r>
              <a:rPr sz="2400">
                <a:solidFill>
                  <a:srgbClr val="00B6FF"/>
                </a:solidFill>
                <a:latin typeface="HDLAPK+MS-UIGothic"/>
                <a:cs typeface="HDLAPK+MS-UIGothic"/>
              </a:rPr>
              <a:t>范解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读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EEVJBA+GMCLRW+ArialMT"/>
                <a:cs typeface="EEVJBA+GMCLRW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ETVQLR+UOTBJH+MicrosoftYaHei-Bold"/>
                <a:cs typeface="ETVQLR+UOTBJH+MicrosoftYaHei-Bold"/>
              </a:rPr>
              <a:t>PICC</a:t>
            </a:r>
            <a:r>
              <a:rPr sz="2400">
                <a:solidFill>
                  <a:srgbClr val="00B6FF"/>
                </a:solidFill>
                <a:latin typeface="HDLAPK+MS-UIGothic"/>
                <a:cs typeface="HDLAPK+MS-UIGothic"/>
              </a:rPr>
              <a:t>静脉治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疗护</a:t>
            </a:r>
            <a:r>
              <a:rPr sz="2400">
                <a:solidFill>
                  <a:srgbClr val="00B6FF"/>
                </a:solidFill>
                <a:latin typeface="HDLAPK+MS-UIGothic"/>
                <a:cs typeface="HDLAPK+MS-UIGothic"/>
              </a:rPr>
              <a:t>理要点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EEVJBA+GMCLRW+ArialMT"/>
                <a:cs typeface="EEVJBA+GMCLRW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ETVQLR+UOTBJH+MicrosoftYaHei-Bold"/>
                <a:cs typeface="ETVQLR+UOTBJH+MicrosoftYaHei-Bold"/>
              </a:rPr>
              <a:t>PICC</a:t>
            </a:r>
            <a:r>
              <a:rPr sz="2400">
                <a:solidFill>
                  <a:srgbClr val="00B6FF"/>
                </a:solidFill>
                <a:latin typeface="HDLAPK+MS-UIGothic"/>
                <a:cs typeface="HDLAPK+MS-UIGothic"/>
              </a:rPr>
              <a:t>静脉治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疗</a:t>
            </a:r>
            <a:r>
              <a:rPr sz="2400">
                <a:solidFill>
                  <a:srgbClr val="00B6FF"/>
                </a:solidFill>
                <a:latin typeface="HDLAPK+MS-UIGothic"/>
                <a:cs typeface="HDLAPK+MS-UIGothic"/>
              </a:rPr>
              <a:t>案例分享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EEVJBA+GMCLRW+ArialMT"/>
                <a:cs typeface="EEVJBA+GMCLRW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ETVQLR+UOTBJH+MicrosoftYaHei-Bold"/>
                <a:cs typeface="ETVQLR+UOTBJH+MicrosoftYaHei-Bold"/>
              </a:rPr>
              <a:t>PICC</a:t>
            </a:r>
            <a:r>
              <a:rPr sz="2400">
                <a:solidFill>
                  <a:srgbClr val="00B6FF"/>
                </a:solidFill>
                <a:latin typeface="HDLAPK+MS-UIGothic"/>
                <a:cs typeface="HDLAPK+MS-UIGothic"/>
              </a:rPr>
              <a:t>静脉治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疗</a:t>
            </a:r>
            <a:r>
              <a:rPr sz="2400">
                <a:solidFill>
                  <a:srgbClr val="00B6FF"/>
                </a:solidFill>
                <a:latin typeface="HDLAPK+MS-UIGothic"/>
                <a:cs typeface="HDLAPK+MS-UIGothic"/>
              </a:rPr>
              <a:t>展望与未来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发</a:t>
            </a:r>
            <a:r>
              <a:rPr sz="2400">
                <a:solidFill>
                  <a:srgbClr val="00B6FF"/>
                </a:solidFill>
                <a:latin typeface="HDLAPK+MS-UIGothic"/>
                <a:cs typeface="HDLAPK+MS-UIGothic"/>
              </a:rPr>
              <a:t>展方向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748794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ETVQLR+UOTBJH+MicrosoftYaHei-Bold"/>
                <a:cs typeface="ETVQLR+UOTBJH+MicrosoftYaHei-Bold"/>
              </a:rPr>
              <a:t>PICC</a:t>
            </a:r>
            <a:r>
              <a:rPr sz="3000">
                <a:solidFill>
                  <a:srgbClr val="00B6FF"/>
                </a:solidFill>
                <a:latin typeface="HDLAPK+MS-UIGothic"/>
                <a:cs typeface="HDLAPK+MS-UIGothic"/>
              </a:rPr>
              <a:t>静脉治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疗</a:t>
            </a:r>
            <a:r>
              <a:rPr sz="3000">
                <a:solidFill>
                  <a:srgbClr val="00B6FF"/>
                </a:solidFill>
                <a:latin typeface="HDLAPK+MS-UIGothic"/>
                <a:cs typeface="HDLAPK+MS-UIGothic"/>
              </a:rPr>
              <a:t>定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140075" y="1577078"/>
            <a:ext cx="6481695" cy="4883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IEQQB+AGWALI+MicrosoftYaHei"/>
                <a:cs typeface="KIEQQB+AGWALI+MicrosoftYaHei"/>
              </a:rPr>
              <a:t>PICC</a:t>
            </a:r>
            <a:r>
              <a:rPr sz="1500">
                <a:solidFill>
                  <a:srgbClr val="FFFFFF"/>
                </a:solidFill>
                <a:latin typeface="HDLAPK+MS-UIGothic"/>
                <a:cs typeface="HDLAPK+MS-UIGothic"/>
              </a:rPr>
              <a:t>静脉治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FFFFFF"/>
                </a:solidFill>
                <a:latin typeface="HDLAPK+MS-UIGothic"/>
                <a:cs typeface="HDLAPK+MS-UIGothic"/>
              </a:rPr>
              <a:t>是指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经</a:t>
            </a:r>
            <a:r>
              <a:rPr sz="1500">
                <a:solidFill>
                  <a:srgbClr val="FFFFFF"/>
                </a:solidFill>
                <a:latin typeface="HDLAPK+MS-UIGothic"/>
                <a:cs typeface="HDLAPK+MS-UIGothic"/>
              </a:rPr>
              <a:t>外周置入中心静脉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FFFFFF"/>
                </a:solidFill>
                <a:latin typeface="HDLAPK+MS-UIGothic"/>
                <a:cs typeface="HDLAPK+MS-UIGothic"/>
              </a:rPr>
              <a:t>管（</a:t>
            </a:r>
            <a:r>
              <a:rPr sz="1500">
                <a:solidFill>
                  <a:srgbClr val="FFFFFF"/>
                </a:solidFill>
                <a:latin typeface="KIEQQB+AGWALI+MicrosoftYaHei"/>
                <a:cs typeface="KIEQQB+AGWALI+MicrosoftYaHei"/>
              </a:rPr>
              <a:t>Peripherally Inserted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140075" y="1851397"/>
            <a:ext cx="6548809" cy="4883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IEQQB+AGWALI+MicrosoftYaHei"/>
                <a:cs typeface="KIEQQB+AGWALI+MicrosoftYaHei"/>
              </a:rPr>
              <a:t>Central Catheter</a:t>
            </a:r>
            <a:r>
              <a:rPr sz="1500">
                <a:solidFill>
                  <a:srgbClr val="FFFFFF"/>
                </a:solidFill>
                <a:latin typeface="HDLAPK+MS-UIGothic"/>
                <a:cs typeface="HDLAPK+MS-UIGothic"/>
              </a:rPr>
              <a:t>，</a:t>
            </a:r>
            <a:r>
              <a:rPr sz="1500">
                <a:solidFill>
                  <a:srgbClr val="FFFFFF"/>
                </a:solidFill>
                <a:latin typeface="KIEQQB+AGWALI+MicrosoftYaHei"/>
                <a:cs typeface="KIEQQB+AGWALI+MicrosoftYaHei"/>
              </a:rPr>
              <a:t>PICC</a:t>
            </a:r>
            <a:r>
              <a:rPr sz="1500">
                <a:solidFill>
                  <a:srgbClr val="FFFFFF"/>
                </a:solidFill>
                <a:latin typeface="HDLAPK+MS-UIGothic"/>
                <a:cs typeface="HDLAPK+MS-UIGothic"/>
              </a:rPr>
              <a:t>）的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输</a:t>
            </a:r>
            <a:r>
              <a:rPr sz="1500">
                <a:solidFill>
                  <a:srgbClr val="FFFFFF"/>
                </a:solidFill>
                <a:latin typeface="HDLAPK+MS-UIGothic"/>
                <a:cs typeface="HDLAPK+MS-UIGothic"/>
              </a:rPr>
              <a:t>液技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FFFFFF"/>
                </a:solidFill>
                <a:latin typeface="HDLAPK+MS-UIGothic"/>
                <a:cs typeface="HDLAPK+MS-UIGothic"/>
              </a:rPr>
              <a:t>，主要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FFFFFF"/>
                </a:solidFill>
                <a:latin typeface="HDLAPK+MS-UIGothic"/>
                <a:cs typeface="HDLAPK+MS-UIGothic"/>
              </a:rPr>
              <a:t>用于需要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长</a:t>
            </a:r>
            <a:r>
              <a:rPr sz="1500">
                <a:solidFill>
                  <a:srgbClr val="FFFFFF"/>
                </a:solidFill>
                <a:latin typeface="HDLAPK+MS-UIGothic"/>
                <a:cs typeface="HDLAPK+MS-UIGothic"/>
              </a:rPr>
              <a:t>期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输</a:t>
            </a:r>
            <a:r>
              <a:rPr sz="1500">
                <a:solidFill>
                  <a:srgbClr val="FFFFFF"/>
                </a:solidFill>
                <a:latin typeface="HDLAPK+MS-UIGothic"/>
                <a:cs typeface="HDLAPK+MS-UIGothic"/>
              </a:rPr>
              <a:t>液治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疗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140075" y="2125718"/>
            <a:ext cx="983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HDLAPK+MS-UIGothic"/>
                <a:cs typeface="HDLAPK+MS-UIGothic"/>
              </a:rPr>
              <a:t>的患者。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994025" y="3358252"/>
            <a:ext cx="6697560" cy="4883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IEQQB+AGWALI+MicrosoftYaHei"/>
                <a:cs typeface="KIEQQB+AGWALI+MicrosoftYaHei"/>
              </a:rPr>
              <a:t>PICC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FFFFFF"/>
                </a:solidFill>
                <a:latin typeface="HDLAPK+MS-UIGothic"/>
                <a:cs typeface="HDLAPK+MS-UIGothic"/>
              </a:rPr>
              <a:t>管由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专业护</a:t>
            </a:r>
            <a:r>
              <a:rPr sz="1500">
                <a:solidFill>
                  <a:srgbClr val="FFFFFF"/>
                </a:solidFill>
                <a:latin typeface="HDLAPK+MS-UIGothic"/>
                <a:cs typeface="HDLAPK+MS-UIGothic"/>
              </a:rPr>
              <a:t>士操作，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经</a:t>
            </a:r>
            <a:r>
              <a:rPr sz="1500">
                <a:solidFill>
                  <a:srgbClr val="FFFFFF"/>
                </a:solidFill>
                <a:latin typeface="HDLAPK+MS-UIGothic"/>
                <a:cs typeface="HDLAPK+MS-UIGothic"/>
              </a:rPr>
              <a:t>肘部外周静脉穿刺置入，尖端位于上腔静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183879" y="3632573"/>
            <a:ext cx="11742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HDLAPK+MS-UIGothic"/>
                <a:cs typeface="HDLAPK+MS-UIGothic"/>
              </a:rPr>
              <a:t>脉中下段。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140075" y="5140063"/>
            <a:ext cx="6550355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IEQQB+AGWALI+MicrosoftYaHei"/>
                <a:cs typeface="KIEQQB+AGWALI+MicrosoftYaHei"/>
              </a:rPr>
              <a:t>PICC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FFFFFF"/>
                </a:solidFill>
                <a:latin typeface="HDLAPK+MS-UIGothic"/>
                <a:cs typeface="HDLAPK+MS-UIGothic"/>
              </a:rPr>
              <a:t>管材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FFFFFF"/>
                </a:solidFill>
                <a:latin typeface="HDLAPK+MS-UIGothic"/>
                <a:cs typeface="HDLAPK+MS-UIGothic"/>
              </a:rPr>
              <a:t>柔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软</a:t>
            </a:r>
            <a:r>
              <a:rPr sz="1500">
                <a:solidFill>
                  <a:srgbClr val="FFFFFF"/>
                </a:solidFill>
                <a:latin typeface="HDLAPK+MS-UIGothic"/>
                <a:cs typeface="HDLAPK+MS-UIGothic"/>
              </a:rPr>
              <a:t>、耐腐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蚀</a:t>
            </a:r>
            <a:r>
              <a:rPr sz="1500">
                <a:solidFill>
                  <a:srgbClr val="FFFFFF"/>
                </a:solidFill>
                <a:latin typeface="HDLAPK+MS-UIGothic"/>
                <a:cs typeface="HDLAPK+MS-UIGothic"/>
              </a:rPr>
              <a:t>，可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长</a:t>
            </a:r>
            <a:r>
              <a:rPr sz="1500">
                <a:solidFill>
                  <a:srgbClr val="FFFFFF"/>
                </a:solidFill>
                <a:latin typeface="HDLAPK+MS-UIGothic"/>
                <a:cs typeface="HDLAPK+MS-UIGothic"/>
              </a:rPr>
              <a:t>期留置在血管内，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FFF"/>
                </a:solidFill>
                <a:latin typeface="HDLAPK+MS-UIGothic"/>
                <a:cs typeface="HDLAPK+MS-UIGothic"/>
              </a:rPr>
              <a:t>患者提供便捷、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HDLAPK+MS-UIGothic"/>
                <a:cs typeface="HDLAPK+MS-UIGothic"/>
              </a:rPr>
              <a:t>安全的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输</a:t>
            </a:r>
            <a:r>
              <a:rPr sz="1500">
                <a:solidFill>
                  <a:srgbClr val="FFFFFF"/>
                </a:solidFill>
                <a:latin typeface="HDLAPK+MS-UIGothic"/>
                <a:cs typeface="HDLAPK+MS-UIGothic"/>
              </a:rPr>
              <a:t>液通道。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530188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ETVQLR+UOTBJH+MicrosoftYaHei-Bold"/>
                <a:cs typeface="ETVQLR+UOTBJH+MicrosoftYaHei-Bold"/>
              </a:rPr>
              <a:t>PICC</a:t>
            </a:r>
            <a:r>
              <a:rPr sz="3000">
                <a:solidFill>
                  <a:srgbClr val="00B6FF"/>
                </a:solidFill>
                <a:latin typeface="HDLAPK+MS-UIGothic"/>
                <a:cs typeface="HDLAPK+MS-UIGothic"/>
              </a:rPr>
              <a:t>静脉治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疗发</a:t>
            </a:r>
            <a:r>
              <a:rPr sz="3000">
                <a:solidFill>
                  <a:srgbClr val="00B6FF"/>
                </a:solidFill>
                <a:latin typeface="HDLAPK+MS-UIGothic"/>
                <a:cs typeface="HDLAPK+MS-UIGothic"/>
              </a:rPr>
              <a:t>展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历</a:t>
            </a:r>
            <a:r>
              <a:rPr sz="3000">
                <a:solidFill>
                  <a:srgbClr val="00B6FF"/>
                </a:solidFill>
                <a:latin typeface="HDLAPK+MS-UIGothic"/>
                <a:cs typeface="HDLAPK+MS-UIGothic"/>
              </a:rPr>
              <a:t>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871459" y="2064122"/>
            <a:ext cx="3650679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HDLAPK+MS-UIGothic"/>
                <a:cs typeface="HDLAPK+MS-UIGothic"/>
              </a:rPr>
              <a:t>随着材料科学和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FFFDFD"/>
                </a:solidFill>
                <a:latin typeface="HDLAPK+MS-UIGothic"/>
                <a:cs typeface="HDLAPK+MS-UIGothic"/>
              </a:rPr>
              <a:t>管技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FFFDFD"/>
                </a:solidFill>
                <a:latin typeface="HDLAPK+MS-UIGothic"/>
                <a:cs typeface="HDLAPK+MS-UIGothic"/>
              </a:rPr>
              <a:t>的不断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DFD"/>
                </a:solidFill>
                <a:latin typeface="HDLAPK+MS-UIGothic"/>
                <a:cs typeface="HDLAPK+MS-UIGothic"/>
              </a:rPr>
              <a:t>步，</a:t>
            </a:r>
          </a:p>
          <a:p>
            <a:pPr marL="0" marR="0">
              <a:lnSpc>
                <a:spcPts val="1562"/>
              </a:lnSpc>
              <a:spcBef>
                <a:spcPts val="1137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IEQQB+AGWALI+MicrosoftYaHei"/>
                <a:cs typeface="KIEQQB+AGWALI+MicrosoftYaHei"/>
              </a:rPr>
              <a:t>PICC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FFFDFD"/>
                </a:solidFill>
                <a:latin typeface="HDLAPK+MS-UIGothic"/>
                <a:cs typeface="HDLAPK+MS-UIGothic"/>
              </a:rPr>
              <a:t>管的材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FFFDFD"/>
                </a:solidFill>
                <a:latin typeface="HDLAPK+MS-UIGothic"/>
                <a:cs typeface="HDLAPK+MS-UIGothic"/>
              </a:rPr>
              <a:t>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FFFDFD"/>
                </a:solidFill>
                <a:latin typeface="HDLAPK+MS-UIGothic"/>
                <a:cs typeface="HDLAPK+MS-UIGothic"/>
              </a:rPr>
              <a:t>构、功能等方面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HDLAPK+MS-UIGothic"/>
                <a:cs typeface="HDLAPK+MS-UIGothic"/>
              </a:rPr>
              <a:t>不断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优</a:t>
            </a:r>
            <a:r>
              <a:rPr sz="1500">
                <a:solidFill>
                  <a:srgbClr val="FFFDFD"/>
                </a:solidFill>
                <a:latin typeface="HDLAPK+MS-UIGothic"/>
                <a:cs typeface="HDLAPK+MS-UIGothic"/>
              </a:rPr>
              <a:t>化，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DFD"/>
                </a:solidFill>
                <a:latin typeface="HDLAPK+MS-UIGothic"/>
                <a:cs typeface="HDLAPK+MS-UIGothic"/>
              </a:rPr>
              <a:t>患者提供更加安全、舒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HDLAPK+MS-UIGothic"/>
                <a:cs typeface="HDLAPK+MS-UIGothic"/>
              </a:rPr>
              <a:t>适的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输</a:t>
            </a:r>
            <a:r>
              <a:rPr sz="1500">
                <a:solidFill>
                  <a:srgbClr val="FFFDFD"/>
                </a:solidFill>
                <a:latin typeface="HDLAPK+MS-UIGothic"/>
                <a:cs typeface="HDLAPK+MS-UIGothic"/>
              </a:rPr>
              <a:t>液体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验</a:t>
            </a:r>
            <a:r>
              <a:rPr sz="1500">
                <a:solidFill>
                  <a:srgbClr val="FFFDFD"/>
                </a:solidFill>
                <a:latin typeface="HDLAPK+MS-UIGothic"/>
                <a:cs typeface="HDLAPK+MS-UIGothic"/>
              </a:rPr>
              <a:t>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77289" y="2235572"/>
            <a:ext cx="3431604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IEQQB+AGWALI+MicrosoftYaHei"/>
                <a:cs typeface="KIEQQB+AGWALI+MicrosoftYaHei"/>
              </a:rPr>
              <a:t>20</a:t>
            </a:r>
            <a:r>
              <a:rPr sz="1500">
                <a:solidFill>
                  <a:srgbClr val="FFFDFD"/>
                </a:solidFill>
                <a:latin typeface="HDLAPK+MS-UIGothic"/>
                <a:cs typeface="HDLAPK+MS-UIGothic"/>
              </a:rPr>
              <a:t>世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纪</a:t>
            </a:r>
            <a:r>
              <a:rPr sz="1500">
                <a:solidFill>
                  <a:srgbClr val="FFFDFD"/>
                </a:solidFill>
                <a:latin typeface="KIEQQB+AGWALI+MicrosoftYaHei"/>
                <a:cs typeface="KIEQQB+AGWALI+MicrosoftYaHei"/>
              </a:rPr>
              <a:t>80</a:t>
            </a:r>
            <a:r>
              <a:rPr sz="1500">
                <a:solidFill>
                  <a:srgbClr val="FFFDFD"/>
                </a:solidFill>
                <a:latin typeface="HDLAPK+MS-UIGothic"/>
                <a:cs typeface="HDLAPK+MS-UIGothic"/>
              </a:rPr>
              <a:t>年代，</a:t>
            </a:r>
            <a:r>
              <a:rPr sz="1500">
                <a:solidFill>
                  <a:srgbClr val="FFFDFD"/>
                </a:solidFill>
                <a:latin typeface="KIEQQB+AGWALI+MicrosoftYaHei"/>
                <a:cs typeface="KIEQQB+AGWALI+MicrosoftYaHei"/>
              </a:rPr>
              <a:t>PICC</a:t>
            </a:r>
            <a:r>
              <a:rPr sz="1500">
                <a:solidFill>
                  <a:srgbClr val="FFFDFD"/>
                </a:solidFill>
                <a:latin typeface="HDLAPK+MS-UIGothic"/>
                <a:cs typeface="HDLAPK+MS-UIGothic"/>
              </a:rPr>
              <a:t>技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FFFDFD"/>
                </a:solidFill>
                <a:latin typeface="HDLAPK+MS-UIGothic"/>
                <a:cs typeface="HDLAPK+MS-UIGothic"/>
              </a:rPr>
              <a:t>起源于美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HDLAPK+MS-UIGothic"/>
                <a:cs typeface="HDLAPK+MS-UIGothic"/>
              </a:rPr>
              <a:t>国，最初用于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肿</a:t>
            </a:r>
            <a:r>
              <a:rPr sz="1500">
                <a:solidFill>
                  <a:srgbClr val="FFFDFD"/>
                </a:solidFill>
                <a:latin typeface="HDLAPK+MS-UIGothic"/>
                <a:cs typeface="HDLAPK+MS-UIGothic"/>
              </a:rPr>
              <a:t>瘤患者的化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疗药</a:t>
            </a:r>
            <a:r>
              <a:rPr sz="1500">
                <a:solidFill>
                  <a:srgbClr val="FFFDFD"/>
                </a:solidFill>
                <a:latin typeface="HDLAPK+MS-UIGothic"/>
                <a:cs typeface="HDLAPK+MS-UIGothic"/>
              </a:rPr>
              <a:t>物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输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HDLAPK+MS-UIGothic"/>
                <a:cs typeface="HDLAPK+MS-UIGothic"/>
              </a:rPr>
              <a:t>注。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437379" y="4550783"/>
            <a:ext cx="3668424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IEQQB+AGWALI+MicrosoftYaHei"/>
                <a:cs typeface="KIEQQB+AGWALI+MicrosoftYaHei"/>
              </a:rPr>
              <a:t>90</a:t>
            </a:r>
            <a:r>
              <a:rPr sz="1500">
                <a:solidFill>
                  <a:srgbClr val="FFFDFD"/>
                </a:solidFill>
                <a:latin typeface="HDLAPK+MS-UIGothic"/>
                <a:cs typeface="HDLAPK+MS-UIGothic"/>
              </a:rPr>
              <a:t>年代初，</a:t>
            </a:r>
            <a:r>
              <a:rPr sz="1500">
                <a:solidFill>
                  <a:srgbClr val="FFFDFD"/>
                </a:solidFill>
                <a:latin typeface="KIEQQB+AGWALI+MicrosoftYaHei"/>
                <a:cs typeface="KIEQQB+AGWALI+MicrosoftYaHei"/>
              </a:rPr>
              <a:t>PICC</a:t>
            </a:r>
            <a:r>
              <a:rPr sz="1500">
                <a:solidFill>
                  <a:srgbClr val="FFFDFD"/>
                </a:solidFill>
                <a:latin typeface="HDLAPK+MS-UIGothic"/>
                <a:cs typeface="HDLAPK+MS-UIGothic"/>
              </a:rPr>
              <a:t>技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FFFDFD"/>
                </a:solidFill>
                <a:latin typeface="HDLAPK+MS-UIGothic"/>
                <a:cs typeface="HDLAPK+MS-UIGothic"/>
              </a:rPr>
              <a:t>逐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渐应</a:t>
            </a:r>
            <a:r>
              <a:rPr sz="1500">
                <a:solidFill>
                  <a:srgbClr val="FFFDFD"/>
                </a:solidFill>
                <a:latin typeface="HDLAPK+MS-UIGothic"/>
                <a:cs typeface="HDLAPK+MS-UIGothic"/>
              </a:rPr>
              <a:t>用于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临</a:t>
            </a:r>
            <a:r>
              <a:rPr sz="1500">
                <a:solidFill>
                  <a:srgbClr val="FFFDFD"/>
                </a:solidFill>
                <a:latin typeface="HDLAPK+MS-UIGothic"/>
                <a:cs typeface="HDLAPK+MS-UIGothic"/>
              </a:rPr>
              <a:t>床，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HDLAPK+MS-UIGothic"/>
                <a:cs typeface="HDLAPK+MS-UIGothic"/>
              </a:rPr>
              <a:t>并得到广泛推广和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FFFDFD"/>
                </a:solidFill>
                <a:latin typeface="HDLAPK+MS-UIGothic"/>
                <a:cs typeface="HDLAPK+MS-UIGothic"/>
              </a:rPr>
              <a:t>用。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844638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ETVQLR+UOTBJH+MicrosoftYaHei-Bold"/>
                <a:cs typeface="ETVQLR+UOTBJH+MicrosoftYaHei-Bold"/>
              </a:rPr>
              <a:t>PICC</a:t>
            </a:r>
            <a:r>
              <a:rPr sz="3000">
                <a:solidFill>
                  <a:srgbClr val="00B6FF"/>
                </a:solidFill>
                <a:latin typeface="HDLAPK+MS-UIGothic"/>
                <a:cs typeface="HDLAPK+MS-UIGothic"/>
              </a:rPr>
              <a:t>静脉治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疗</a:t>
            </a:r>
            <a:r>
              <a:rPr sz="3000">
                <a:solidFill>
                  <a:srgbClr val="00B6FF"/>
                </a:solidFill>
                <a:latin typeface="HDLAPK+MS-UIGothic"/>
                <a:cs typeface="HDLAPK+MS-UIGothic"/>
              </a:rPr>
              <a:t>的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优势</a:t>
            </a:r>
            <a:r>
              <a:rPr sz="3000">
                <a:solidFill>
                  <a:srgbClr val="00B6FF"/>
                </a:solidFill>
                <a:latin typeface="HDLAPK+MS-UIGothic"/>
                <a:cs typeface="HDLAPK+MS-UIGothic"/>
              </a:rPr>
              <a:t>与局限性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优势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3435" y="4291766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HDLAPK+MS-UIGothic"/>
                <a:cs typeface="HDLAPK+MS-UIGothic"/>
              </a:rPr>
              <a:t>局限性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844638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ETVQLR+UOTBJH+MicrosoftYaHei-Bold"/>
                <a:cs typeface="ETVQLR+UOTBJH+MicrosoftYaHei-Bold"/>
              </a:rPr>
              <a:t>PICC</a:t>
            </a:r>
            <a:r>
              <a:rPr sz="3000">
                <a:solidFill>
                  <a:srgbClr val="00B6FF"/>
                </a:solidFill>
                <a:latin typeface="HDLAPK+MS-UIGothic"/>
                <a:cs typeface="HDLAPK+MS-UIGothic"/>
              </a:rPr>
              <a:t>静脉治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疗</a:t>
            </a:r>
            <a:r>
              <a:rPr sz="3000">
                <a:solidFill>
                  <a:srgbClr val="00B6FF"/>
                </a:solidFill>
                <a:latin typeface="HDLAPK+MS-UIGothic"/>
                <a:cs typeface="HDLAPK+MS-UIGothic"/>
              </a:rPr>
              <a:t>适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应</a:t>
            </a:r>
            <a:r>
              <a:rPr sz="3000">
                <a:solidFill>
                  <a:srgbClr val="00B6FF"/>
                </a:solidFill>
                <a:latin typeface="HDLAPK+MS-UIGothic"/>
                <a:cs typeface="HDLAPK+MS-UIGothic"/>
              </a:rPr>
              <a:t>症与禁忌症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643744" y="2004055"/>
            <a:ext cx="8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HDLAPK+MS-UIGothic"/>
                <a:cs typeface="HDLAPK+MS-UIGothic"/>
              </a:rPr>
              <a:t>适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应</a:t>
            </a:r>
            <a:r>
              <a:rPr sz="1550">
                <a:solidFill>
                  <a:srgbClr val="00B6FF"/>
                </a:solidFill>
                <a:latin typeface="HDLAPK+MS-UIGothic"/>
                <a:cs typeface="HDLAPK+MS-UIGothic"/>
              </a:rPr>
              <a:t>症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643744" y="4147815"/>
            <a:ext cx="8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HDLAPK+MS-UIGothic"/>
                <a:cs typeface="HDLAPK+MS-UIGothic"/>
              </a:rPr>
              <a:t>禁忌症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530188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ETVQLR+UOTBJH+MicrosoftYaHei-Bold"/>
                <a:cs typeface="ETVQLR+UOTBJH+MicrosoftYaHei-Bold"/>
              </a:rPr>
              <a:t>PICC</a:t>
            </a:r>
            <a:r>
              <a:rPr sz="3000">
                <a:solidFill>
                  <a:srgbClr val="00B6FF"/>
                </a:solidFill>
                <a:latin typeface="HDLAPK+MS-UIGothic"/>
                <a:cs typeface="HDLAPK+MS-UIGothic"/>
              </a:rPr>
              <a:t>静脉治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疗</a:t>
            </a:r>
            <a:r>
              <a:rPr sz="3000">
                <a:solidFill>
                  <a:srgbClr val="00B6FF"/>
                </a:solidFill>
                <a:latin typeface="HDLAPK+MS-UIGothic"/>
                <a:cs typeface="HDLAPK+MS-UIGothic"/>
              </a:rPr>
              <a:t>操作流程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HDLAPK+MS-UIGothic"/>
                <a:cs typeface="HDLAPK+MS-UIGothic"/>
              </a:rPr>
              <a:t>准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备</a:t>
            </a:r>
            <a:r>
              <a:rPr sz="2300" spc="25">
                <a:solidFill>
                  <a:srgbClr val="00B6FF"/>
                </a:solidFill>
                <a:latin typeface="HDLAPK+MS-UIGothic"/>
                <a:cs typeface="HDLAPK+MS-UIGothic"/>
              </a:rPr>
              <a:t>用物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431289" y="225722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评</a:t>
            </a:r>
            <a:r>
              <a:rPr sz="2300" spc="25">
                <a:solidFill>
                  <a:srgbClr val="00B6FF"/>
                </a:solidFill>
                <a:latin typeface="HDLAPK+MS-UIGothic"/>
                <a:cs typeface="HDLAPK+MS-UIGothic"/>
              </a:rPr>
              <a:t>估患者情况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35694" y="435018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选择</a:t>
            </a:r>
            <a:r>
              <a:rPr sz="2300" spc="25">
                <a:solidFill>
                  <a:srgbClr val="00B6FF"/>
                </a:solidFill>
                <a:latin typeface="HDLAPK+MS-UIGothic"/>
                <a:cs typeface="HDLAPK+MS-UIGothic"/>
              </a:rPr>
              <a:t>穿刺部位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530188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ETVQLR+UOTBJH+MicrosoftYaHei-Bold"/>
                <a:cs typeface="ETVQLR+UOTBJH+MicrosoftYaHei-Bold"/>
              </a:rPr>
              <a:t>PICC</a:t>
            </a:r>
            <a:r>
              <a:rPr sz="3000">
                <a:solidFill>
                  <a:srgbClr val="00B6FF"/>
                </a:solidFill>
                <a:latin typeface="HDLAPK+MS-UIGothic"/>
                <a:cs typeface="HDLAPK+MS-UIGothic"/>
              </a:rPr>
              <a:t>静脉治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疗</a:t>
            </a:r>
            <a:r>
              <a:rPr sz="3000">
                <a:solidFill>
                  <a:srgbClr val="00B6FF"/>
                </a:solidFill>
                <a:latin typeface="HDLAPK+MS-UIGothic"/>
                <a:cs typeface="HDLAPK+MS-UIGothic"/>
              </a:rPr>
              <a:t>操作流程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ETVQLR+UOTBJH+MicrosoftYaHei-Bold"/>
                <a:cs typeface="ETVQLR+UOTBJH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ETVQLR+UOTBJH+MicrosoftYaHei-Bold"/>
                <a:cs typeface="ETVQLR+UOTBJH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ETVQLR+UOTBJH+MicrosoftYaHei-Bold"/>
                <a:cs typeface="ETVQLR+UOTBJH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89204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B6FF"/>
                </a:solidFill>
                <a:latin typeface="HDLAPK+MS-UIGothic"/>
                <a:cs typeface="HDLAPK+MS-UIGothic"/>
              </a:rPr>
              <a:t>消毒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89204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B6FF"/>
                </a:solidFill>
                <a:latin typeface="SimSun"/>
                <a:cs typeface="SimSun"/>
              </a:rPr>
              <a:t>铺</a:t>
            </a:r>
            <a:r>
              <a:rPr sz="2000">
                <a:solidFill>
                  <a:srgbClr val="00B6FF"/>
                </a:solidFill>
                <a:latin typeface="HDLAPK+MS-UIGothic"/>
                <a:cs typeface="HDLAPK+MS-UIGothic"/>
              </a:rPr>
              <a:t>巾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89204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B6FF"/>
                </a:solidFill>
                <a:latin typeface="HDLAPK+MS-UIGothic"/>
                <a:cs typeface="HDLAPK+MS-UIGothic"/>
              </a:rPr>
              <a:t>穿刺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https://d.book118.com/838021040140006037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41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EEVJBA+GMCLRW+ArialMT</vt:lpstr>
      <vt:lpstr>Times New Roman</vt:lpstr>
      <vt:lpstr>ETVQLR+UOTBJH+MicrosoftYaHei-Bold</vt:lpstr>
      <vt:lpstr>HDLAPK+MS-UIGothic</vt:lpstr>
      <vt:lpstr>SimSun</vt:lpstr>
      <vt:lpstr>KIEQQB+AGWALI+MicrosoftYaHei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2024-09-18T00:47:48.100</cp:lastPrinted>
  <dcterms:created xsi:type="dcterms:W3CDTF">2024-09-17T16:47:48Z</dcterms:created>
  <dcterms:modified xsi:type="dcterms:W3CDTF">2024-09-17T16:47:49Z</dcterms:modified>
</cp:coreProperties>
</file>