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887D292-F746-4694-BC99-3709450E732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A9FC49B-8F36-4315-8EB0-0E2EE3BD67B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EBCDDD4-3D5A-47D6-AB30-FFB795CCA1D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E009B18-F1D9-426C-93DF-461D823B6DE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78EDA54-06DB-445F-A696-E13F7DC1E8F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5D86226-D0BE-4148-8695-5AEBCDD357E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11212AA-FA61-4513-9D80-BDFC57B8EC3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9E8FA5F-7A91-40FA-B262-F6F6CB7A766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F73046D-19E2-4CA2-B8E6-610C447ADD3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05D8645-EBB7-4F43-A8AF-F6C48A4081C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E1BC5F7-8B60-42C6-8BE8-D581C43E4B9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3802312400000602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88841" y="1601801"/>
            <a:ext cx="8744102" cy="21531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chemeClr val="lt1">
                    <a:lumMod val="65000"/>
                    <a:alpha val="100000"/>
                  </a:schemeClr>
                </a:solidFill>
                <a:latin typeface="Microsoft Yahei"/>
                <a:ea typeface="Microsoft Yahei"/>
                <a:cs typeface="Microsoft Yahei"/>
              </a:rPr>
              <a:t>肿瘤微波消融治疗</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肿瘤微波消融治疗概述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肿瘤微波消融治疗方法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肿瘤微波消融治疗过程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肿瘤微波消融治疗效果与影响</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肿瘤微波消融治疗的未来展望</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429000"/>
            <a:ext cx="9439275" cy="208597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lt1">
                    <a:lumMod val="65000"/>
                    <a:alpha val="100000"/>
                  </a:schemeClr>
                </a:solidFill>
                <a:latin typeface="Microsoft Yahei"/>
                <a:ea typeface="Microsoft Yahei"/>
                <a:cs typeface="Microsoft Yahei"/>
              </a:rPr>
              <a:t>肿瘤微波消融治疗概述</a:t>
            </a:r>
          </a:p>
        </p:txBody>
      </p:sp>
      <p:sp>
        <p:nvSpPr>
          <p:cNvPr id="3" name="TextBox 3"/>
          <p:cNvSpPr txBox="1"/>
          <p:nvPr/>
        </p:nvSpPr>
        <p:spPr>
          <a:xfrm>
            <a:off x="2252663" y="1986324"/>
            <a:ext cx="7686675" cy="15716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lt1">
                    <a:lumMod val="65000"/>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4150" r="4150"/>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肿瘤微波消融治疗是一种利用微波能量局部加热肿瘤组织，使其产生热凝固坏死，从而达到治疗肿瘤目的的方法。</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定义</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微波消融治疗的基本原理是通过微波电磁场的作用，使肿瘤组织中的水分子产生高速振动和旋转，摩擦产生热能，从而使肿瘤组织温度升高，达到60-100℃，使肿瘤组织发生热凝固坏死。</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原理</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定义与原理</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微波消融技术最早起源于1950年代，当时主要用于治疗癌症。</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起源</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667" r="1666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发展历程</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2500" r="12500"/>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最新进展</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833" r="1833"/>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随着医学技术的不断进步，微波消融技术逐渐发展成熟，成为一种有效的肿瘤治疗方法。</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目前，微波消融技术已经广泛应用于各种实体肿瘤的治疗，如肝癌、肺癌、肾癌等。</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历史与发展</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546" r="32546"/>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677" r="32677"/>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612" r="32612"/>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微波消融技术适用于多种实体肿瘤的治疗，尤其适用于不能进行手术切除的肿瘤患者。</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适用范围</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微波消融技术具有创伤小、恢复快、可重复治疗等优点，同时可以有效减轻患者痛苦和延长生存期。</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优势</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适用范围与优势</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429000"/>
            <a:ext cx="9439275" cy="208597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lt1">
                    <a:lumMod val="65000"/>
                    <a:alpha val="100000"/>
                  </a:schemeClr>
                </a:solidFill>
                <a:latin typeface="Microsoft Yahei"/>
                <a:ea typeface="Microsoft Yahei"/>
                <a:cs typeface="Microsoft Yahei"/>
              </a:rPr>
              <a:t>肿瘤微波消融治疗方法</a:t>
            </a:r>
          </a:p>
        </p:txBody>
      </p:sp>
      <p:sp>
        <p:nvSpPr>
          <p:cNvPr id="3" name="TextBox 3"/>
          <p:cNvSpPr txBox="1"/>
          <p:nvPr/>
        </p:nvSpPr>
        <p:spPr>
          <a:xfrm>
            <a:off x="2252663" y="1986324"/>
            <a:ext cx="7686675" cy="15716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lt1">
                    <a:lumMod val="65000"/>
                    <a:alpha val="100000"/>
                  </a:scheme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3">
              <a:lumMod val="75000"/>
              <a:alpha val="8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mt="70000"/>
          </a:blip>
          <a:srcRect l="25000" r="250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2">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2">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214095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全身微波消融是一种通过将微波辐射全身来治疗肿瘤的方法。它利用微波的热效应，使肿瘤组织温度升高并发生凝固性坏死。这种治疗方法适用于无法通过局部治疗控制的晚期肿瘤患者。</a:t>
            </a:r>
          </a:p>
        </p:txBody>
      </p:sp>
      <p:sp>
        <p:nvSpPr>
          <p:cNvPr id="13" name="TextBox 13"/>
          <p:cNvSpPr txBox="1"/>
          <p:nvPr/>
        </p:nvSpPr>
        <p:spPr>
          <a:xfrm>
            <a:off x="4754880" y="4124309"/>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全身微波消融的优点在于能够全面控制肿瘤进展，减轻患者痛苦，提高生存质量。然而，由于全身治疗可能会对正常组织造成损伤，因此需要严格控制治疗剂量和时间。</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全身微波消融</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792" r="16792"/>
          <a:stretch>
            <a:fillRect/>
          </a:stretch>
        </p:blipFill>
        <p:spPr>
          <a:xfrm>
            <a:off x="939482" y="1415327"/>
            <a:ext cx="4843295" cy="4843295"/>
          </a:xfrm>
          <a:prstGeom prst="roundRect">
            <a:avLst/>
          </a:prstGeom>
        </p:spPr>
      </p:pic>
      <p:sp>
        <p:nvSpPr>
          <p:cNvPr id="3" name="TextBox 3"/>
          <p:cNvSpPr txBox="1"/>
          <p:nvPr/>
        </p:nvSpPr>
        <p:spPr>
          <a:xfrm>
            <a:off x="6261748" y="1415327"/>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局部微波消融是一种通过将微波辐射局限于肿瘤区域来治疗肿瘤的方法。它利用微波的热效应，使肿瘤组织温度升高并发生凝固性坏死，而周围正常组织不受影响。</a:t>
            </a:r>
          </a:p>
        </p:txBody>
      </p:sp>
      <p:sp>
        <p:nvSpPr>
          <p:cNvPr id="4" name="TextBox 4"/>
          <p:cNvSpPr txBox="1"/>
          <p:nvPr/>
        </p:nvSpPr>
        <p:spPr>
          <a:xfrm>
            <a:off x="6261748" y="3711304"/>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局部微波消融适用于较小的、局限性的肿瘤，如肝脏、肾脏和前列腺等部位的肿瘤。这种治疗方法具有创伤小、恢复快、并发症少等优点，已成为肿瘤微创治疗的重要手段之一。</a:t>
            </a:r>
          </a:p>
        </p:txBody>
      </p:sp>
      <p:grpSp>
        <p:nvGrpSpPr>
          <p:cNvPr id="5" name="Group 5"/>
          <p:cNvGrpSpPr/>
          <p:nvPr/>
        </p:nvGrpSpPr>
        <p:grpSpPr>
          <a:xfrm>
            <a:off x="454963" y="93878"/>
            <a:ext cx="10641129" cy="914400"/>
            <a:chOff x="454963" y="93878"/>
            <a:chExt cx="10641129" cy="914400"/>
          </a:xfrm>
        </p:grpSpPr>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局部微波消融</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454963" y="1766626"/>
            <a:ext cx="4577476" cy="14386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350">
                <a:solidFill>
                  <a:schemeClr val="dk1">
                    <a:alpha val="100000"/>
                  </a:schemeClr>
                </a:solidFill>
                <a:latin typeface="Microsoft Yahei"/>
                <a:ea typeface="Microsoft Yahei"/>
                <a:cs typeface="Microsoft Yahei"/>
              </a:rPr>
              <a:t>微创微波消融是一种通过微小切口将微波辐射器插入肿瘤内部来治疗肿瘤的方法。它利用微波的热效应，使肿瘤组织温度升高并发生凝固性坏死。</a:t>
            </a:r>
          </a:p>
        </p:txBody>
      </p:sp>
      <p:sp>
        <p:nvSpPr>
          <p:cNvPr id="3" name="TextBox 3"/>
          <p:cNvSpPr txBox="1"/>
          <p:nvPr/>
        </p:nvSpPr>
        <p:spPr>
          <a:xfrm>
            <a:off x="689593" y="4439331"/>
            <a:ext cx="4519030" cy="14386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350">
                <a:solidFill>
                  <a:schemeClr val="dk1">
                    <a:alpha val="100000"/>
                  </a:schemeClr>
                </a:solidFill>
                <a:latin typeface="Microsoft Yahei"/>
                <a:ea typeface="Microsoft Yahei"/>
                <a:cs typeface="Microsoft Yahei"/>
              </a:rPr>
              <a:t>微创微波消融适用于各种实质脏器的肿瘤，如肝脏、肾脏、肺脏等。这种治疗方法具有创伤小、恢复快、并发症少等优点，已成为肿瘤微创治疗的重要手段之一。</a:t>
            </a:r>
          </a:p>
        </p:txBody>
      </p:sp>
      <p:sp>
        <p:nvSpPr>
          <p:cNvPr id="4" name="AutoShape 4"/>
          <p:cNvSpPr/>
          <p:nvPr/>
        </p:nvSpPr>
        <p:spPr>
          <a:xfrm>
            <a:off x="617602" y="3306002"/>
            <a:ext cx="701468" cy="122998"/>
          </a:xfrm>
          <a:prstGeom prst="rect">
            <a:avLst/>
          </a:prstGeom>
          <a:solidFill>
            <a:schemeClr val="accent2">
              <a:lumMod val="60000"/>
              <a:lumOff val="40000"/>
              <a:alpha val="100000"/>
            </a:schemeClr>
          </a:solidFill>
        </p:spPr>
        <p:txBody>
          <a:bodyPr vert="horz" wrap="square"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450"/>
              </a:spcBef>
              <a:defRPr/>
            </a:pPr>
            <a:endParaRPr lang="en-US" sz="1100"/>
          </a:p>
        </p:txBody>
      </p:sp>
      <p:sp>
        <p:nvSpPr>
          <p:cNvPr id="5" name="AutoShape 5"/>
          <p:cNvSpPr/>
          <p:nvPr/>
        </p:nvSpPr>
        <p:spPr>
          <a:xfrm>
            <a:off x="564691" y="3306002"/>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1247443" y="3306002"/>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1319071" y="3368040"/>
            <a:ext cx="6434912" cy="0"/>
          </a:xfrm>
          <a:prstGeom prst="line">
            <a:avLst/>
          </a:prstGeom>
          <a:ln w="14288">
            <a:solidFill>
              <a:schemeClr val="accent2">
                <a:lumMod val="60000"/>
                <a:lumOff val="40000"/>
              </a:schemeClr>
            </a:solidFill>
            <a:prstDash val="dash"/>
          </a:ln>
        </p:spPr>
        <p:style>
          <a:lnRef idx="0">
            <a:schemeClr val="accent2"/>
          </a:lnRef>
          <a:fillRef idx="1">
            <a:schemeClr val="accent2"/>
          </a:fillRef>
          <a:effectRef idx="0">
            <a:schemeClr val="accent2"/>
          </a:effectRef>
          <a:fontRef idx="minor">
            <a:schemeClr val="lt1"/>
          </a:fontRef>
        </p:style>
      </p:cxnSp>
      <p:sp>
        <p:nvSpPr>
          <p:cNvPr id="8" name="AutoShape 8"/>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1585874" y="6029346"/>
            <a:ext cx="6153656"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2" name="Picture 12"/>
          <p:cNvPicPr>
            <a:picLocks noChangeAspect="1"/>
          </p:cNvPicPr>
          <p:nvPr/>
        </p:nvPicPr>
        <p:blipFill>
          <a:blip r:embed="rId2">
            <a:alphaModFix amt="70000"/>
          </a:blip>
          <a:srcRect l="25000" r="25000"/>
          <a:stretch>
            <a:fillRect/>
          </a:stretch>
        </p:blipFill>
        <p:spPr>
          <a:xfrm>
            <a:off x="7803289" y="1299241"/>
            <a:ext cx="3679824" cy="4906431"/>
          </a:xfrm>
          <a:prstGeom prst="rect">
            <a:avLst/>
          </a:prstGeom>
        </p:spPr>
      </p:pic>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微创微波消融</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1">
              <a:alpha val="1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52349" y="2452189"/>
            <a:ext cx="3087301" cy="3087301"/>
          </a:xfrm>
          <a:prstGeom prst="ellipse">
            <a:avLst/>
          </a:prstGeom>
          <a:solidFill>
            <a:schemeClr val="lt1">
              <a:alpha val="48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969025"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sp>
        <p:nvSpPr>
          <p:cNvPr id="7" name="TextBox 7"/>
          <p:cNvSpPr txBox="1"/>
          <p:nvPr/>
        </p:nvSpPr>
        <p:spPr>
          <a:xfrm>
            <a:off x="1094226" y="2244504"/>
            <a:ext cx="3267075" cy="3248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聚焦式微波消融是一种通过将微波辐射聚焦于肿瘤组织来治疗肿瘤的方法。它利用微波的热效应，使肿瘤组织温度升高并发生凝固性坏死。</a:t>
            </a:r>
          </a:p>
        </p:txBody>
      </p:sp>
      <p:sp>
        <p:nvSpPr>
          <p:cNvPr id="8" name="TextBox 8"/>
          <p:cNvSpPr txBox="1"/>
          <p:nvPr/>
        </p:nvSpPr>
        <p:spPr>
          <a:xfrm>
            <a:off x="7808528" y="2244504"/>
            <a:ext cx="3286125" cy="3248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alpha val="100000"/>
                  </a:schemeClr>
                </a:solidFill>
                <a:latin typeface="Microsoft Yahei"/>
                <a:ea typeface="Microsoft Yahei"/>
                <a:cs typeface="Microsoft Yahei"/>
              </a:rPr>
              <a:t>聚焦式微波消融适用于各种实质脏器的肿瘤，尤其是对多发性肿瘤和转移性肿瘤的治疗效果较好。这种治疗方法具有创伤小、恢复快、并发症少等优点，已成为肿瘤微创治疗的重要手段之一。</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聚焦式微波消融</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429000"/>
            <a:ext cx="9439275" cy="208597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lt1">
                    <a:lumMod val="65000"/>
                    <a:alpha val="100000"/>
                  </a:schemeClr>
                </a:solidFill>
                <a:latin typeface="Microsoft Yahei"/>
                <a:ea typeface="Microsoft Yahei"/>
                <a:cs typeface="Microsoft Yahei"/>
              </a:rPr>
              <a:t>肿瘤微波消融治疗过程</a:t>
            </a:r>
          </a:p>
        </p:txBody>
      </p:sp>
      <p:sp>
        <p:nvSpPr>
          <p:cNvPr id="3" name="TextBox 3"/>
          <p:cNvSpPr txBox="1"/>
          <p:nvPr/>
        </p:nvSpPr>
        <p:spPr>
          <a:xfrm>
            <a:off x="2252663" y="1986324"/>
            <a:ext cx="7686675" cy="15716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lt1">
                    <a:lumMod val="65000"/>
                    <a:alpha val="100000"/>
                  </a:schemeClr>
                </a:solidFill>
                <a:latin typeface="Microsoft Yahei"/>
                <a:ea typeface="Microsoft Yahei"/>
                <a:cs typeface="Microsoft Yahei"/>
              </a:rPr>
              <a:t>03</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https://d.book118.com/838023124000006025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AF5FF"/>
      </a:lt1>
      <a:dk2>
        <a:srgbClr val="062F00"/>
      </a:dk2>
      <a:lt2>
        <a:srgbClr val="FFFFFF"/>
      </a:lt2>
      <a:accent1>
        <a:srgbClr val="AF79DE"/>
      </a:accent1>
      <a:accent2>
        <a:srgbClr val="BC95E8"/>
      </a:accent2>
      <a:accent3>
        <a:srgbClr val="816BB7"/>
      </a:accent3>
      <a:accent4>
        <a:srgbClr val="618CD0"/>
      </a:accent4>
      <a:accent5>
        <a:srgbClr val="76A1E5"/>
      </a:accent5>
      <a:accent6>
        <a:srgbClr val="FEE088"/>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49</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2024-09-01T09:02:43.188</cp:lastPrinted>
  <dcterms:created xsi:type="dcterms:W3CDTF">2024-09-01T01:02:43Z</dcterms:created>
  <dcterms:modified xsi:type="dcterms:W3CDTF">2024-09-01T01:02:44Z</dcterms:modified>
</cp:coreProperties>
</file>