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12549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94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.xml" /><Relationship Id="rId2" Type="http://schemas.openxmlformats.org/officeDocument/2006/relationships/tags" Target="../tags/tag6.xml" /><Relationship Id="rId3" Type="http://schemas.openxmlformats.org/officeDocument/2006/relationships/tags" Target="../tags/tag7.xml" /><Relationship Id="rId4" Type="http://schemas.openxmlformats.org/officeDocument/2006/relationships/tags" Target="../tags/tag8.xml" /><Relationship Id="rId5" Type="http://schemas.openxmlformats.org/officeDocument/2006/relationships/tags" Target="../tags/tag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0.xml" /><Relationship Id="rId3" Type="http://schemas.openxmlformats.org/officeDocument/2006/relationships/tags" Target="../tags/tag11.xml" /><Relationship Id="rId4" Type="http://schemas.openxmlformats.org/officeDocument/2006/relationships/tags" Target="../tags/tag12.xml" /><Relationship Id="rId5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tags" Target="../tags/tag3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.xml" /><Relationship Id="rId2" Type="http://schemas.openxmlformats.org/officeDocument/2006/relationships/tags" Target="../tags/tag39.xml" /><Relationship Id="rId3" Type="http://schemas.openxmlformats.org/officeDocument/2006/relationships/tags" Target="../tags/tag40.xml" /><Relationship Id="rId4" Type="http://schemas.openxmlformats.org/officeDocument/2006/relationships/tags" Target="../tags/tag4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2.xml" /><Relationship Id="rId2" Type="http://schemas.openxmlformats.org/officeDocument/2006/relationships/tags" Target="../tags/tag43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47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9C885F-F993-4C1C-B66A-C7E8AC2C27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ECD773-7326-4521-8CBA-FD56F69653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9D4FA3-5344-41AF-91BE-D9EB344A0E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969F3E-709F-4D93-AA75-D83470E00A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8A6051-CFD3-420F-B0BF-14A56C4AA9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85113E2-5B90-4673-BD7A-4C65666B95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FB5680C-CE35-4C47-8F15-ECDBA6AC8A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AFD16E-8207-417F-A092-113A5A937C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909482-865D-4AD9-801C-46E691716B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5E6922-78AD-4E1B-ACA1-C6755D04BB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4154C0-CBCA-4261-B01A-DE750C53BF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编辑标题样式</a:t>
            </a:r>
            <a:endParaRPr lang="zh-CN" altLang="en-US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副标题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marL="0" indent="0" algn="ctr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</a:t>
            </a:r>
            <a:br>
              <a:rPr lang="en-US" altLang="zh-CN"/>
            </a:br>
            <a:r>
              <a:rPr lang="zh-CN" altLang="en-US"/>
              <a:t>编辑母版标题样式</a:t>
            </a:r>
            <a:endParaRPr lang="zh-CN" altLang="en-US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4.jpeg" /><Relationship Id="rId13" Type="http://schemas.openxmlformats.org/officeDocument/2006/relationships/tags" Target="../tags/tag50.xml" /><Relationship Id="rId14" Type="http://schemas.openxmlformats.org/officeDocument/2006/relationships/tags" Target="../tags/tag51.xml" /><Relationship Id="rId15" Type="http://schemas.openxmlformats.org/officeDocument/2006/relationships/tags" Target="../tags/tag52.xml" /><Relationship Id="rId16" Type="http://schemas.openxmlformats.org/officeDocument/2006/relationships/tags" Target="../tags/tag53.xml" /><Relationship Id="rId17" Type="http://schemas.openxmlformats.org/officeDocument/2006/relationships/tags" Target="../tags/tag54.xml" /><Relationship Id="rId18" Type="http://schemas.openxmlformats.org/officeDocument/2006/relationships/tags" Target="../tags/tag55.xml" /><Relationship Id="rId19" Type="http://schemas.openxmlformats.org/officeDocument/2006/relationships/tags" Target="../tags/tag56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12539" r:id="rId2"/>
    <p:sldLayoutId id="2147512540" r:id="rId3"/>
    <p:sldLayoutId id="2147512541" r:id="rId4"/>
    <p:sldLayoutId id="2147512542" r:id="rId5"/>
    <p:sldLayoutId id="2147512543" r:id="rId6"/>
    <p:sldLayoutId id="2147512544" r:id="rId7"/>
    <p:sldLayoutId id="2147512545" r:id="rId8"/>
    <p:sldLayoutId id="2147512546" r:id="rId9"/>
    <p:sldLayoutId id="2147512547" r:id="rId10"/>
    <p:sldLayoutId id="2147512548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tags" Target="../tags/tag71.xml" /><Relationship Id="rId13" Type="http://schemas.openxmlformats.org/officeDocument/2006/relationships/tags" Target="../tags/tag72.xml" /><Relationship Id="rId14" Type="http://schemas.openxmlformats.org/officeDocument/2006/relationships/tags" Target="../tags/tag73.xml" /><Relationship Id="rId15" Type="http://schemas.openxmlformats.org/officeDocument/2006/relationships/tags" Target="../tags/tag74.xml" /><Relationship Id="rId16" Type="http://schemas.openxmlformats.org/officeDocument/2006/relationships/tags" Target="../tags/tag75.xml" /><Relationship Id="rId17" Type="http://schemas.openxmlformats.org/officeDocument/2006/relationships/tags" Target="../tags/tag76.xml" /><Relationship Id="rId18" Type="http://schemas.openxmlformats.org/officeDocument/2006/relationships/tags" Target="../tags/tag77.xml" /><Relationship Id="rId19" Type="http://schemas.openxmlformats.org/officeDocument/2006/relationships/tags" Target="../tags/tag78.xml" /><Relationship Id="rId2" Type="http://schemas.openxmlformats.org/officeDocument/2006/relationships/tags" Target="../tags/tag61.xml" /><Relationship Id="rId20" Type="http://schemas.openxmlformats.org/officeDocument/2006/relationships/tags" Target="../tags/tag79.xml" /><Relationship Id="rId21" Type="http://schemas.openxmlformats.org/officeDocument/2006/relationships/tags" Target="../tags/tag80.xml" /><Relationship Id="rId22" Type="http://schemas.openxmlformats.org/officeDocument/2006/relationships/tags" Target="../tags/tag81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2" Type="http://schemas.openxmlformats.org/officeDocument/2006/relationships/tags" Target="../tags/tag88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3.xml" /><Relationship Id="rId11" Type="http://schemas.openxmlformats.org/officeDocument/2006/relationships/tags" Target="../tags/tag124.xml" /><Relationship Id="rId12" Type="http://schemas.openxmlformats.org/officeDocument/2006/relationships/tags" Target="../tags/tag125.xml" /><Relationship Id="rId13" Type="http://schemas.openxmlformats.org/officeDocument/2006/relationships/tags" Target="../tags/tag126.xml" /><Relationship Id="rId2" Type="http://schemas.openxmlformats.org/officeDocument/2006/relationships/tags" Target="../tags/tag115.xml" /><Relationship Id="rId3" Type="http://schemas.openxmlformats.org/officeDocument/2006/relationships/tags" Target="../tags/tag116.xml" /><Relationship Id="rId4" Type="http://schemas.openxmlformats.org/officeDocument/2006/relationships/tags" Target="../tags/tag117.xml" /><Relationship Id="rId5" Type="http://schemas.openxmlformats.org/officeDocument/2006/relationships/tags" Target="../tags/tag118.xml" /><Relationship Id="rId6" Type="http://schemas.openxmlformats.org/officeDocument/2006/relationships/tags" Target="../tags/tag119.xml" /><Relationship Id="rId7" Type="http://schemas.openxmlformats.org/officeDocument/2006/relationships/tags" Target="../tags/tag120.xml" /><Relationship Id="rId8" Type="http://schemas.openxmlformats.org/officeDocument/2006/relationships/tags" Target="../tags/tag121.xml" /><Relationship Id="rId9" Type="http://schemas.openxmlformats.org/officeDocument/2006/relationships/tags" Target="../tags/tag12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5.xml" /><Relationship Id="rId11" Type="http://schemas.openxmlformats.org/officeDocument/2006/relationships/tags" Target="../tags/tag136.xml" /><Relationship Id="rId12" Type="http://schemas.openxmlformats.org/officeDocument/2006/relationships/tags" Target="../tags/tag137.xml" /><Relationship Id="rId13" Type="http://schemas.openxmlformats.org/officeDocument/2006/relationships/tags" Target="../tags/tag138.xml" /><Relationship Id="rId14" Type="http://schemas.openxmlformats.org/officeDocument/2006/relationships/tags" Target="../tags/tag139.xml" /><Relationship Id="rId15" Type="http://schemas.openxmlformats.org/officeDocument/2006/relationships/tags" Target="../tags/tag140.xml" /><Relationship Id="rId16" Type="http://schemas.openxmlformats.org/officeDocument/2006/relationships/tags" Target="../tags/tag141.xml" /><Relationship Id="rId17" Type="http://schemas.openxmlformats.org/officeDocument/2006/relationships/tags" Target="../tags/tag142.xml" /><Relationship Id="rId18" Type="http://schemas.openxmlformats.org/officeDocument/2006/relationships/tags" Target="../tags/tag143.xml" /><Relationship Id="rId19" Type="http://schemas.openxmlformats.org/officeDocument/2006/relationships/tags" Target="../tags/tag144.xml" /><Relationship Id="rId2" Type="http://schemas.openxmlformats.org/officeDocument/2006/relationships/tags" Target="../tags/tag127.xml" /><Relationship Id="rId20" Type="http://schemas.openxmlformats.org/officeDocument/2006/relationships/tags" Target="../tags/tag145.xml" /><Relationship Id="rId21" Type="http://schemas.openxmlformats.org/officeDocument/2006/relationships/tags" Target="../tags/tag146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tags" Target="../tags/tag13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5.xml" /><Relationship Id="rId11" Type="http://schemas.openxmlformats.org/officeDocument/2006/relationships/tags" Target="../tags/tag156.xml" /><Relationship Id="rId12" Type="http://schemas.openxmlformats.org/officeDocument/2006/relationships/tags" Target="../tags/tag157.xml" /><Relationship Id="rId13" Type="http://schemas.openxmlformats.org/officeDocument/2006/relationships/tags" Target="../tags/tag158.xml" /><Relationship Id="rId14" Type="http://schemas.openxmlformats.org/officeDocument/2006/relationships/tags" Target="../tags/tag159.xml" /><Relationship Id="rId15" Type="http://schemas.openxmlformats.org/officeDocument/2006/relationships/tags" Target="../tags/tag160.xml" /><Relationship Id="rId16" Type="http://schemas.openxmlformats.org/officeDocument/2006/relationships/tags" Target="../tags/tag161.xml" /><Relationship Id="rId17" Type="http://schemas.openxmlformats.org/officeDocument/2006/relationships/tags" Target="../tags/tag162.xml" /><Relationship Id="rId18" Type="http://schemas.openxmlformats.org/officeDocument/2006/relationships/tags" Target="../tags/tag163.xml" /><Relationship Id="rId19" Type="http://schemas.openxmlformats.org/officeDocument/2006/relationships/tags" Target="../tags/tag164.xml" /><Relationship Id="rId2" Type="http://schemas.openxmlformats.org/officeDocument/2006/relationships/tags" Target="../tags/tag147.xml" /><Relationship Id="rId20" Type="http://schemas.openxmlformats.org/officeDocument/2006/relationships/tags" Target="../tags/tag165.xml" /><Relationship Id="rId21" Type="http://schemas.openxmlformats.org/officeDocument/2006/relationships/tags" Target="../tags/tag166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tags" Target="../tags/tag151.xml" /><Relationship Id="rId7" Type="http://schemas.openxmlformats.org/officeDocument/2006/relationships/tags" Target="../tags/tag152.xml" /><Relationship Id="rId8" Type="http://schemas.openxmlformats.org/officeDocument/2006/relationships/tags" Target="../tags/tag153.xml" /><Relationship Id="rId9" Type="http://schemas.openxmlformats.org/officeDocument/2006/relationships/tags" Target="../tags/tag15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8.xml" /><Relationship Id="rId11" Type="http://schemas.openxmlformats.org/officeDocument/2006/relationships/tags" Target="../tags/tag179.xml" /><Relationship Id="rId12" Type="http://schemas.openxmlformats.org/officeDocument/2006/relationships/tags" Target="../tags/tag180.xml" /><Relationship Id="rId13" Type="http://schemas.openxmlformats.org/officeDocument/2006/relationships/tags" Target="../tags/tag181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tags" Target="../tags/tag187.xml" /><Relationship Id="rId8" Type="http://schemas.openxmlformats.org/officeDocument/2006/relationships/tags" Target="../tags/tag188.xml" /><Relationship Id="rId9" Type="http://schemas.openxmlformats.org/officeDocument/2006/relationships/tags" Target="../tags/tag18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0.xml" /><Relationship Id="rId3" Type="http://schemas.openxmlformats.org/officeDocument/2006/relationships/tags" Target="../tags/tag191.xml" /><Relationship Id="rId4" Type="http://schemas.openxmlformats.org/officeDocument/2006/relationships/tags" Target="../tags/tag192.xml" /><Relationship Id="rId5" Type="http://schemas.openxmlformats.org/officeDocument/2006/relationships/tags" Target="../tags/tag19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38023142076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lstStyle/>
          <a:p>
            <a:r>
              <a:rPr lang="zh-CN" altLang="en-US"/>
              <a:t>中小学美术教育与学生自我表达能力的提升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lstStyle/>
          <a:p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1048766" name="矩形: 圆角 16"/>
          <p:cNvSpPr/>
          <p:nvPr>
            <p:custDataLst>
              <p:tags r:id="rId4"/>
            </p:custDataLst>
          </p:nvPr>
        </p:nvSpPr>
        <p:spPr>
          <a:xfrm>
            <a:off x="6096000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68" name="矩形: 圆角 7"/>
          <p:cNvSpPr/>
          <p:nvPr>
            <p:custDataLst>
              <p:tags r:id="rId5"/>
            </p:custDataLst>
          </p:nvPr>
        </p:nvSpPr>
        <p:spPr>
          <a:xfrm>
            <a:off x="130117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0" name="矩形: 圆角 10"/>
          <p:cNvSpPr/>
          <p:nvPr>
            <p:custDataLst>
              <p:tags r:id="rId6"/>
            </p:custDataLst>
          </p:nvPr>
        </p:nvSpPr>
        <p:spPr>
          <a:xfrm>
            <a:off x="214593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2" name="矩形: 圆角 13"/>
          <p:cNvSpPr/>
          <p:nvPr>
            <p:custDataLst>
              <p:tags r:id="rId7"/>
            </p:custDataLst>
          </p:nvPr>
        </p:nvSpPr>
        <p:spPr>
          <a:xfrm>
            <a:off x="4121455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48774" name="矩形: 圆角 16"/>
          <p:cNvSpPr/>
          <p:nvPr>
            <p:custDataLst>
              <p:tags r:id="rId8"/>
            </p:custDataLst>
          </p:nvPr>
        </p:nvSpPr>
        <p:spPr>
          <a:xfrm>
            <a:off x="811279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76" name="矩形: 圆角 16"/>
          <p:cNvSpPr/>
          <p:nvPr>
            <p:custDataLst>
              <p:tags r:id="rId9"/>
            </p:custDataLst>
          </p:nvPr>
        </p:nvSpPr>
        <p:spPr>
          <a:xfrm>
            <a:off x="10135177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48778" name="文本框 14"/>
          <p:cNvSpPr txBox="1"/>
          <p:nvPr>
            <p:custDataLst>
              <p:tags r:id="rId10"/>
            </p:custDataLst>
          </p:nvPr>
        </p:nvSpPr>
        <p:spPr>
          <a:xfrm flipH="1">
            <a:off x="16637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0" name="文本框 17"/>
          <p:cNvSpPr txBox="1"/>
          <p:nvPr>
            <p:custDataLst>
              <p:tags r:id="rId11"/>
            </p:custDataLst>
          </p:nvPr>
        </p:nvSpPr>
        <p:spPr>
          <a:xfrm>
            <a:off x="11493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4"/>
          <p:cNvSpPr txBox="1"/>
          <p:nvPr>
            <p:custDataLst>
              <p:tags r:id="rId12"/>
            </p:custDataLst>
          </p:nvPr>
        </p:nvSpPr>
        <p:spPr>
          <a:xfrm flipH="1">
            <a:off x="220726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7"/>
          <p:cNvSpPr txBox="1"/>
          <p:nvPr>
            <p:custDataLst>
              <p:tags r:id="rId13"/>
            </p:custDataLst>
          </p:nvPr>
        </p:nvSpPr>
        <p:spPr>
          <a:xfrm>
            <a:off x="215582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4"/>
          <p:cNvSpPr txBox="1"/>
          <p:nvPr>
            <p:custDataLst>
              <p:tags r:id="rId14"/>
            </p:custDataLst>
          </p:nvPr>
        </p:nvSpPr>
        <p:spPr>
          <a:xfrm flipH="1">
            <a:off x="418338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7"/>
          <p:cNvSpPr txBox="1"/>
          <p:nvPr>
            <p:custDataLst>
              <p:tags r:id="rId15"/>
            </p:custDataLst>
          </p:nvPr>
        </p:nvSpPr>
        <p:spPr>
          <a:xfrm>
            <a:off x="413194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6"/>
            </p:custDataLst>
          </p:nvPr>
        </p:nvSpPr>
        <p:spPr>
          <a:xfrm flipH="1">
            <a:off x="616204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7"/>
          <p:cNvSpPr txBox="1"/>
          <p:nvPr>
            <p:custDataLst>
              <p:tags r:id="rId17"/>
            </p:custDataLst>
          </p:nvPr>
        </p:nvSpPr>
        <p:spPr>
          <a:xfrm>
            <a:off x="6110605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29"/>
          <p:cNvSpPr txBox="1"/>
          <p:nvPr>
            <p:custDataLst>
              <p:tags r:id="rId18"/>
            </p:custDataLst>
          </p:nvPr>
        </p:nvSpPr>
        <p:spPr>
          <a:xfrm flipH="1">
            <a:off x="8176895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6" name="文本框 17"/>
          <p:cNvSpPr txBox="1"/>
          <p:nvPr>
            <p:custDataLst>
              <p:tags r:id="rId19"/>
            </p:custDataLst>
          </p:nvPr>
        </p:nvSpPr>
        <p:spPr>
          <a:xfrm>
            <a:off x="8125460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8" name="文本框 31"/>
          <p:cNvSpPr txBox="1"/>
          <p:nvPr>
            <p:custDataLst>
              <p:tags r:id="rId20"/>
            </p:custDataLst>
          </p:nvPr>
        </p:nvSpPr>
        <p:spPr>
          <a:xfrm flipH="1">
            <a:off x="10163810" y="5147061"/>
            <a:ext cx="1827530" cy="1019935"/>
          </a:xfrm>
          <a:prstGeom prst="rect">
            <a:avLst/>
          </a:prstGeom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lang="zh-CN" altLang="en-US" sz="2400" b="1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00" name="文本框 17"/>
          <p:cNvSpPr txBox="1"/>
          <p:nvPr>
            <p:custDataLst>
              <p:tags r:id="rId21"/>
            </p:custDataLst>
          </p:nvPr>
        </p:nvSpPr>
        <p:spPr>
          <a:xfrm>
            <a:off x="10135870" y="4670705"/>
            <a:ext cx="1826895" cy="492231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Six</a:t>
            </a:r>
            <a:endParaRPr lang="en-US" altLang="zh-CN" sz="20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2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中小学美术教育的目标</a:t>
            </a:r>
            <a:endParaRPr lang="zh-CN" altLang="en-US"/>
          </a:p>
        </p:txBody>
      </p:sp>
      <p:sp>
        <p:nvSpPr>
          <p:cNvPr id="104885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培养学生的审美能力</a:t>
            </a:r>
            <a:endParaRPr lang="zh-CN" altLang="en-US"/>
          </a:p>
        </p:txBody>
      </p:sp>
      <p:sp>
        <p:nvSpPr>
          <p:cNvPr id="1048908" name="矩形 3"/>
          <p:cNvSpPr/>
          <p:nvPr>
            <p:custDataLst>
              <p:tags r:id="rId2"/>
            </p:custDataLst>
          </p:nvPr>
        </p:nvSpPr>
        <p:spPr>
          <a:xfrm>
            <a:off x="2042276" y="1436267"/>
            <a:ext cx="9311583" cy="1023782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0" name="矩形 13"/>
          <p:cNvSpPr/>
          <p:nvPr>
            <p:custDataLst>
              <p:tags r:id="rId3"/>
            </p:custDataLst>
          </p:nvPr>
        </p:nvSpPr>
        <p:spPr>
          <a:xfrm>
            <a:off x="1524000" y="1436267"/>
            <a:ext cx="252527" cy="1023782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2" name="文本框 4"/>
          <p:cNvSpPr txBox="1"/>
          <p:nvPr>
            <p:custDataLst>
              <p:tags r:id="rId4"/>
            </p:custDataLst>
          </p:nvPr>
        </p:nvSpPr>
        <p:spPr>
          <a:xfrm>
            <a:off x="2308889" y="1524722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提高学生的审美意识，培养他们对美的感知和欣赏能力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矩形 39"/>
          <p:cNvSpPr/>
          <p:nvPr>
            <p:custDataLst>
              <p:tags r:id="rId5"/>
            </p:custDataLst>
          </p:nvPr>
        </p:nvSpPr>
        <p:spPr>
          <a:xfrm>
            <a:off x="2042276" y="2651599"/>
            <a:ext cx="9311583" cy="1023782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6" name="矩形 5"/>
          <p:cNvSpPr/>
          <p:nvPr>
            <p:custDataLst>
              <p:tags r:id="rId6"/>
            </p:custDataLst>
          </p:nvPr>
        </p:nvSpPr>
        <p:spPr>
          <a:xfrm>
            <a:off x="1524000" y="2651599"/>
            <a:ext cx="252527" cy="1023782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18" name="文本框 41"/>
          <p:cNvSpPr txBox="1"/>
          <p:nvPr>
            <p:custDataLst>
              <p:tags r:id="rId7"/>
            </p:custDataLst>
          </p:nvPr>
        </p:nvSpPr>
        <p:spPr>
          <a:xfrm>
            <a:off x="2308889" y="2740055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引导学生发现生活中的美，激发他们的创造力和想象力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8"/>
            </p:custDataLst>
          </p:nvPr>
        </p:nvSpPr>
        <p:spPr>
          <a:xfrm>
            <a:off x="2042276" y="3866931"/>
            <a:ext cx="9311583" cy="1023782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2" name="矩形 17"/>
          <p:cNvSpPr/>
          <p:nvPr>
            <p:custDataLst>
              <p:tags r:id="rId9"/>
            </p:custDataLst>
          </p:nvPr>
        </p:nvSpPr>
        <p:spPr>
          <a:xfrm>
            <a:off x="1524000" y="3866931"/>
            <a:ext cx="252527" cy="1023782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4" name="文本框 19"/>
          <p:cNvSpPr txBox="1"/>
          <p:nvPr>
            <p:custDataLst>
              <p:tags r:id="rId10"/>
            </p:custDataLst>
          </p:nvPr>
        </p:nvSpPr>
        <p:spPr>
          <a:xfrm>
            <a:off x="2308889" y="3955387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培养学生的审美情趣，使他们能够更好地理解和欣赏艺术作品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矩形 49"/>
          <p:cNvSpPr/>
          <p:nvPr>
            <p:custDataLst>
              <p:tags r:id="rId11"/>
            </p:custDataLst>
          </p:nvPr>
        </p:nvSpPr>
        <p:spPr>
          <a:xfrm>
            <a:off x="2042276" y="5081640"/>
            <a:ext cx="9311583" cy="1023782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28" name="矩形 26"/>
          <p:cNvSpPr/>
          <p:nvPr>
            <p:custDataLst>
              <p:tags r:id="rId12"/>
            </p:custDataLst>
          </p:nvPr>
        </p:nvSpPr>
        <p:spPr>
          <a:xfrm>
            <a:off x="1524000" y="5081640"/>
            <a:ext cx="252527" cy="1023782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30" name="文本框 27"/>
          <p:cNvSpPr txBox="1"/>
          <p:nvPr>
            <p:custDataLst>
              <p:tags r:id="rId13"/>
            </p:custDataLst>
          </p:nvPr>
        </p:nvSpPr>
        <p:spPr>
          <a:xfrm>
            <a:off x="2308889" y="5170096"/>
            <a:ext cx="8909546" cy="8469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提高学生的审美能力，使他们能够更好地表达自己的情感和思想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89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提高学生的创造力</a:t>
            </a:r>
            <a:endParaRPr lang="zh-CN" altLang="en-US"/>
          </a:p>
        </p:txBody>
      </p:sp>
      <p:sp>
        <p:nvSpPr>
          <p:cNvPr id="1048966" name="五边形 30"/>
          <p:cNvSpPr/>
          <p:nvPr>
            <p:custDataLst>
              <p:tags r:id="rId2"/>
            </p:custDataLst>
          </p:nvPr>
        </p:nvSpPr>
        <p:spPr>
          <a:xfrm>
            <a:off x="1524000" y="3254120"/>
            <a:ext cx="2605327" cy="1059031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68" name="燕尾形 36"/>
          <p:cNvSpPr/>
          <p:nvPr>
            <p:custDataLst>
              <p:tags r:id="rId3"/>
            </p:custDataLst>
          </p:nvPr>
        </p:nvSpPr>
        <p:spPr>
          <a:xfrm>
            <a:off x="3864767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70" name="燕尾形 37"/>
          <p:cNvSpPr/>
          <p:nvPr>
            <p:custDataLst>
              <p:tags r:id="rId4"/>
            </p:custDataLst>
          </p:nvPr>
        </p:nvSpPr>
        <p:spPr>
          <a:xfrm>
            <a:off x="8546301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72" name="燕尾形 38"/>
          <p:cNvSpPr/>
          <p:nvPr>
            <p:custDataLst>
              <p:tags r:id="rId5"/>
            </p:custDataLst>
          </p:nvPr>
        </p:nvSpPr>
        <p:spPr>
          <a:xfrm>
            <a:off x="6205534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8974" name="文本框 3"/>
          <p:cNvSpPr txBox="1"/>
          <p:nvPr>
            <p:custDataLst>
              <p:tags r:id="rId6"/>
            </p:custDataLst>
          </p:nvPr>
        </p:nvSpPr>
        <p:spPr>
          <a:xfrm>
            <a:off x="3810275" y="4539015"/>
            <a:ext cx="2809868" cy="123119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培养学生的创新思维和解决问题的能力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6" name="文本框 6"/>
          <p:cNvSpPr txBox="1"/>
          <p:nvPr>
            <p:custDataLst>
              <p:tags r:id="rId7"/>
            </p:custDataLst>
          </p:nvPr>
        </p:nvSpPr>
        <p:spPr>
          <a:xfrm>
            <a:off x="1524000" y="1772582"/>
            <a:ext cx="2809868" cy="126752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激发学生的想象力和创造力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8" name="文本框 7"/>
          <p:cNvSpPr txBox="1"/>
          <p:nvPr>
            <p:custDataLst>
              <p:tags r:id="rId8"/>
            </p:custDataLst>
          </p:nvPr>
        </p:nvSpPr>
        <p:spPr>
          <a:xfrm>
            <a:off x="6203955" y="1772582"/>
            <a:ext cx="2809868" cy="126752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提高学生的审美能力和艺术素养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0" name="文本框 8"/>
          <p:cNvSpPr txBox="1"/>
          <p:nvPr>
            <p:custDataLst>
              <p:tags r:id="rId9"/>
            </p:custDataLst>
          </p:nvPr>
        </p:nvSpPr>
        <p:spPr>
          <a:xfrm>
            <a:off x="8543932" y="4539015"/>
            <a:ext cx="2809868" cy="123119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鼓励学生表达自己的情感和想法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增强学生的表达能力</a:t>
            </a:r>
            <a:endParaRPr lang="zh-CN" altLang="en-US"/>
          </a:p>
        </p:txBody>
      </p:sp>
      <p:sp>
        <p:nvSpPr>
          <p:cNvPr id="1049016" name="矩形 31"/>
          <p:cNvSpPr/>
          <p:nvPr>
            <p:custDataLst>
              <p:tags r:id="rId2"/>
            </p:custDataLst>
          </p:nvPr>
        </p:nvSpPr>
        <p:spPr>
          <a:xfrm>
            <a:off x="29845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培养学生的观察能力，提高对事物的感知和理解能力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4"/>
          <p:cNvSpPr/>
          <p:nvPr>
            <p:custDataLst>
              <p:tags r:id="rId3"/>
            </p:custDataLst>
          </p:nvPr>
        </p:nvSpPr>
        <p:spPr>
          <a:xfrm>
            <a:off x="29845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培养学生的想象力，激发学生的创新思维和创造力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5"/>
          <p:cNvSpPr/>
          <p:nvPr>
            <p:custDataLst>
              <p:tags r:id="rId4"/>
            </p:custDataLst>
          </p:nvPr>
        </p:nvSpPr>
        <p:spPr>
          <a:xfrm>
            <a:off x="29845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培养学生的审美能力，提高对美的欣赏和鉴赏能力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7"/>
          <p:cNvSpPr/>
          <p:nvPr>
            <p:custDataLst>
              <p:tags r:id="rId5"/>
            </p:custDataLst>
          </p:nvPr>
        </p:nvSpPr>
        <p:spPr>
          <a:xfrm>
            <a:off x="29845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培养学生的表达能力，提高学生的语言表达能力和沟通能力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05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学生自我表达能力的意义</a:t>
            </a:r>
            <a:endParaRPr lang="zh-CN" altLang="en-US"/>
          </a:p>
        </p:txBody>
      </p:sp>
      <p:sp>
        <p:nvSpPr>
          <p:cNvPr id="104905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自我表达能力的定义</a:t>
            </a:r>
            <a:endParaRPr lang="zh-CN" altLang="en-US"/>
          </a:p>
        </p:txBody>
      </p:sp>
      <p:sp>
        <p:nvSpPr>
          <p:cNvPr id="1049114" name="圆角矩形 3"/>
          <p:cNvSpPr/>
          <p:nvPr>
            <p:custDataLst>
              <p:tags r:id="rId2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圆角矩形 4"/>
          <p:cNvSpPr/>
          <p:nvPr>
            <p:custDataLst>
              <p:tags r:id="rId3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18" name="圆角矩形 5"/>
          <p:cNvSpPr/>
          <p:nvPr>
            <p:custDataLst>
              <p:tags r:id="rId4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圆角矩形 6"/>
          <p:cNvSpPr/>
          <p:nvPr>
            <p:custDataLst>
              <p:tags r:id="rId5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2" name="圆角矩形 9"/>
          <p:cNvSpPr/>
          <p:nvPr>
            <p:custDataLst>
              <p:tags r:id="rId6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圆角矩形 10"/>
          <p:cNvSpPr/>
          <p:nvPr>
            <p:custDataLst>
              <p:tags r:id="rId7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6" name="圆角矩形 11"/>
          <p:cNvSpPr/>
          <p:nvPr>
            <p:custDataLst>
              <p:tags r:id="rId8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圆角矩形 12"/>
          <p:cNvSpPr/>
          <p:nvPr>
            <p:custDataLst>
              <p:tags r:id="rId9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0" name="文本框 7"/>
          <p:cNvSpPr txBox="1"/>
          <p:nvPr>
            <p:custDataLst>
              <p:tags r:id="rId10"/>
            </p:custDataLst>
          </p:nvPr>
        </p:nvSpPr>
        <p:spPr>
          <a:xfrm>
            <a:off x="1937050" y="3897543"/>
            <a:ext cx="9415127" cy="865964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2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自我表达能力的培养有助于提高学生的自信心、创造力和沟通能力。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32" name="文本框 8"/>
          <p:cNvSpPr txBox="1"/>
          <p:nvPr>
            <p:custDataLst>
              <p:tags r:id="rId11"/>
            </p:custDataLst>
          </p:nvPr>
        </p:nvSpPr>
        <p:spPr>
          <a:xfrm>
            <a:off x="1937050" y="5039002"/>
            <a:ext cx="9415127" cy="865251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2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自我表达能力的提升有助于学生更好地适应社会，提高社会竞争力。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34" name="文本框 13"/>
          <p:cNvSpPr txBox="1"/>
          <p:nvPr>
            <p:custDataLst>
              <p:tags r:id="rId12"/>
            </p:custDataLst>
          </p:nvPr>
        </p:nvSpPr>
        <p:spPr>
          <a:xfrm>
            <a:off x="1937050" y="1637477"/>
            <a:ext cx="9415127" cy="865964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2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自我表达能力是指个体通过语言、行为、艺术等方式，表达自我情感、思想、观点的能力。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36" name="文本框 14"/>
          <p:cNvSpPr txBox="1"/>
          <p:nvPr>
            <p:custDataLst>
              <p:tags r:id="rId13"/>
            </p:custDataLst>
          </p:nvPr>
        </p:nvSpPr>
        <p:spPr>
          <a:xfrm>
            <a:off x="1937050" y="2780079"/>
            <a:ext cx="9415127" cy="865251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2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自我表达能力是学生综合素质的重要组成部分，对于学生的成长和发展具有重要意义。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自我表达能力的重要性</a:t>
            </a:r>
            <a:endParaRPr lang="zh-CN" altLang="en-US"/>
          </a:p>
        </p:txBody>
      </p:sp>
      <p:sp>
        <p:nvSpPr>
          <p:cNvPr id="104917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18"/>
          <p:cNvSpPr/>
          <p:nvPr>
            <p:custDataLst>
              <p:tags r:id="rId4"/>
            </p:custDataLst>
          </p:nvPr>
        </p:nvSpPr>
        <p:spPr>
          <a:xfrm>
            <a:off x="6749294" y="2480325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19"/>
          <p:cNvSpPr/>
          <p:nvPr>
            <p:custDataLst>
              <p:tags r:id="rId5"/>
            </p:custDataLst>
          </p:nvPr>
        </p:nvSpPr>
        <p:spPr>
          <a:xfrm flipV="1">
            <a:off x="6635014" y="1907203"/>
            <a:ext cx="2231056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4"/>
          <p:cNvSpPr/>
          <p:nvPr>
            <p:custDataLst>
              <p:tags r:id="rId8"/>
            </p:custDataLst>
          </p:nvPr>
        </p:nvSpPr>
        <p:spPr>
          <a:xfrm>
            <a:off x="1638854" y="2480325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5"/>
          <p:cNvSpPr/>
          <p:nvPr>
            <p:custDataLst>
              <p:tags r:id="rId9"/>
            </p:custDataLst>
          </p:nvPr>
        </p:nvSpPr>
        <p:spPr>
          <a:xfrm flipV="1">
            <a:off x="1524000" y="1907203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638854" y="3116044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提高自信心：通过自我表达，学生可以增强自信心，敢于表达自己的观点和想法。</a:t>
            </a: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749294" y="3116044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提高学习效果：自我表达可以帮助学生更好地理解和掌握知识，提高学习效果。</a:t>
            </a:r>
            <a:endParaRPr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1"/>
          <p:cNvSpPr/>
          <p:nvPr>
            <p:custDataLst>
              <p:tags r:id="rId14"/>
            </p:custDataLst>
          </p:nvPr>
        </p:nvSpPr>
        <p:spPr>
          <a:xfrm>
            <a:off x="4259828" y="2491237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2"/>
          <p:cNvSpPr/>
          <p:nvPr>
            <p:custDataLst>
              <p:tags r:id="rId15"/>
            </p:custDataLst>
          </p:nvPr>
        </p:nvSpPr>
        <p:spPr>
          <a:xfrm flipV="1">
            <a:off x="4145548" y="1919262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25"/>
          <p:cNvSpPr/>
          <p:nvPr>
            <p:custDataLst>
              <p:tags r:id="rId18"/>
            </p:custDataLst>
          </p:nvPr>
        </p:nvSpPr>
        <p:spPr>
          <a:xfrm>
            <a:off x="9238185" y="2513633"/>
            <a:ext cx="2003317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26"/>
          <p:cNvSpPr/>
          <p:nvPr>
            <p:custDataLst>
              <p:tags r:id="rId19"/>
            </p:custDataLst>
          </p:nvPr>
        </p:nvSpPr>
        <p:spPr>
          <a:xfrm flipV="1">
            <a:off x="9124479" y="1941659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38759" y="3149351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培养创新思维：自我表达可以激发学生的创新思维，提高解决问题的能力。</a:t>
            </a:r>
            <a:endParaRPr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4259828" y="3126955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促进人际交往：良好的自我表达能力有助于学生建立良好的人际关系，提高社交能力。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自我表达能力的提升途径</a:t>
            </a:r>
            <a:endParaRPr lang="zh-CN" altLang="en-US"/>
          </a:p>
        </p:txBody>
      </p:sp>
      <p:sp>
        <p:nvSpPr>
          <p:cNvPr id="104924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18"/>
          <p:cNvSpPr/>
          <p:nvPr>
            <p:custDataLst>
              <p:tags r:id="rId4"/>
            </p:custDataLst>
          </p:nvPr>
        </p:nvSpPr>
        <p:spPr>
          <a:xfrm>
            <a:off x="6749294" y="2480325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19"/>
          <p:cNvSpPr/>
          <p:nvPr>
            <p:custDataLst>
              <p:tags r:id="rId5"/>
            </p:custDataLst>
          </p:nvPr>
        </p:nvSpPr>
        <p:spPr>
          <a:xfrm flipV="1">
            <a:off x="6635014" y="1907203"/>
            <a:ext cx="2231056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4"/>
          <p:cNvSpPr/>
          <p:nvPr>
            <p:custDataLst>
              <p:tags r:id="rId8"/>
            </p:custDataLst>
          </p:nvPr>
        </p:nvSpPr>
        <p:spPr>
          <a:xfrm>
            <a:off x="1638854" y="2480325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5"/>
          <p:cNvSpPr/>
          <p:nvPr>
            <p:custDataLst>
              <p:tags r:id="rId9"/>
            </p:custDataLst>
          </p:nvPr>
        </p:nvSpPr>
        <p:spPr>
          <a:xfrm flipV="1">
            <a:off x="1524000" y="1907203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638854" y="3116044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课堂讨论：鼓励学生积极参与课堂讨论，表达自己的观点和想法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749294" y="3116044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演讲比赛：组织演讲比赛，让学生在公众面前表达自己的观点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11"/>
          <p:cNvSpPr/>
          <p:nvPr>
            <p:custDataLst>
              <p:tags r:id="rId14"/>
            </p:custDataLst>
          </p:nvPr>
        </p:nvSpPr>
        <p:spPr>
          <a:xfrm>
            <a:off x="4259828" y="2491237"/>
            <a:ext cx="2002012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12"/>
          <p:cNvSpPr/>
          <p:nvPr>
            <p:custDataLst>
              <p:tags r:id="rId15"/>
            </p:custDataLst>
          </p:nvPr>
        </p:nvSpPr>
        <p:spPr>
          <a:xfrm flipV="1">
            <a:off x="4145548" y="1919262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25"/>
          <p:cNvSpPr/>
          <p:nvPr>
            <p:custDataLst>
              <p:tags r:id="rId18"/>
            </p:custDataLst>
          </p:nvPr>
        </p:nvSpPr>
        <p:spPr>
          <a:xfrm>
            <a:off x="9238185" y="2513633"/>
            <a:ext cx="2003317" cy="3021290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26"/>
          <p:cNvSpPr/>
          <p:nvPr>
            <p:custDataLst>
              <p:tags r:id="rId19"/>
            </p:custDataLst>
          </p:nvPr>
        </p:nvSpPr>
        <p:spPr>
          <a:xfrm flipV="1">
            <a:off x="9124479" y="1941659"/>
            <a:ext cx="2229751" cy="10721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38759" y="3149351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社会实践：组织社会实践活动，让学生在实践中表达自己的想法和感受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4259828" y="3126955"/>
            <a:ext cx="2002012" cy="1803783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艺术创作：通过艺术创作，让学生表达自己的情感和思想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1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lstStyle/>
          <a:p>
            <a:r>
              <a:rPr lang="zh-CN" altLang="en-US"/>
              <a:t>美术教育对学生自我表达能力的提升作用</a:t>
            </a:r>
            <a:endParaRPr lang="zh-CN" altLang="en-US"/>
          </a:p>
        </p:txBody>
      </p:sp>
      <p:sp>
        <p:nvSpPr>
          <p:cNvPr id="104932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美术作品创作过程中的自我表达</a:t>
            </a:r>
            <a:endParaRPr lang="zh-CN" altLang="en-US"/>
          </a:p>
        </p:txBody>
      </p:sp>
      <p:sp>
        <p:nvSpPr>
          <p:cNvPr id="1049376" name="圆角矩形 3"/>
          <p:cNvSpPr/>
          <p:nvPr>
            <p:custDataLst>
              <p:tags r:id="rId2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圆角矩形 4"/>
          <p:cNvSpPr/>
          <p:nvPr>
            <p:custDataLst>
              <p:tags r:id="rId3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0" name="圆角矩形 5"/>
          <p:cNvSpPr/>
          <p:nvPr>
            <p:custDataLst>
              <p:tags r:id="rId4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圆角矩形 6"/>
          <p:cNvSpPr/>
          <p:nvPr>
            <p:custDataLst>
              <p:tags r:id="rId5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4" name="圆角矩形 9"/>
          <p:cNvSpPr/>
          <p:nvPr>
            <p:custDataLst>
              <p:tags r:id="rId6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圆角矩形 10"/>
          <p:cNvSpPr/>
          <p:nvPr>
            <p:custDataLst>
              <p:tags r:id="rId7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8" name="圆角矩形 11"/>
          <p:cNvSpPr/>
          <p:nvPr>
            <p:custDataLst>
              <p:tags r:id="rId8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12"/>
          <p:cNvSpPr/>
          <p:nvPr>
            <p:custDataLst>
              <p:tags r:id="rId9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2" name="文本框 7"/>
          <p:cNvSpPr txBox="1"/>
          <p:nvPr>
            <p:custDataLst>
              <p:tags r:id="rId10"/>
            </p:custDataLst>
          </p:nvPr>
        </p:nvSpPr>
        <p:spPr>
          <a:xfrm>
            <a:off x="1937050" y="3897543"/>
            <a:ext cx="9415127" cy="865964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>
                <a:latin typeface="+mn-ea"/>
                <a:ea typeface="+mn-ea"/>
              </a:rPr>
              <a:t>情感与表达：通过作品中的色彩、线条、形状等元素，表达自己的情感和思想，从而实现自我表达。</a:t>
            </a:r>
            <a:endParaRPr lang="zh-CN" altLang="en-US" sz="2200">
              <a:latin typeface="+mn-ea"/>
              <a:ea typeface="+mn-ea"/>
            </a:endParaRPr>
          </a:p>
        </p:txBody>
      </p:sp>
      <p:sp>
        <p:nvSpPr>
          <p:cNvPr id="1049394" name="文本框 8"/>
          <p:cNvSpPr txBox="1"/>
          <p:nvPr>
            <p:custDataLst>
              <p:tags r:id="rId11"/>
            </p:custDataLst>
          </p:nvPr>
        </p:nvSpPr>
        <p:spPr>
          <a:xfrm>
            <a:off x="1937050" y="5039002"/>
            <a:ext cx="9415127" cy="865251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>
                <a:latin typeface="+mn-ea"/>
                <a:ea typeface="+mn-ea"/>
              </a:rPr>
              <a:t>实践与反思：在创作过程中，不断实践和反思，提高自己的创作能力和自我表达能力。</a:t>
            </a:r>
            <a:endParaRPr lang="zh-CN" altLang="en-US" sz="2200">
              <a:latin typeface="+mn-ea"/>
              <a:ea typeface="+mn-ea"/>
            </a:endParaRPr>
          </a:p>
        </p:txBody>
      </p:sp>
      <p:sp>
        <p:nvSpPr>
          <p:cNvPr id="1049396" name="文本框 13"/>
          <p:cNvSpPr txBox="1"/>
          <p:nvPr>
            <p:custDataLst>
              <p:tags r:id="rId12"/>
            </p:custDataLst>
          </p:nvPr>
        </p:nvSpPr>
        <p:spPr>
          <a:xfrm>
            <a:off x="1937050" y="1637477"/>
            <a:ext cx="9415127" cy="865964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>
                <a:latin typeface="+mn-ea"/>
                <a:ea typeface="+mn-ea"/>
              </a:rPr>
              <a:t>观察与思考：通过观察生活中的事物，思考其内在含义和价值，从而表达自己的观点和情感。</a:t>
            </a:r>
            <a:endParaRPr lang="zh-CN" altLang="en-US" sz="2200">
              <a:latin typeface="+mn-ea"/>
              <a:ea typeface="+mn-ea"/>
            </a:endParaRPr>
          </a:p>
        </p:txBody>
      </p:sp>
      <p:sp>
        <p:nvSpPr>
          <p:cNvPr id="1049398" name="文本框 14"/>
          <p:cNvSpPr txBox="1"/>
          <p:nvPr>
            <p:custDataLst>
              <p:tags r:id="rId13"/>
            </p:custDataLst>
          </p:nvPr>
        </p:nvSpPr>
        <p:spPr>
          <a:xfrm>
            <a:off x="1937050" y="2780079"/>
            <a:ext cx="9415127" cy="865251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94167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创意与创新：在创作过程中，发挥自己的想象力和创造力，将独特的想法和创意融入到作品中，从而表达自己的个性和独特性。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美术作品展示过程中的自我表达</a:t>
            </a:r>
            <a:endParaRPr lang="zh-CN" altLang="en-US"/>
          </a:p>
        </p:txBody>
      </p:sp>
      <p:sp>
        <p:nvSpPr>
          <p:cNvPr id="1049434" name="五边形 30"/>
          <p:cNvSpPr/>
          <p:nvPr>
            <p:custDataLst>
              <p:tags r:id="rId2"/>
            </p:custDataLst>
          </p:nvPr>
        </p:nvSpPr>
        <p:spPr>
          <a:xfrm>
            <a:off x="1524000" y="3254120"/>
            <a:ext cx="2605327" cy="1059031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36" name="燕尾形 36"/>
          <p:cNvSpPr/>
          <p:nvPr>
            <p:custDataLst>
              <p:tags r:id="rId3"/>
            </p:custDataLst>
          </p:nvPr>
        </p:nvSpPr>
        <p:spPr>
          <a:xfrm>
            <a:off x="3864767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38" name="燕尾形 37"/>
          <p:cNvSpPr/>
          <p:nvPr>
            <p:custDataLst>
              <p:tags r:id="rId4"/>
            </p:custDataLst>
          </p:nvPr>
        </p:nvSpPr>
        <p:spPr>
          <a:xfrm>
            <a:off x="8546301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40" name="燕尾形 38"/>
          <p:cNvSpPr/>
          <p:nvPr>
            <p:custDataLst>
              <p:tags r:id="rId5"/>
            </p:custDataLst>
          </p:nvPr>
        </p:nvSpPr>
        <p:spPr>
          <a:xfrm>
            <a:off x="6205534" y="3254120"/>
            <a:ext cx="2605327" cy="1059031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42" name="文本框 3"/>
          <p:cNvSpPr txBox="1"/>
          <p:nvPr>
            <p:custDataLst>
              <p:tags r:id="rId6"/>
            </p:custDataLst>
          </p:nvPr>
        </p:nvSpPr>
        <p:spPr>
          <a:xfrm>
            <a:off x="3810275" y="4539015"/>
            <a:ext cx="2809868" cy="123119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作品展示：学生通过展示自己的作品，向观众传达自己的思想和情感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4" name="文本框 6"/>
          <p:cNvSpPr txBox="1"/>
          <p:nvPr>
            <p:custDataLst>
              <p:tags r:id="rId7"/>
            </p:custDataLst>
          </p:nvPr>
        </p:nvSpPr>
        <p:spPr>
          <a:xfrm>
            <a:off x="1524000" y="1772582"/>
            <a:ext cx="2809868" cy="126752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创作过程：学生通过创作表达自己的情感和想法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6" name="文本框 7"/>
          <p:cNvSpPr txBox="1"/>
          <p:nvPr>
            <p:custDataLst>
              <p:tags r:id="rId8"/>
            </p:custDataLst>
          </p:nvPr>
        </p:nvSpPr>
        <p:spPr>
          <a:xfrm>
            <a:off x="6203955" y="1772582"/>
            <a:ext cx="2809868" cy="126752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互动交流：学生通过与观众互动，进一步表达自己的观点和想法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8" name="文本框 8"/>
          <p:cNvSpPr txBox="1"/>
          <p:nvPr>
            <p:custDataLst>
              <p:tags r:id="rId9"/>
            </p:custDataLst>
          </p:nvPr>
        </p:nvSpPr>
        <p:spPr>
          <a:xfrm>
            <a:off x="8543932" y="4539015"/>
            <a:ext cx="2809868" cy="123119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自我反思：学生通过反思自己的作品和展示过程，提高自己的自我表达能力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494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美术教育对学生自信心的影响</a:t>
            </a:r>
            <a:endParaRPr lang="zh-CN" altLang="en-US"/>
          </a:p>
        </p:txBody>
      </p:sp>
      <p:sp>
        <p:nvSpPr>
          <p:cNvPr id="1049484" name="矩形 31"/>
          <p:cNvSpPr/>
          <p:nvPr>
            <p:custDataLst>
              <p:tags r:id="rId2"/>
            </p:custDataLst>
          </p:nvPr>
        </p:nvSpPr>
        <p:spPr>
          <a:xfrm>
            <a:off x="29845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美术教育可以培养学生的审美能力，提高学生的自信心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4"/>
          <p:cNvSpPr/>
          <p:nvPr>
            <p:custDataLst>
              <p:tags r:id="rId3"/>
            </p:custDataLst>
          </p:nvPr>
        </p:nvSpPr>
        <p:spPr>
          <a:xfrm>
            <a:off x="29845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美术教育可以培养学生的创造力，提高学生的自信心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5"/>
          <p:cNvSpPr/>
          <p:nvPr>
            <p:custDataLst>
              <p:tags r:id="rId4"/>
            </p:custDataLst>
          </p:nvPr>
        </p:nvSpPr>
        <p:spPr>
          <a:xfrm>
            <a:off x="29845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美术教育可以培养学生的表达能力，提高学生的自信心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7"/>
          <p:cNvSpPr/>
          <p:nvPr>
            <p:custDataLst>
              <p:tags r:id="rId5"/>
            </p:custDataLst>
          </p:nvPr>
        </p:nvSpPr>
        <p:spPr>
          <a:xfrm>
            <a:off x="29845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美术教育可以培养学生的团队合作能力，提高学生的自信心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https://d.book118.com/838023142076006023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1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副标题"/>
  <p:tag name="KSO_WM_UNIT_TYPE" val="b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72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此处编辑 添加文档标题"/>
  <p:tag name="KSO_WM_UNIT_TYPE" val="a"/>
  <p:tag name="KSO_WM_UNIT_VALUE" val="3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60.xml><?xml version="1.0" encoding="utf-8"?>
<p:tagLst xmlns:p="http://schemas.openxmlformats.org/presentationml/2006/main">
  <p:tag name="KSO_WM_BEAUTIFY_FLAG" val="#wm#"/>
  <p:tag name="KSO_WM_SLIDE_ID" val="custom2023099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  <p:tag name="KSO_WM_TEMPLATE_THUMBS_INDEX" val="1、9"/>
</p:tagLst>
</file>

<file path=ppt/tags/tag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0"/>
</p:tagLst>
</file>

<file path=ppt/tags/tag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4_2"/>
  <p:tag name="KSO_WM_UNIT_INDEX" val="1_4_2"/>
  <p:tag name="KSO_WM_UNIT_LAYERLEVEL" val="1_1_1"/>
  <p:tag name="KSO_WM_UNIT_TYPE" val="l_h_i"/>
</p:tagLst>
</file>

<file path=ppt/tags/tag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1_2"/>
  <p:tag name="KSO_WM_UNIT_INDEX" val="1_1_2"/>
  <p:tag name="KSO_WM_UNIT_LAYERLEVEL" val="1_1_1"/>
  <p:tag name="KSO_WM_UNIT_TYPE" val="l_h_i"/>
</p:tagLst>
</file>

<file path=ppt/tags/tag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2_2"/>
  <p:tag name="KSO_WM_UNIT_INDEX" val="1_2_2"/>
  <p:tag name="KSO_WM_UNIT_LAYERLEVEL" val="1_1_1"/>
  <p:tag name="KSO_WM_UNIT_TYPE" val="l_h_i"/>
</p:tagLst>
</file>

<file path=ppt/tags/tag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3_2"/>
  <p:tag name="KSO_WM_UNIT_INDEX" val="1_3_2"/>
  <p:tag name="KSO_WM_UNIT_LAYERLEVEL" val="1_1_1"/>
  <p:tag name="KSO_WM_UNIT_TYPE" val="l_h_i"/>
</p:tagLst>
</file>

<file path=ppt/tags/tag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5_2"/>
  <p:tag name="KSO_WM_UNIT_INDEX" val="1_5_2"/>
  <p:tag name="KSO_WM_UNIT_LAYERLEVEL" val="1_1_1"/>
  <p:tag name="KSO_WM_UNIT_TYPE" val="l_h_i"/>
</p:tagLst>
</file>

<file path=ppt/tags/tag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6_2"/>
  <p:tag name="KSO_WM_UNIT_INDEX" val="1_6_2"/>
  <p:tag name="KSO_WM_UNIT_LAYERLEVEL" val="1_1_1"/>
  <p:tag name="KSO_WM_UNIT_TYPE" val="l_h_i"/>
</p:tagLst>
</file>

<file path=ppt/tags/tag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1_2"/>
  <p:tag name="KSO_WM_UNIT_INDEX" val="1_1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1_1"/>
  <p:tag name="KSO_WM_UNIT_INDEX" val="1_1_1"/>
  <p:tag name="KSO_WM_UNIT_LAYERLEVEL" val="1_1_1"/>
  <p:tag name="KSO_WM_UNIT_SUBTYPE" val="d"/>
  <p:tag name="KSO_WM_UNIT_TYPE" val="l_h_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2_2"/>
  <p:tag name="KSO_WM_UNIT_INDEX" val="1_2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2_1"/>
  <p:tag name="KSO_WM_UNIT_INDEX" val="1_2_1"/>
  <p:tag name="KSO_WM_UNIT_LAYERLEVEL" val="1_1_1"/>
  <p:tag name="KSO_WM_UNIT_SUBTYPE" val="d"/>
  <p:tag name="KSO_WM_UNIT_TYPE" val="l_h_i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3_2"/>
  <p:tag name="KSO_WM_UNIT_INDEX" val="1_3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3_1"/>
  <p:tag name="KSO_WM_UNIT_INDEX" val="1_3_1"/>
  <p:tag name="KSO_WM_UNIT_LAYERLEVEL" val="1_1_1"/>
  <p:tag name="KSO_WM_UNIT_SUBTYPE" val="d"/>
  <p:tag name="KSO_WM_UNIT_TYPE" val="l_h_i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4_2"/>
  <p:tag name="KSO_WM_UNIT_INDEX" val="1_4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4_1"/>
  <p:tag name="KSO_WM_UNIT_INDEX" val="1_4_1"/>
  <p:tag name="KSO_WM_UNIT_LAYERLEVEL" val="1_1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5_2"/>
  <p:tag name="KSO_WM_UNIT_INDEX" val="1_5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5_1"/>
  <p:tag name="KSO_WM_UNIT_INDEX" val="1_5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a*1_6_2"/>
  <p:tag name="KSO_WM_UNIT_INDEX" val="1_6_2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  <p:tag name="KSO_WM_UNIT_VALUE" val="12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42.50102362204717,&quot;width&quot;:935.15}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6*l_h_i*1_6_1"/>
  <p:tag name="KSO_WM_UNIT_INDEX" val="1_6_1"/>
  <p:tag name="KSO_WM_UNIT_LAYERLEVEL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5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4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87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14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0"/>
  <p:tag name="KSO_WM_UNIT_DIAGRAM_ISNUMVISUAL" val="0"/>
  <p:tag name="KSO_WM_UNIT_DIAGRAM_ISREFERUNIT" val="0"/>
  <p:tag name="KSO_WM_UNIT_HIGHLIGHT" val="0"/>
  <p:tag name="KSO_WM_UNIT_ID" val="custom2023099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5"/>
  <p:tag name="KSO_WM_UNIT_COMPATIBLE" val="1"/>
  <p:tag name="KSO_WM_UNIT_DIAGRAM_ISNUMVISUAL" val="0"/>
  <p:tag name="KSO_WM_UNIT_DIAGRAM_ISREFERUNIT" val="0"/>
  <p:tag name="KSO_WM_UNIT_HIGHLIGHT" val="0"/>
  <p:tag name="KSO_WM_UNIT_ID" val="custom20230995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169.xml><?xml version="1.0" encoding="utf-8"?>
<p:tagLst xmlns:p="http://schemas.openxmlformats.org/presentationml/2006/main">
  <p:tag name="KSO_WM_BEAUTIFY_FLAG" val="#wm#"/>
  <p:tag name="KSO_WM_SLIDE_ID" val="custom20230995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5"/>
  <p:tag name="KSO_WM_TEMPLATE_MASTER_TYPE" val="0"/>
  <p:tag name="KSO_WM_TEMPLATE_SUBCATEGORY" val="29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4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3">
      <vt:lpstr>Arial</vt:lpstr>
      <vt:lpstr>Calibri</vt:lpstr>
      <vt:lpstr>微软雅黑</vt:lpstr>
      <vt:lpstr>Montserrat ExtraBold</vt:lpstr>
      <vt:lpstr>Wingdings</vt:lpstr>
      <vt:lpstr>宋体</vt:lpstr>
      <vt:lpstr>Office Theme</vt:lpstr>
      <vt:lpstr>中小学美术教育与学生自我表达能力的提升</vt:lpstr>
      <vt:lpstr>目录</vt:lpstr>
      <vt:lpstr>添加章节标题</vt:lpstr>
      <vt:lpstr>中小学美术教育的目标</vt:lpstr>
      <vt:lpstr>培养学生的审美能力</vt:lpstr>
      <vt:lpstr>提高学生的创造力</vt:lpstr>
      <vt:lpstr>增强学生的表达能力</vt:lpstr>
      <vt:lpstr>学生自我表达能力的意义</vt:lpstr>
      <vt:lpstr>自我表达能力的定义</vt:lpstr>
      <vt:lpstr>自我表达能力的重要性</vt:lpstr>
      <vt:lpstr>自我表达能力的提升途径</vt:lpstr>
      <vt:lpstr>美术教育对学生自我表达能力的提升作用</vt:lpstr>
      <vt:lpstr>美术作品创作过程中的自我表达</vt:lpstr>
      <vt:lpstr>美术作品展示过程中的自我表达</vt:lpstr>
      <vt:lpstr>美术教育对学生自信心的影响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2024-08-30T06:16:46.509</cp:lastPrinted>
  <dcterms:created xsi:type="dcterms:W3CDTF">2024-08-29T22:16:46Z</dcterms:created>
  <dcterms:modified xsi:type="dcterms:W3CDTF">2024-08-29T22:16:48Z</dcterms:modified>
</cp:coreProperties>
</file>