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CFE280A-C099-4F55-A31D-9499EF44EA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715425-348C-4B49-88A6-0F8946BFB9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638E7D6-0B1C-4B52-9B36-0622F45F2E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514396E-59AA-443B-B115-F627BCD27A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0880B58-EF7D-4A1F-A819-5B81D2E9B2D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EBE43C7-2FE3-41DF-8BCF-ADE01027C43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7CD58F2-D08F-4959-BD27-AEA3E2FC3D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4CF732-96B9-4934-A5D7-891D6DDA4A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01BDE34-0123-462E-A1DD-F6635FC131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212358-3CD9-499D-9D27-67DA9FA2EE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95105D-2EF9-4986-AD62-F7C0233A63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8027037011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MINITAB数据分析与统计</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汇报人：AA</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2024-01-24</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headEnd type="none"/>
            <a:tailEnd type="none"/>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引言</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数据输入与整理</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描述性统计分析</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推论性统计分析</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回归分析与应用</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时间序列分析与预测</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质量控制与可靠性分析</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总结与展望</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6625" b="16625"/>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数据分析在现代科研和企业决策中的重要性日益凸显，掌握一种强大的数据分析工具对于提高工作效率和应对不同情况都是非常有帮助的。</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MINITAB作为一款功能强大的统计分析软件，广泛应用于质量管理、学术研究、生产制造等多个领域，其简洁的操作界面和强大的分析功能深受用户喜爱。</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MINITAB是一款由美国宾夕法尼亚州立大学开发的数据分析和统计软件，专注于提供简洁、高效的数据分析解决方案。</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MINITAB的操作界面简洁直观，易于上手，同时提供了丰富的教程和帮助文档，方便用户学习和使用。</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MINITAB还支持与其他软件（如Excel、SPSS等）的数据交换，方便用户在不同软件之间进行数据分析和处理。</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MINITAB具有丰富的统计分析功能，包括描述性统计、假设检验、方差分析、回归分析、时间序列分析等，能够满足用户在不同场景下的数据分析需求。</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MINITAB软件简介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数据输入与整理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234" r="15234"/>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67" r="16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数值型数据</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文本型数据</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日期型数据</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数据来源</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数据类型及来源</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包括整数、浮点数等，用于描述数量或度量。</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包括日期、时间等，用于描述时间序列或时间相关的事件。</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包括字符、字符串等，用于描述分类或定性信息。</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可以是实验数据、调查数据、观测数据等，也可以是其他数据库或文件中的数据。</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通过键盘输入数据，适用于数据量较小的情况。</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手动输入</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支持多种格式的文件导入，如Excel、CSV、TXT等，方便批量处理数据。</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文件导入</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通过连接数据库，直接读取数据库中的数据进行分析。</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数据库连接</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数据输入方法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数据整理与清洗</a:t>
              </a:r>
            </a:p>
          </p:txBody>
        </p:sp>
      </p:grpSp>
      <p:grpSp>
        <p:nvGrpSpPr>
          <p:cNvPr id="32" name="Group 32"/>
          <p:cNvGrpSpPr/>
          <p:nvPr/>
        </p:nvGrpSpPr>
        <p:grpSpPr>
          <a:xfrm>
            <a:off x="768919" y="1491953"/>
            <a:ext cx="4011236" cy="490334"/>
            <a:chOff x="768919" y="1491953"/>
            <a:chExt cx="4011236" cy="490334"/>
          </a:xfrm>
        </p:grpSpPr>
        <p:sp>
          <p:nvSpPr>
            <p:cNvPr id="33" name="TextBox 33"/>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数据排序</a:t>
              </a:r>
            </a:p>
          </p:txBody>
        </p:sp>
      </p:grpSp>
      <p:grpSp>
        <p:nvGrpSpPr>
          <p:cNvPr id="34" name="Group 34"/>
          <p:cNvGrpSpPr/>
          <p:nvPr/>
        </p:nvGrpSpPr>
        <p:grpSpPr>
          <a:xfrm>
            <a:off x="644725" y="1982286"/>
            <a:ext cx="4133850" cy="851387"/>
            <a:chOff x="644725" y="1982286"/>
            <a:chExt cx="4133850" cy="851387"/>
          </a:xfrm>
        </p:grpSpPr>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按照指定的字段或条件对数据进行排序，以便更好地观察和分析数据。</a:t>
              </a:r>
            </a:p>
          </p:txBody>
        </p:sp>
      </p:grpSp>
      <p:grpSp>
        <p:nvGrpSpPr>
          <p:cNvPr id="36" name="Group 36"/>
          <p:cNvGrpSpPr/>
          <p:nvPr/>
        </p:nvGrpSpPr>
        <p:grpSpPr>
          <a:xfrm>
            <a:off x="6102515" y="1491953"/>
            <a:ext cx="4010978" cy="490334"/>
            <a:chOff x="6102515" y="1491953"/>
            <a:chExt cx="4010978" cy="490334"/>
          </a:xfrm>
        </p:grpSpPr>
        <p:sp>
          <p:nvSpPr>
            <p:cNvPr id="37" name="TextBox 37"/>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数据转换</a:t>
              </a:r>
            </a:p>
          </p:txBody>
        </p:sp>
      </p:grpSp>
      <p:grpSp>
        <p:nvGrpSpPr>
          <p:cNvPr id="38" name="Group 38"/>
          <p:cNvGrpSpPr/>
          <p:nvPr/>
        </p:nvGrpSpPr>
        <p:grpSpPr>
          <a:xfrm>
            <a:off x="6102515" y="1982286"/>
            <a:ext cx="4133850" cy="851387"/>
            <a:chOff x="6102515" y="1982286"/>
            <a:chExt cx="4133850" cy="851387"/>
          </a:xfrm>
        </p:grpSpPr>
        <p:sp>
          <p:nvSpPr>
            <p:cNvPr id="39" name="TextBox 39"/>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对数据进行转换或计算，如数据标准化、归一化、计算统计量等。</a:t>
              </a:r>
            </a:p>
          </p:txBody>
        </p:sp>
      </p:grpSp>
      <p:grpSp>
        <p:nvGrpSpPr>
          <p:cNvPr id="40" name="Group 40"/>
          <p:cNvGrpSpPr/>
          <p:nvPr/>
        </p:nvGrpSpPr>
        <p:grpSpPr>
          <a:xfrm>
            <a:off x="2297292" y="4606720"/>
            <a:ext cx="4011236" cy="490334"/>
            <a:chOff x="2297292" y="4606720"/>
            <a:chExt cx="4011236" cy="490334"/>
          </a:xfrm>
        </p:grpSpPr>
        <p:sp>
          <p:nvSpPr>
            <p:cNvPr id="41" name="TextBox 41"/>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数据筛选</a:t>
              </a:r>
            </a:p>
          </p:txBody>
        </p:sp>
      </p:grpSp>
      <p:grpSp>
        <p:nvGrpSpPr>
          <p:cNvPr id="42" name="Group 42"/>
          <p:cNvGrpSpPr/>
          <p:nvPr/>
        </p:nvGrpSpPr>
        <p:grpSpPr>
          <a:xfrm>
            <a:off x="2173097" y="5097054"/>
            <a:ext cx="4133850" cy="851387"/>
            <a:chOff x="2173097" y="5097054"/>
            <a:chExt cx="4133850" cy="851387"/>
          </a:xfrm>
        </p:grpSpPr>
        <p:sp>
          <p:nvSpPr>
            <p:cNvPr id="43" name="TextBox 43"/>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根据特定的条件筛选数据，只保留符合条件的数据进行分析。</a:t>
              </a:r>
            </a:p>
          </p:txBody>
        </p:sp>
      </p:grpSp>
      <p:grpSp>
        <p:nvGrpSpPr>
          <p:cNvPr id="44" name="Group 44"/>
          <p:cNvGrpSpPr/>
          <p:nvPr/>
        </p:nvGrpSpPr>
        <p:grpSpPr>
          <a:xfrm>
            <a:off x="7630887" y="4606720"/>
            <a:ext cx="4010978" cy="490334"/>
            <a:chOff x="7630887" y="4606720"/>
            <a:chExt cx="4010978" cy="490334"/>
          </a:xfrm>
        </p:grpSpPr>
        <p:sp>
          <p:nvSpPr>
            <p:cNvPr id="45" name="TextBox 45"/>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缺失值处理</a:t>
              </a:r>
            </a:p>
          </p:txBody>
        </p:sp>
      </p:grpSp>
      <p:grpSp>
        <p:nvGrpSpPr>
          <p:cNvPr id="46" name="Group 46"/>
          <p:cNvGrpSpPr/>
          <p:nvPr/>
        </p:nvGrpSpPr>
        <p:grpSpPr>
          <a:xfrm>
            <a:off x="7630887" y="5097054"/>
            <a:ext cx="4133850" cy="851387"/>
            <a:chOff x="7630887" y="5097054"/>
            <a:chExt cx="4133850" cy="851387"/>
          </a:xfrm>
        </p:grpSpPr>
        <p:sp>
          <p:nvSpPr>
            <p:cNvPr id="47" name="TextBox 47"/>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对缺失值进行识别和处理，如删除缺失值、填充缺失值等，以保证数据分析的准确性。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描述性统计分析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918" r="15918"/>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算术平均数</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所有数据的和除以数据的个数，用于衡量一组数据的平均水平。</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中位数</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将数据按大小顺序排列后，位于中间位置的数，用于衡量数据的中心位置。</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众数</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一组数据中出现次数最多的数，用于反映数据的集中趋势。</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集中趋势度量</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一组数据中最大值与最小值的差，用于反映数据的波动范围。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极差</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455" r="1645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方差</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标准差</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391" r="391"/>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各数据与平均数之差的平方的平均数，用于衡量数据的离散程度。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方差的算术平方根，用于反映数据分布的离散程度。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离散程度度量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9370" r="2937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箱线图</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通过四分位数、异常值等信息，直观展示数据分布的集中趋势、离散程度和异常值情况。</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偏态</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数据分布的不对称性。正偏态表示数据向右偏，负偏态表示数据向左偏。</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峰态</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数据分布的尖峭或扁平程度。尖峰表示数据分布较集中，平峰表示数据分布较分散。</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分布形态描述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04</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推论性统计分析</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00" b="1650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利用样本数据计算出一个具体的数值作为总体参数的估计值。</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根据样本数据和一定的置信水平，构造出总体参数的一个区间范围，该区间以较大的概率包含总体参数的真值。</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参数估计方法</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区间估计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点估计</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假设检验的基本思想</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先对总体参数提出某种假设，然后利用样本信息判断假设是否成立。</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假设检验的步骤</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提出假设、构造检验统计量、确定拒绝域、计算p值、作出决策。</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假设检验的应用</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例如比较两组数据的均值是否有显著差异、判断某个比例是否与预期相符等。</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假设检验原理及应用</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https://d.book118.com/838027037011006033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2024-09-10T20:08:09.810</cp:lastPrinted>
  <dcterms:created xsi:type="dcterms:W3CDTF">2024-09-10T12:08:09Z</dcterms:created>
  <dcterms:modified xsi:type="dcterms:W3CDTF">2024-09-10T12:08:12Z</dcterms:modified>
</cp:coreProperties>
</file>