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3B63F6-1D54-46ED-AA13-82913F0F9C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6E5AE6-6567-416D-8C1C-6C481F5897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6E5A10-C31C-43B4-A744-9C65CDDDC5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255C61-AD0A-4B4B-8CFD-81BB72D0DC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E1013EF-F7C7-4A7A-9884-F09ADED4F4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E2B42B0-4239-4B62-AFC9-40ABF20617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45499D4-6E80-462E-9DE3-FD4FDA5F8B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B70514-0160-4DA8-9AD5-E979B04A2E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EFF9E6-C519-47CA-95D1-35F925722E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4E0712-19C6-4DE2-BF64-3F9F184BFF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56D3BC-99E5-4694-AA7C-E6DE74DA42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8.png" /><Relationship Id="rId4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8033114057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37012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1648232"/>
            <a:ext cx="59055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职业生涯SWOT分析应对个人职业挑战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02337" y="3858344"/>
            <a:ext cx="2233724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203717" y="3858344"/>
            <a:ext cx="201631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  <p:sp>
        <p:nvSpPr>
          <p:cNvPr id="7" name="TextBox 7"/>
          <p:cNvSpPr txBox="1"/>
          <p:nvPr/>
        </p:nvSpPr>
        <p:spPr>
          <a:xfrm rot="-5400000">
            <a:off x="9748407" y="2912789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53792" y="542407"/>
            <a:ext cx="1369877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00171" y="542407"/>
            <a:ext cx="1432732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32903" y="542407"/>
            <a:ext cx="1333656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9669" y="2444055"/>
            <a:ext cx="1562100" cy="10572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66804" y="3424039"/>
            <a:ext cx="1687830" cy="396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25237" y="764861"/>
            <a:ext cx="5384590" cy="522176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个人职业现状SWOT分析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应对个人职业挑战的策略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职业生涯SWOT分析的实践应用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职业生涯SWOT分析的注意事项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应对职业挑战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随着职业竞争的加剧，个人需要更加主动地应对职业挑战，提升职业竞争力。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职业规划需求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为了更好地规划职业生涯，个人需要了解自己的优势和劣势，以及面临的机会和威胁。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SWOT分析的应用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SWOT分析是一种常用的战略分析工具，可以帮助个人更好地了解自己和职业环境，从而制定更加有效的职业规划。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173694"/>
            <a:ext cx="3839952" cy="4684306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865802" y="2810519"/>
            <a:ext cx="3847271" cy="4047481"/>
            <a:chOff x="865802" y="2810519"/>
            <a:chExt cx="3847271" cy="4047481"/>
          </a:xfrm>
        </p:grpSpPr>
        <p:sp>
          <p:nvSpPr>
            <p:cNvPr id="4" name="Freeform 4"/>
            <p:cNvSpPr/>
            <p:nvPr/>
          </p:nvSpPr>
          <p:spPr>
            <a:xfrm>
              <a:off x="2165532" y="2928505"/>
              <a:ext cx="1195366" cy="834187"/>
            </a:xfrm>
            <a:custGeom>
              <a:rect l="l" t="t" r="r" b="b"/>
              <a:pathLst>
                <a:path w="193" h="134">
                  <a:moveTo>
                    <a:pt x="177" y="133"/>
                  </a:moveTo>
                  <a:cubicBezTo>
                    <a:pt x="193" y="58"/>
                    <a:pt x="159" y="0"/>
                    <a:pt x="97" y="0"/>
                  </a:cubicBezTo>
                  <a:cubicBezTo>
                    <a:pt x="36" y="0"/>
                    <a:pt x="0" y="61"/>
                    <a:pt x="17" y="134"/>
                  </a:cubicBezTo>
                  <a:cubicBezTo>
                    <a:pt x="177" y="133"/>
                    <a:pt x="177" y="133"/>
                    <a:pt x="177" y="133"/>
                  </a:cubicBezTo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2277789" y="3041376"/>
              <a:ext cx="978744" cy="1605412"/>
            </a:xfrm>
            <a:custGeom>
              <a:rect l="l" t="t" r="r" b="b"/>
              <a:pathLst>
                <a:path w="158" h="258">
                  <a:moveTo>
                    <a:pt x="16" y="157"/>
                  </a:moveTo>
                  <a:cubicBezTo>
                    <a:pt x="15" y="193"/>
                    <a:pt x="35" y="210"/>
                    <a:pt x="35" y="210"/>
                  </a:cubicBezTo>
                  <a:cubicBezTo>
                    <a:pt x="35" y="235"/>
                    <a:pt x="35" y="235"/>
                    <a:pt x="35" y="235"/>
                  </a:cubicBezTo>
                  <a:cubicBezTo>
                    <a:pt x="35" y="235"/>
                    <a:pt x="32" y="237"/>
                    <a:pt x="33" y="237"/>
                  </a:cubicBezTo>
                  <a:cubicBezTo>
                    <a:pt x="30" y="236"/>
                    <a:pt x="62" y="257"/>
                    <a:pt x="81" y="258"/>
                  </a:cubicBezTo>
                  <a:cubicBezTo>
                    <a:pt x="81" y="258"/>
                    <a:pt x="131" y="239"/>
                    <a:pt x="129" y="237"/>
                  </a:cubicBezTo>
                  <a:cubicBezTo>
                    <a:pt x="126" y="235"/>
                    <a:pt x="126" y="235"/>
                    <a:pt x="126" y="235"/>
                  </a:cubicBezTo>
                  <a:cubicBezTo>
                    <a:pt x="126" y="210"/>
                    <a:pt x="126" y="210"/>
                    <a:pt x="126" y="210"/>
                  </a:cubicBezTo>
                  <a:cubicBezTo>
                    <a:pt x="126" y="210"/>
                    <a:pt x="144" y="200"/>
                    <a:pt x="144" y="156"/>
                  </a:cubicBezTo>
                  <a:cubicBezTo>
                    <a:pt x="145" y="144"/>
                    <a:pt x="156" y="152"/>
                    <a:pt x="158" y="118"/>
                  </a:cubicBezTo>
                  <a:cubicBezTo>
                    <a:pt x="158" y="115"/>
                    <a:pt x="158" y="112"/>
                    <a:pt x="157" y="106"/>
                  </a:cubicBezTo>
                  <a:cubicBezTo>
                    <a:pt x="155" y="103"/>
                    <a:pt x="149" y="100"/>
                    <a:pt x="150" y="96"/>
                  </a:cubicBezTo>
                  <a:cubicBezTo>
                    <a:pt x="154" y="40"/>
                    <a:pt x="123" y="4"/>
                    <a:pt x="79" y="1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8" y="0"/>
                    <a:pt x="78" y="1"/>
                    <a:pt x="78" y="1"/>
                  </a:cubicBezTo>
                  <a:cubicBezTo>
                    <a:pt x="77" y="1"/>
                    <a:pt x="77" y="0"/>
                    <a:pt x="76" y="0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32" y="4"/>
                    <a:pt x="4" y="40"/>
                    <a:pt x="9" y="96"/>
                  </a:cubicBezTo>
                  <a:cubicBezTo>
                    <a:pt x="9" y="100"/>
                    <a:pt x="3" y="103"/>
                    <a:pt x="2" y="106"/>
                  </a:cubicBezTo>
                  <a:cubicBezTo>
                    <a:pt x="0" y="112"/>
                    <a:pt x="0" y="116"/>
                    <a:pt x="0" y="119"/>
                  </a:cubicBezTo>
                  <a:cubicBezTo>
                    <a:pt x="2" y="152"/>
                    <a:pt x="16" y="148"/>
                    <a:pt x="16" y="157"/>
                  </a:cubicBezTo>
                </a:path>
              </a:pathLst>
            </a:custGeom>
            <a:solidFill>
              <a:srgbClr val="EAC487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444772" y="4347680"/>
              <a:ext cx="686349" cy="322564"/>
            </a:xfrm>
            <a:custGeom>
              <a:rect l="l" t="t" r="r" b="b"/>
              <a:pathLst>
                <a:path w="110" h="52">
                  <a:moveTo>
                    <a:pt x="99" y="25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86" y="15"/>
                    <a:pt x="53" y="13"/>
                  </a:cubicBezTo>
                  <a:cubicBezTo>
                    <a:pt x="19" y="13"/>
                    <a:pt x="8" y="0"/>
                    <a:pt x="8" y="0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2" y="31"/>
                    <a:pt x="3" y="32"/>
                  </a:cubicBezTo>
                  <a:cubicBezTo>
                    <a:pt x="0" y="31"/>
                    <a:pt x="36" y="52"/>
                    <a:pt x="55" y="52"/>
                  </a:cubicBezTo>
                  <a:cubicBezTo>
                    <a:pt x="55" y="52"/>
                    <a:pt x="111" y="52"/>
                    <a:pt x="110" y="51"/>
                  </a:cubicBezTo>
                  <a:cubicBezTo>
                    <a:pt x="99" y="25"/>
                    <a:pt x="99" y="25"/>
                    <a:pt x="99" y="25"/>
                  </a:cubicBezTo>
                </a:path>
              </a:pathLst>
            </a:custGeom>
            <a:solidFill>
              <a:srgbClr val="E0B57A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724188" y="2834152"/>
              <a:ext cx="600226" cy="535079"/>
            </a:xfrm>
            <a:custGeom>
              <a:rect l="l" t="t" r="r" b="b"/>
              <a:pathLst>
                <a:path w="97" h="86">
                  <a:moveTo>
                    <a:pt x="56" y="0"/>
                  </a:moveTo>
                  <a:cubicBezTo>
                    <a:pt x="49" y="0"/>
                    <a:pt x="25" y="8"/>
                    <a:pt x="14" y="11"/>
                  </a:cubicBezTo>
                  <a:cubicBezTo>
                    <a:pt x="9" y="13"/>
                    <a:pt x="5" y="14"/>
                    <a:pt x="0" y="16"/>
                  </a:cubicBezTo>
                  <a:cubicBezTo>
                    <a:pt x="2" y="16"/>
                    <a:pt x="5" y="15"/>
                    <a:pt x="7" y="15"/>
                  </a:cubicBezTo>
                  <a:cubicBezTo>
                    <a:pt x="50" y="15"/>
                    <a:pt x="80" y="43"/>
                    <a:pt x="88" y="86"/>
                  </a:cubicBezTo>
                  <a:cubicBezTo>
                    <a:pt x="90" y="74"/>
                    <a:pt x="97" y="32"/>
                    <a:pt x="94" y="22"/>
                  </a:cubicBezTo>
                  <a:cubicBezTo>
                    <a:pt x="94" y="21"/>
                    <a:pt x="94" y="21"/>
                    <a:pt x="93" y="21"/>
                  </a:cubicBezTo>
                  <a:cubicBezTo>
                    <a:pt x="92" y="21"/>
                    <a:pt x="91" y="22"/>
                    <a:pt x="89" y="23"/>
                  </a:cubicBezTo>
                  <a:cubicBezTo>
                    <a:pt x="88" y="24"/>
                    <a:pt x="86" y="25"/>
                    <a:pt x="85" y="25"/>
                  </a:cubicBezTo>
                  <a:cubicBezTo>
                    <a:pt x="85" y="25"/>
                    <a:pt x="84" y="25"/>
                    <a:pt x="84" y="24"/>
                  </a:cubicBezTo>
                  <a:cubicBezTo>
                    <a:pt x="81" y="20"/>
                    <a:pt x="80" y="9"/>
                    <a:pt x="78" y="7"/>
                  </a:cubicBezTo>
                  <a:cubicBezTo>
                    <a:pt x="78" y="6"/>
                    <a:pt x="77" y="6"/>
                    <a:pt x="77" y="6"/>
                  </a:cubicBezTo>
                  <a:cubicBezTo>
                    <a:pt x="75" y="6"/>
                    <a:pt x="73" y="8"/>
                    <a:pt x="70" y="10"/>
                  </a:cubicBezTo>
                  <a:cubicBezTo>
                    <a:pt x="68" y="11"/>
                    <a:pt x="65" y="13"/>
                    <a:pt x="63" y="13"/>
                  </a:cubicBezTo>
                  <a:cubicBezTo>
                    <a:pt x="63" y="13"/>
                    <a:pt x="63" y="13"/>
                    <a:pt x="62" y="13"/>
                  </a:cubicBezTo>
                  <a:cubicBezTo>
                    <a:pt x="57" y="11"/>
                    <a:pt x="61" y="1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251654" y="2928505"/>
              <a:ext cx="1017859" cy="584989"/>
            </a:xfrm>
            <a:custGeom>
              <a:rect l="l" t="t" r="r" b="b"/>
              <a:pathLst>
                <a:path w="164" h="94">
                  <a:moveTo>
                    <a:pt x="83" y="0"/>
                  </a:moveTo>
                  <a:cubicBezTo>
                    <a:pt x="81" y="0"/>
                    <a:pt x="78" y="1"/>
                    <a:pt x="76" y="1"/>
                  </a:cubicBezTo>
                  <a:cubicBezTo>
                    <a:pt x="41" y="13"/>
                    <a:pt x="17" y="32"/>
                    <a:pt x="3" y="73"/>
                  </a:cubicBezTo>
                  <a:cubicBezTo>
                    <a:pt x="0" y="82"/>
                    <a:pt x="1" y="94"/>
                    <a:pt x="11" y="94"/>
                  </a:cubicBezTo>
                  <a:cubicBezTo>
                    <a:pt x="11" y="94"/>
                    <a:pt x="12" y="94"/>
                    <a:pt x="12" y="94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5" y="50"/>
                    <a:pt x="42" y="22"/>
                    <a:pt x="80" y="19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1" y="18"/>
                    <a:pt x="81" y="19"/>
                    <a:pt x="82" y="19"/>
                  </a:cubicBezTo>
                  <a:cubicBezTo>
                    <a:pt x="82" y="19"/>
                    <a:pt x="82" y="18"/>
                    <a:pt x="83" y="18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111" y="21"/>
                    <a:pt x="134" y="36"/>
                    <a:pt x="145" y="61"/>
                  </a:cubicBezTo>
                  <a:cubicBezTo>
                    <a:pt x="151" y="64"/>
                    <a:pt x="157" y="68"/>
                    <a:pt x="164" y="73"/>
                  </a:cubicBezTo>
                  <a:cubicBezTo>
                    <a:pt x="164" y="73"/>
                    <a:pt x="164" y="72"/>
                    <a:pt x="164" y="71"/>
                  </a:cubicBezTo>
                  <a:cubicBezTo>
                    <a:pt x="156" y="28"/>
                    <a:pt x="126" y="0"/>
                    <a:pt x="83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2327428" y="3041376"/>
              <a:ext cx="824741" cy="472118"/>
            </a:xfrm>
            <a:custGeom>
              <a:rect l="l" t="t" r="r" b="b"/>
              <a:pathLst>
                <a:path w="133" h="76">
                  <a:moveTo>
                    <a:pt x="71" y="0"/>
                  </a:moveTo>
                  <a:cubicBezTo>
                    <a:pt x="70" y="0"/>
                    <a:pt x="70" y="1"/>
                    <a:pt x="70" y="1"/>
                  </a:cubicBezTo>
                  <a:cubicBezTo>
                    <a:pt x="69" y="1"/>
                    <a:pt x="69" y="0"/>
                    <a:pt x="68" y="0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30" y="4"/>
                    <a:pt x="3" y="32"/>
                    <a:pt x="0" y="76"/>
                  </a:cubicBezTo>
                  <a:cubicBezTo>
                    <a:pt x="48" y="71"/>
                    <a:pt x="74" y="36"/>
                    <a:pt x="108" y="36"/>
                  </a:cubicBezTo>
                  <a:cubicBezTo>
                    <a:pt x="116" y="36"/>
                    <a:pt x="124" y="38"/>
                    <a:pt x="133" y="43"/>
                  </a:cubicBezTo>
                  <a:cubicBezTo>
                    <a:pt x="122" y="18"/>
                    <a:pt x="99" y="3"/>
                    <a:pt x="71" y="1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2129048" y="2810519"/>
              <a:ext cx="1195366" cy="653240"/>
            </a:xfrm>
            <a:custGeom>
              <a:rect l="l" t="t" r="r" b="b"/>
              <a:pathLst>
                <a:path w="193" h="105">
                  <a:moveTo>
                    <a:pt x="181" y="96"/>
                  </a:moveTo>
                  <a:cubicBezTo>
                    <a:pt x="188" y="87"/>
                    <a:pt x="193" y="34"/>
                    <a:pt x="190" y="23"/>
                  </a:cubicBezTo>
                  <a:cubicBezTo>
                    <a:pt x="189" y="18"/>
                    <a:pt x="182" y="28"/>
                    <a:pt x="180" y="25"/>
                  </a:cubicBezTo>
                  <a:cubicBezTo>
                    <a:pt x="177" y="21"/>
                    <a:pt x="176" y="10"/>
                    <a:pt x="174" y="7"/>
                  </a:cubicBezTo>
                  <a:cubicBezTo>
                    <a:pt x="171" y="4"/>
                    <a:pt x="163" y="15"/>
                    <a:pt x="158" y="14"/>
                  </a:cubicBezTo>
                  <a:cubicBezTo>
                    <a:pt x="153" y="12"/>
                    <a:pt x="157" y="1"/>
                    <a:pt x="152" y="1"/>
                  </a:cubicBezTo>
                  <a:cubicBezTo>
                    <a:pt x="147" y="0"/>
                    <a:pt x="121" y="9"/>
                    <a:pt x="110" y="12"/>
                  </a:cubicBezTo>
                  <a:cubicBezTo>
                    <a:pt x="67" y="24"/>
                    <a:pt x="0" y="50"/>
                    <a:pt x="22" y="93"/>
                  </a:cubicBezTo>
                  <a:cubicBezTo>
                    <a:pt x="23" y="95"/>
                    <a:pt x="19" y="105"/>
                    <a:pt x="28" y="105"/>
                  </a:cubicBezTo>
                  <a:cubicBezTo>
                    <a:pt x="94" y="103"/>
                    <a:pt x="121" y="41"/>
                    <a:pt x="182" y="91"/>
                  </a:cubicBezTo>
                  <a:lnTo>
                    <a:pt x="181" y="96"/>
                  </a:lnTo>
                  <a:close/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805431" y="4515576"/>
              <a:ext cx="1928722" cy="1159396"/>
            </a:xfrm>
            <a:custGeom>
              <a:rect l="l" t="t" r="r" b="b"/>
              <a:pathLst>
                <a:path w="311" h="186">
                  <a:moveTo>
                    <a:pt x="280" y="23"/>
                  </a:moveTo>
                  <a:cubicBezTo>
                    <a:pt x="264" y="10"/>
                    <a:pt x="246" y="4"/>
                    <a:pt x="235" y="2"/>
                  </a:cubicBezTo>
                  <a:cubicBezTo>
                    <a:pt x="154" y="9"/>
                    <a:pt x="154" y="9"/>
                    <a:pt x="154" y="9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1" y="3"/>
                    <a:pt x="45" y="11"/>
                    <a:pt x="31" y="23"/>
                  </a:cubicBezTo>
                  <a:cubicBezTo>
                    <a:pt x="17" y="33"/>
                    <a:pt x="7" y="47"/>
                    <a:pt x="0" y="63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11" y="186"/>
                    <a:pt x="311" y="186"/>
                    <a:pt x="311" y="186"/>
                  </a:cubicBezTo>
                  <a:cubicBezTo>
                    <a:pt x="311" y="63"/>
                    <a:pt x="311" y="63"/>
                    <a:pt x="311" y="63"/>
                  </a:cubicBezTo>
                  <a:cubicBezTo>
                    <a:pt x="304" y="47"/>
                    <a:pt x="294" y="33"/>
                    <a:pt x="280" y="2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499673" y="4352794"/>
              <a:ext cx="7893" cy="19050"/>
            </a:xfrm>
            <a:custGeom>
              <a:rect l="l" t="t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531070" y="4360731"/>
              <a:ext cx="514104" cy="68252"/>
            </a:xfrm>
            <a:custGeom>
              <a:rect l="l" t="t" r="r" b="b"/>
              <a:pathLst>
                <a:path w="83" h="11">
                  <a:moveTo>
                    <a:pt x="69" y="7"/>
                  </a:moveTo>
                  <a:cubicBezTo>
                    <a:pt x="63" y="9"/>
                    <a:pt x="53" y="11"/>
                    <a:pt x="39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6" y="11"/>
                    <a:pt x="35" y="11"/>
                  </a:cubicBezTo>
                  <a:cubicBezTo>
                    <a:pt x="36" y="11"/>
                    <a:pt x="38" y="11"/>
                    <a:pt x="39" y="11"/>
                  </a:cubicBezTo>
                  <a:cubicBezTo>
                    <a:pt x="41" y="11"/>
                    <a:pt x="42" y="11"/>
                    <a:pt x="44" y="11"/>
                  </a:cubicBezTo>
                  <a:cubicBezTo>
                    <a:pt x="55" y="11"/>
                    <a:pt x="63" y="9"/>
                    <a:pt x="69" y="7"/>
                  </a:cubicBezTo>
                  <a:moveTo>
                    <a:pt x="0" y="2"/>
                  </a:moveTo>
                  <a:cubicBezTo>
                    <a:pt x="4" y="4"/>
                    <a:pt x="9" y="6"/>
                    <a:pt x="15" y="8"/>
                  </a:cubicBezTo>
                  <a:cubicBezTo>
                    <a:pt x="9" y="6"/>
                    <a:pt x="4" y="4"/>
                    <a:pt x="0" y="2"/>
                  </a:cubicBezTo>
                  <a:moveTo>
                    <a:pt x="83" y="0"/>
                  </a:moveTo>
                  <a:cubicBezTo>
                    <a:pt x="82" y="0"/>
                    <a:pt x="81" y="1"/>
                    <a:pt x="80" y="2"/>
                  </a:cubicBezTo>
                  <a:cubicBezTo>
                    <a:pt x="80" y="2"/>
                    <a:pt x="80" y="1"/>
                    <a:pt x="81" y="1"/>
                  </a:cubicBezTo>
                  <a:cubicBezTo>
                    <a:pt x="82" y="0"/>
                    <a:pt x="83" y="0"/>
                    <a:pt x="83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507566" y="4352794"/>
              <a:ext cx="524628" cy="131212"/>
            </a:xfrm>
            <a:custGeom>
              <a:rect l="l" t="t" r="r" b="b"/>
              <a:pathLst>
                <a:path w="85" h="21">
                  <a:moveTo>
                    <a:pt x="0" y="0"/>
                  </a:moveTo>
                  <a:cubicBezTo>
                    <a:pt x="5" y="5"/>
                    <a:pt x="10" y="20"/>
                    <a:pt x="36" y="21"/>
                  </a:cubicBezTo>
                  <a:cubicBezTo>
                    <a:pt x="36" y="21"/>
                    <a:pt x="37" y="21"/>
                    <a:pt x="37" y="21"/>
                  </a:cubicBezTo>
                  <a:cubicBezTo>
                    <a:pt x="60" y="21"/>
                    <a:pt x="79" y="7"/>
                    <a:pt x="85" y="2"/>
                  </a:cubicBezTo>
                  <a:cubicBezTo>
                    <a:pt x="84" y="2"/>
                    <a:pt x="84" y="3"/>
                    <a:pt x="84" y="3"/>
                  </a:cubicBezTo>
                  <a:cubicBezTo>
                    <a:pt x="81" y="5"/>
                    <a:pt x="78" y="6"/>
                    <a:pt x="73" y="8"/>
                  </a:cubicBezTo>
                  <a:cubicBezTo>
                    <a:pt x="67" y="10"/>
                    <a:pt x="59" y="12"/>
                    <a:pt x="48" y="12"/>
                  </a:cubicBezTo>
                  <a:cubicBezTo>
                    <a:pt x="46" y="12"/>
                    <a:pt x="45" y="12"/>
                    <a:pt x="43" y="12"/>
                  </a:cubicBezTo>
                  <a:cubicBezTo>
                    <a:pt x="42" y="12"/>
                    <a:pt x="40" y="12"/>
                    <a:pt x="39" y="12"/>
                  </a:cubicBezTo>
                  <a:cubicBezTo>
                    <a:pt x="31" y="11"/>
                    <a:pt x="25" y="10"/>
                    <a:pt x="19" y="9"/>
                  </a:cubicBezTo>
                  <a:cubicBezTo>
                    <a:pt x="13" y="7"/>
                    <a:pt x="8" y="5"/>
                    <a:pt x="4" y="3"/>
                  </a:cubicBezTo>
                  <a:cubicBezTo>
                    <a:pt x="2" y="2"/>
                    <a:pt x="1" y="1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058153" y="4392123"/>
              <a:ext cx="80860" cy="81302"/>
            </a:xfrm>
            <a:custGeom>
              <a:rect l="l" t="t" r="r" b="b"/>
              <a:pathLst>
                <a:path w="31" h="31">
                  <a:moveTo>
                    <a:pt x="0" y="31"/>
                  </a:moveTo>
                  <a:lnTo>
                    <a:pt x="17" y="21"/>
                  </a:lnTo>
                  <a:lnTo>
                    <a:pt x="31" y="9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2413550" y="4392123"/>
              <a:ext cx="80860" cy="81302"/>
            </a:xfrm>
            <a:custGeom>
              <a:rect l="l" t="t" r="r" b="b"/>
              <a:pathLst>
                <a:path w="31" h="31">
                  <a:moveTo>
                    <a:pt x="31" y="0"/>
                  </a:moveTo>
                  <a:lnTo>
                    <a:pt x="0" y="7"/>
                  </a:lnTo>
                  <a:lnTo>
                    <a:pt x="31" y="3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447786" y="4510285"/>
              <a:ext cx="2693475" cy="2339779"/>
            </a:xfrm>
            <a:custGeom>
              <a:rect l="l" t="t" r="r" b="b"/>
              <a:pathLst>
                <a:path w="435" h="376">
                  <a:moveTo>
                    <a:pt x="403" y="38"/>
                  </a:moveTo>
                  <a:cubicBezTo>
                    <a:pt x="390" y="26"/>
                    <a:pt x="339" y="11"/>
                    <a:pt x="317" y="8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41" y="119"/>
                    <a:pt x="241" y="119"/>
                    <a:pt x="241" y="119"/>
                  </a:cubicBezTo>
                  <a:cubicBezTo>
                    <a:pt x="192" y="119"/>
                    <a:pt x="192" y="119"/>
                    <a:pt x="192" y="119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93" y="11"/>
                    <a:pt x="44" y="27"/>
                    <a:pt x="31" y="38"/>
                  </a:cubicBezTo>
                  <a:cubicBezTo>
                    <a:pt x="17" y="48"/>
                    <a:pt x="0" y="292"/>
                    <a:pt x="0" y="308"/>
                  </a:cubicBezTo>
                  <a:cubicBezTo>
                    <a:pt x="44" y="376"/>
                    <a:pt x="44" y="376"/>
                    <a:pt x="44" y="376"/>
                  </a:cubicBezTo>
                  <a:cubicBezTo>
                    <a:pt x="397" y="375"/>
                    <a:pt x="397" y="375"/>
                    <a:pt x="397" y="375"/>
                  </a:cubicBezTo>
                  <a:cubicBezTo>
                    <a:pt x="435" y="308"/>
                    <a:pt x="435" y="308"/>
                    <a:pt x="435" y="308"/>
                  </a:cubicBezTo>
                  <a:cubicBezTo>
                    <a:pt x="435" y="290"/>
                    <a:pt x="418" y="48"/>
                    <a:pt x="403" y="38"/>
                  </a:cubicBezTo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846794" y="4583651"/>
              <a:ext cx="125237" cy="634723"/>
            </a:xfrm>
            <a:custGeom>
              <a:rect l="l" t="t" r="r" b="b"/>
              <a:pathLst>
                <a:path w="20" h="102">
                  <a:moveTo>
                    <a:pt x="8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20" y="95"/>
                    <a:pt x="20" y="95"/>
                    <a:pt x="20" y="9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1"/>
                    <a:pt x="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</a:path>
              </a:pathLst>
            </a:cu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2525808" y="4533917"/>
              <a:ext cx="501124" cy="1600122"/>
            </a:xfrm>
            <a:custGeom>
              <a:rect l="l" t="t" r="r" b="b"/>
              <a:pathLst>
                <a:path w="81" h="257">
                  <a:moveTo>
                    <a:pt x="52" y="34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63" y="0"/>
                    <a:pt x="52" y="4"/>
                    <a:pt x="39" y="4"/>
                  </a:cubicBezTo>
                  <a:cubicBezTo>
                    <a:pt x="28" y="4"/>
                    <a:pt x="14" y="0"/>
                    <a:pt x="14" y="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43" y="257"/>
                    <a:pt x="43" y="257"/>
                    <a:pt x="43" y="257"/>
                  </a:cubicBezTo>
                  <a:cubicBezTo>
                    <a:pt x="81" y="163"/>
                    <a:pt x="81" y="163"/>
                    <a:pt x="81" y="163"/>
                  </a:cubicBezTo>
                  <a:cubicBezTo>
                    <a:pt x="52" y="34"/>
                    <a:pt x="52" y="34"/>
                    <a:pt x="52" y="34"/>
                  </a:cubicBezTo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2698053" y="4746256"/>
              <a:ext cx="148741" cy="44619"/>
            </a:xfrm>
            <a:custGeom>
              <a:rect l="l" t="t" r="r" b="b"/>
              <a:pathLst>
                <a:path w="24" h="7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7"/>
                    <a:pt x="9" y="7"/>
                  </a:cubicBezTo>
                  <a:cubicBezTo>
                    <a:pt x="17" y="7"/>
                    <a:pt x="24" y="1"/>
                    <a:pt x="24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19" y="2"/>
                    <a:pt x="12" y="2"/>
                  </a:cubicBezTo>
                  <a:cubicBezTo>
                    <a:pt x="4" y="2"/>
                    <a:pt x="0" y="0"/>
                    <a:pt x="0" y="0"/>
                  </a:cubicBezTo>
                </a:path>
              </a:pathLst>
            </a:custGeom>
            <a:solidFill>
              <a:srgbClr val="A54828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2301293" y="4515576"/>
              <a:ext cx="174876" cy="18342"/>
            </a:xfrm>
            <a:custGeom>
              <a:rect l="l" t="t" r="r" b="b"/>
              <a:pathLst>
                <a:path w="28"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2"/>
                    <a:pt x="28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2468276" y="4528626"/>
              <a:ext cx="148741" cy="23632"/>
            </a:xfrm>
            <a:custGeom>
              <a:rect l="l" t="t" r="r" b="b"/>
              <a:pathLst>
                <a:path w="24" h="4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2301293" y="4515576"/>
              <a:ext cx="336772" cy="417093"/>
            </a:xfrm>
            <a:custGeom>
              <a:rect l="l" t="t" r="r" b="b"/>
              <a:pathLst>
                <a:path w="54" h="6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7" y="52"/>
                    <a:pt x="49" y="28"/>
                    <a:pt x="54" y="14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2296031" y="4515576"/>
              <a:ext cx="5262" cy="19050"/>
            </a:xfrm>
            <a:custGeom>
              <a:rect l="l" t="t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2638065" y="4541677"/>
              <a:ext cx="23504" cy="5291"/>
            </a:xfrm>
            <a:custGeom>
              <a:rect l="l" t="t" r="r" b="b"/>
              <a:pathLst>
                <a:path w="4" h="1">
                  <a:moveTo>
                    <a:pt x="0" y="0"/>
                  </a:moveTo>
                  <a:cubicBezTo>
                    <a:pt x="1" y="0"/>
                    <a:pt x="2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296031" y="4515576"/>
              <a:ext cx="193118" cy="480054"/>
            </a:xfrm>
            <a:custGeom>
              <a:rect l="l" t="t" r="r" b="b"/>
              <a:pathLst>
                <a:path w="31" h="77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6" y="77"/>
                    <a:pt x="28" y="73"/>
                    <a:pt x="31" y="67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611930" y="4541677"/>
              <a:ext cx="49639" cy="60315"/>
            </a:xfrm>
            <a:custGeom>
              <a:rect l="l" t="t" r="r" b="b"/>
              <a:pathLst>
                <a:path w="8" h="10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6" y="6"/>
                    <a:pt x="7" y="2"/>
                    <a:pt x="8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283051" y="4410641"/>
              <a:ext cx="360101" cy="485345"/>
            </a:xfrm>
            <a:custGeom>
              <a:rect l="l" t="t" r="r" b="b"/>
              <a:pathLst>
                <a:path w="57" h="78">
                  <a:moveTo>
                    <a:pt x="27" y="78"/>
                  </a:moveTo>
                  <a:cubicBezTo>
                    <a:pt x="27" y="78"/>
                    <a:pt x="58" y="22"/>
                    <a:pt x="58" y="21"/>
                  </a:cubicBezTo>
                  <a:cubicBezTo>
                    <a:pt x="54" y="20"/>
                    <a:pt x="47" y="19"/>
                    <a:pt x="37" y="12"/>
                  </a:cubicBezTo>
                  <a:cubicBezTo>
                    <a:pt x="29" y="7"/>
                    <a:pt x="21" y="0"/>
                    <a:pt x="21" y="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0" y="17"/>
                    <a:pt x="27" y="78"/>
                    <a:pt x="27" y="7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071309" y="4515576"/>
              <a:ext cx="172245" cy="26278"/>
            </a:xfrm>
            <a:custGeom>
              <a:rect l="l" t="t" r="r" b="b"/>
              <a:pathLst>
                <a:path w="28" h="4">
                  <a:moveTo>
                    <a:pt x="28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1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2909413" y="4528626"/>
              <a:ext cx="166983" cy="23632"/>
            </a:xfrm>
            <a:custGeom>
              <a:rect l="l" t="t" r="r" b="b"/>
              <a:pathLst>
                <a:path w="27" h="4">
                  <a:moveTo>
                    <a:pt x="26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2909413" y="4528626"/>
              <a:ext cx="334141" cy="367183"/>
            </a:xfrm>
            <a:custGeom>
              <a:rect l="l" t="t" r="r" b="b"/>
              <a:pathLst>
                <a:path w="54" h="59">
                  <a:moveTo>
                    <a:pt x="54" y="0"/>
                  </a:moveTo>
                  <a:cubicBezTo>
                    <a:pt x="27" y="2"/>
                    <a:pt x="27" y="2"/>
                    <a:pt x="27" y="2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7" y="23"/>
                    <a:pt x="20" y="44"/>
                    <a:pt x="29" y="59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1"/>
                    <a:pt x="53" y="1"/>
                    <a:pt x="54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2883277" y="4541677"/>
              <a:ext cx="12980" cy="19050"/>
            </a:xfrm>
            <a:custGeom>
              <a:rect l="l" t="t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089550" y="4541677"/>
              <a:ext cx="148741" cy="459067"/>
            </a:xfrm>
            <a:custGeom>
              <a:rect l="l" t="t" r="r" b="b"/>
              <a:pathLst>
                <a:path w="24" h="74">
                  <a:moveTo>
                    <a:pt x="24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6" y="67"/>
                    <a:pt x="10" y="74"/>
                    <a:pt x="10" y="74"/>
                  </a:cubicBezTo>
                  <a:cubicBezTo>
                    <a:pt x="10" y="74"/>
                    <a:pt x="21" y="15"/>
                    <a:pt x="24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2909413" y="4546968"/>
              <a:ext cx="18242" cy="13051"/>
            </a:xfrm>
            <a:custGeom>
              <a:rect l="l" t="t" r="r" b="b"/>
              <a:pathLst>
                <a:path w="3" h="2">
                  <a:moveTo>
                    <a:pt x="3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6D583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2896433" y="4552259"/>
              <a:ext cx="26135" cy="44619"/>
            </a:xfrm>
            <a:custGeom>
              <a:rect l="l" t="t" r="r" b="b"/>
              <a:pathLst>
                <a:path w="4" h="7">
                  <a:moveTo>
                    <a:pt x="4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7C7C7C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2872929" y="4541677"/>
              <a:ext cx="41746" cy="41974"/>
            </a:xfrm>
            <a:custGeom>
              <a:rect l="l" t="t" r="r" b="b"/>
              <a:pathLst>
                <a:path w="7" h="7">
                  <a:moveTo>
                    <a:pt x="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2" y="4"/>
                    <a:pt x="4" y="7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2891171" y="4415755"/>
              <a:ext cx="365363" cy="480054"/>
            </a:xfrm>
            <a:custGeom>
              <a:rect l="l" t="t" r="r" b="b"/>
              <a:pathLst>
                <a:path w="59" h="77">
                  <a:moveTo>
                    <a:pt x="42" y="77"/>
                  </a:moveTo>
                  <a:cubicBezTo>
                    <a:pt x="42" y="77"/>
                    <a:pt x="59" y="15"/>
                    <a:pt x="58" y="15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34" y="5"/>
                    <a:pt x="27" y="9"/>
                  </a:cubicBezTo>
                  <a:cubicBezTo>
                    <a:pt x="25" y="11"/>
                    <a:pt x="5" y="19"/>
                    <a:pt x="2" y="20"/>
                  </a:cubicBezTo>
                  <a:cubicBezTo>
                    <a:pt x="1" y="20"/>
                    <a:pt x="0" y="20"/>
                    <a:pt x="0" y="20"/>
                  </a:cubicBezTo>
                  <a:cubicBezTo>
                    <a:pt x="3" y="24"/>
                    <a:pt x="42" y="77"/>
                    <a:pt x="42" y="7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2309186" y="3631479"/>
              <a:ext cx="947347" cy="49910"/>
            </a:xfrm>
            <a:custGeom>
              <a:rect l="l" t="t" r="r" b="b"/>
              <a:pathLst>
                <a:path w="153" h="8">
                  <a:moveTo>
                    <a:pt x="4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2" y="5"/>
                    <a:pt x="4" y="3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  <a:moveTo>
                    <a:pt x="149" y="0"/>
                  </a:moveTo>
                  <a:cubicBezTo>
                    <a:pt x="149" y="0"/>
                    <a:pt x="148" y="0"/>
                    <a:pt x="148" y="0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4" y="4"/>
                    <a:pt x="147" y="6"/>
                    <a:pt x="149" y="8"/>
                  </a:cubicBezTo>
                  <a:cubicBezTo>
                    <a:pt x="150" y="7"/>
                    <a:pt x="150" y="7"/>
                    <a:pt x="150" y="7"/>
                  </a:cubicBezTo>
                  <a:cubicBezTo>
                    <a:pt x="152" y="6"/>
                    <a:pt x="153" y="4"/>
                    <a:pt x="153" y="2"/>
                  </a:cubicBezTo>
                  <a:cubicBezTo>
                    <a:pt x="152" y="1"/>
                    <a:pt x="151" y="0"/>
                    <a:pt x="149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2314273" y="3594796"/>
              <a:ext cx="916125" cy="236147"/>
            </a:xfrm>
            <a:custGeom>
              <a:rect l="l" t="t" r="r" b="b"/>
              <a:pathLst>
                <a:path w="148" h="38">
                  <a:moveTo>
                    <a:pt x="27" y="33"/>
                  </a:moveTo>
                  <a:cubicBezTo>
                    <a:pt x="21" y="33"/>
                    <a:pt x="17" y="29"/>
                    <a:pt x="17" y="23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9"/>
                    <a:pt x="21" y="5"/>
                    <a:pt x="27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8" y="5"/>
                    <a:pt x="62" y="9"/>
                    <a:pt x="62" y="15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9"/>
                    <a:pt x="58" y="33"/>
                    <a:pt x="52" y="33"/>
                  </a:cubicBezTo>
                  <a:cubicBezTo>
                    <a:pt x="27" y="33"/>
                    <a:pt x="27" y="33"/>
                    <a:pt x="27" y="33"/>
                  </a:cubicBezTo>
                  <a:moveTo>
                    <a:pt x="98" y="33"/>
                  </a:moveTo>
                  <a:cubicBezTo>
                    <a:pt x="93" y="33"/>
                    <a:pt x="88" y="29"/>
                    <a:pt x="88" y="23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8" y="9"/>
                    <a:pt x="93" y="5"/>
                    <a:pt x="98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9" y="5"/>
                    <a:pt x="134" y="9"/>
                    <a:pt x="134" y="15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4" y="29"/>
                    <a:pt x="129" y="33"/>
                    <a:pt x="124" y="33"/>
                  </a:cubicBezTo>
                  <a:cubicBezTo>
                    <a:pt x="98" y="33"/>
                    <a:pt x="98" y="33"/>
                    <a:pt x="98" y="33"/>
                  </a:cubicBezTo>
                  <a:moveTo>
                    <a:pt x="124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90" y="0"/>
                    <a:pt x="84" y="6"/>
                    <a:pt x="83" y="1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8" y="14"/>
                    <a:pt x="68" y="14"/>
                    <a:pt x="67" y="14"/>
                  </a:cubicBezTo>
                  <a:cubicBezTo>
                    <a:pt x="67" y="6"/>
                    <a:pt x="60" y="0"/>
                    <a:pt x="5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1" y="0"/>
                    <a:pt x="15" y="4"/>
                    <a:pt x="13" y="9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9"/>
                    <a:pt x="1" y="11"/>
                    <a:pt x="0" y="12"/>
                  </a:cubicBezTo>
                  <a:cubicBezTo>
                    <a:pt x="0" y="13"/>
                    <a:pt x="1" y="14"/>
                    <a:pt x="2" y="1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31"/>
                    <a:pt x="19" y="38"/>
                    <a:pt x="27" y="38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61" y="38"/>
                    <a:pt x="67" y="31"/>
                    <a:pt x="67" y="23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8" y="21"/>
                    <a:pt x="68" y="21"/>
                    <a:pt x="69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31"/>
                    <a:pt x="90" y="38"/>
                    <a:pt x="98" y="38"/>
                  </a:cubicBezTo>
                  <a:cubicBezTo>
                    <a:pt x="124" y="38"/>
                    <a:pt x="124" y="38"/>
                    <a:pt x="124" y="38"/>
                  </a:cubicBezTo>
                  <a:cubicBezTo>
                    <a:pt x="132" y="38"/>
                    <a:pt x="139" y="31"/>
                    <a:pt x="139" y="23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6" y="12"/>
                    <a:pt x="143" y="10"/>
                    <a:pt x="144" y="7"/>
                  </a:cubicBezTo>
                  <a:cubicBezTo>
                    <a:pt x="144" y="7"/>
                    <a:pt x="144" y="7"/>
                    <a:pt x="144" y="7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5" y="4"/>
                    <a:pt x="130" y="0"/>
                    <a:pt x="124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2290944" y="3576454"/>
              <a:ext cx="952609" cy="254489"/>
            </a:xfrm>
            <a:custGeom>
              <a:rect l="l" t="t" r="r" b="b"/>
              <a:pathLst>
                <a:path w="154" h="41">
                  <a:moveTo>
                    <a:pt x="153" y="9"/>
                  </a:moveTo>
                  <a:cubicBezTo>
                    <a:pt x="153" y="7"/>
                    <a:pt x="150" y="6"/>
                    <a:pt x="148" y="7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37" y="5"/>
                    <a:pt x="132" y="0"/>
                    <a:pt x="125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2" y="0"/>
                    <a:pt x="86" y="7"/>
                    <a:pt x="85" y="15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0" y="15"/>
                    <a:pt x="70" y="15"/>
                    <a:pt x="69" y="15"/>
                  </a:cubicBezTo>
                  <a:cubicBezTo>
                    <a:pt x="69" y="7"/>
                    <a:pt x="62" y="0"/>
                    <a:pt x="5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2" y="0"/>
                    <a:pt x="17" y="5"/>
                    <a:pt x="15" y="10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4" y="7"/>
                    <a:pt x="1" y="8"/>
                    <a:pt x="1" y="10"/>
                  </a:cubicBezTo>
                  <a:cubicBezTo>
                    <a:pt x="0" y="12"/>
                    <a:pt x="1" y="15"/>
                    <a:pt x="3" y="15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4"/>
                    <a:pt x="20" y="41"/>
                    <a:pt x="29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62" y="41"/>
                    <a:pt x="69" y="34"/>
                    <a:pt x="69" y="25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3"/>
                    <a:pt x="70" y="23"/>
                    <a:pt x="71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5" y="34"/>
                    <a:pt x="92" y="41"/>
                    <a:pt x="100" y="41"/>
                  </a:cubicBezTo>
                  <a:cubicBezTo>
                    <a:pt x="125" y="41"/>
                    <a:pt x="125" y="41"/>
                    <a:pt x="125" y="41"/>
                  </a:cubicBezTo>
                  <a:cubicBezTo>
                    <a:pt x="134" y="41"/>
                    <a:pt x="141" y="34"/>
                    <a:pt x="141" y="25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51" y="14"/>
                    <a:pt x="151" y="14"/>
                    <a:pt x="151" y="14"/>
                  </a:cubicBezTo>
                  <a:cubicBezTo>
                    <a:pt x="153" y="13"/>
                    <a:pt x="154" y="11"/>
                    <a:pt x="153" y="9"/>
                  </a:cubicBezTo>
                  <a:close/>
                  <a:moveTo>
                    <a:pt x="64" y="25"/>
                  </a:moveTo>
                  <a:cubicBezTo>
                    <a:pt x="64" y="31"/>
                    <a:pt x="59" y="35"/>
                    <a:pt x="54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3" y="35"/>
                    <a:pt x="19" y="31"/>
                    <a:pt x="19" y="2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0"/>
                    <a:pt x="23" y="6"/>
                    <a:pt x="29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9" y="6"/>
                    <a:pt x="64" y="10"/>
                    <a:pt x="64" y="16"/>
                  </a:cubicBezTo>
                  <a:lnTo>
                    <a:pt x="64" y="25"/>
                  </a:lnTo>
                  <a:close/>
                  <a:moveTo>
                    <a:pt x="135" y="25"/>
                  </a:moveTo>
                  <a:cubicBezTo>
                    <a:pt x="135" y="31"/>
                    <a:pt x="131" y="35"/>
                    <a:pt x="125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95" y="35"/>
                    <a:pt x="90" y="31"/>
                    <a:pt x="90" y="25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0"/>
                    <a:pt x="95" y="6"/>
                    <a:pt x="100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31" y="6"/>
                    <a:pt x="135" y="10"/>
                    <a:pt x="135" y="16"/>
                  </a:cubicBezTo>
                  <a:lnTo>
                    <a:pt x="135" y="25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3" name="Picture 4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0398" y="5158235"/>
              <a:ext cx="464640" cy="430144"/>
            </a:xfrm>
            <a:prstGeom prst="rect">
              <a:avLst/>
            </a:prstGeom>
          </p:spPr>
        </p:pic>
        <p:sp>
          <p:nvSpPr>
            <p:cNvPr id="44" name="Freeform 44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</a:path>
              </a:pathLst>
            </a:cu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6" name="Picture 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59164" y="5087337"/>
              <a:ext cx="425350" cy="131212"/>
            </a:xfrm>
            <a:prstGeom prst="rect">
              <a:avLst/>
            </a:prstGeom>
          </p:spPr>
        </p:pic>
        <p:sp>
          <p:nvSpPr>
            <p:cNvPr id="47" name="AutoShape 47"/>
            <p:cNvSpPr/>
            <p:nvPr/>
          </p:nvSpPr>
          <p:spPr>
            <a:xfrm>
              <a:off x="3256533" y="5194917"/>
              <a:ext cx="415001" cy="49910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2184300" y="5567568"/>
              <a:ext cx="2528773" cy="1281614"/>
            </a:xfrm>
            <a:custGeom>
              <a:rect l="l" t="t" r="r" b="b"/>
              <a:pathLst>
                <a:path w="408" h="206">
                  <a:moveTo>
                    <a:pt x="407" y="183"/>
                  </a:moveTo>
                  <a:cubicBezTo>
                    <a:pt x="376" y="183"/>
                    <a:pt x="376" y="183"/>
                    <a:pt x="376" y="183"/>
                  </a:cubicBezTo>
                  <a:cubicBezTo>
                    <a:pt x="376" y="20"/>
                    <a:pt x="376" y="20"/>
                    <a:pt x="376" y="20"/>
                  </a:cubicBezTo>
                  <a:cubicBezTo>
                    <a:pt x="376" y="9"/>
                    <a:pt x="366" y="0"/>
                    <a:pt x="3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1" y="0"/>
                    <a:pt x="30" y="9"/>
                    <a:pt x="30" y="20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0" y="205"/>
                    <a:pt x="18" y="206"/>
                    <a:pt x="18" y="206"/>
                  </a:cubicBezTo>
                  <a:cubicBezTo>
                    <a:pt x="389" y="206"/>
                    <a:pt x="389" y="206"/>
                    <a:pt x="389" y="206"/>
                  </a:cubicBezTo>
                  <a:cubicBezTo>
                    <a:pt x="389" y="206"/>
                    <a:pt x="408" y="205"/>
                    <a:pt x="407" y="183"/>
                  </a:cubicBezTo>
                  <a:close/>
                </a:path>
              </a:pathLst>
            </a:custGeom>
            <a:solidFill>
              <a:srgbClr val="C1C0C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2580533" y="6278302"/>
              <a:ext cx="600226" cy="579698"/>
            </a:xfrm>
            <a:custGeom>
              <a:rect l="l" t="t" r="r" b="b"/>
              <a:pathLst>
                <a:path w="97" h="93">
                  <a:moveTo>
                    <a:pt x="78" y="12"/>
                  </a:moveTo>
                  <a:cubicBezTo>
                    <a:pt x="76" y="12"/>
                    <a:pt x="74" y="12"/>
                    <a:pt x="73" y="11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3"/>
                    <a:pt x="70" y="0"/>
                    <a:pt x="6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0"/>
                    <a:pt x="4" y="93"/>
                    <a:pt x="7" y="93"/>
                  </a:cubicBezTo>
                  <a:cubicBezTo>
                    <a:pt x="66" y="93"/>
                    <a:pt x="66" y="93"/>
                    <a:pt x="66" y="93"/>
                  </a:cubicBezTo>
                  <a:cubicBezTo>
                    <a:pt x="70" y="93"/>
                    <a:pt x="73" y="90"/>
                    <a:pt x="73" y="8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4" y="73"/>
                    <a:pt x="76" y="73"/>
                    <a:pt x="78" y="73"/>
                  </a:cubicBezTo>
                  <a:cubicBezTo>
                    <a:pt x="89" y="73"/>
                    <a:pt x="97" y="62"/>
                    <a:pt x="97" y="50"/>
                  </a:cubicBezTo>
                  <a:cubicBezTo>
                    <a:pt x="97" y="36"/>
                    <a:pt x="97" y="36"/>
                    <a:pt x="97" y="36"/>
                  </a:cubicBezTo>
                  <a:cubicBezTo>
                    <a:pt x="97" y="23"/>
                    <a:pt x="89" y="12"/>
                    <a:pt x="78" y="12"/>
                  </a:cubicBezTo>
                  <a:close/>
                  <a:moveTo>
                    <a:pt x="88" y="45"/>
                  </a:moveTo>
                  <a:cubicBezTo>
                    <a:pt x="88" y="53"/>
                    <a:pt x="84" y="56"/>
                    <a:pt x="78" y="56"/>
                  </a:cubicBezTo>
                  <a:cubicBezTo>
                    <a:pt x="73" y="56"/>
                    <a:pt x="71" y="53"/>
                    <a:pt x="71" y="45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0"/>
                    <a:pt x="74" y="26"/>
                    <a:pt x="79" y="26"/>
                  </a:cubicBezTo>
                  <a:cubicBezTo>
                    <a:pt x="84" y="26"/>
                    <a:pt x="88" y="30"/>
                    <a:pt x="88" y="37"/>
                  </a:cubicBezTo>
                  <a:lnTo>
                    <a:pt x="88" y="45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2544050" y="5703719"/>
              <a:ext cx="446398" cy="516737"/>
            </a:xfrm>
            <a:custGeom>
              <a:rect l="l" t="t" r="r" b="b"/>
              <a:pathLst>
                <a:path w="72" h="83">
                  <a:moveTo>
                    <a:pt x="46" y="83"/>
                  </a:moveTo>
                  <a:cubicBezTo>
                    <a:pt x="46" y="83"/>
                    <a:pt x="0" y="54"/>
                    <a:pt x="27" y="34"/>
                  </a:cubicBezTo>
                  <a:cubicBezTo>
                    <a:pt x="45" y="21"/>
                    <a:pt x="49" y="19"/>
                    <a:pt x="45" y="1"/>
                  </a:cubicBezTo>
                  <a:cubicBezTo>
                    <a:pt x="45" y="0"/>
                    <a:pt x="72" y="25"/>
                    <a:pt x="47" y="41"/>
                  </a:cubicBezTo>
                  <a:cubicBezTo>
                    <a:pt x="22" y="58"/>
                    <a:pt x="43" y="78"/>
                    <a:pt x="46" y="83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2724188" y="5861209"/>
              <a:ext cx="266260" cy="354133"/>
            </a:xfrm>
            <a:custGeom>
              <a:rect l="l" t="t" r="r" b="b"/>
              <a:pathLst>
                <a:path w="43" h="57">
                  <a:moveTo>
                    <a:pt x="21" y="57"/>
                  </a:moveTo>
                  <a:cubicBezTo>
                    <a:pt x="21" y="57"/>
                    <a:pt x="0" y="40"/>
                    <a:pt x="16" y="26"/>
                  </a:cubicBezTo>
                  <a:cubicBezTo>
                    <a:pt x="27" y="17"/>
                    <a:pt x="34" y="13"/>
                    <a:pt x="32" y="0"/>
                  </a:cubicBezTo>
                  <a:cubicBezTo>
                    <a:pt x="32" y="0"/>
                    <a:pt x="43" y="20"/>
                    <a:pt x="28" y="31"/>
                  </a:cubicBezTo>
                  <a:cubicBezTo>
                    <a:pt x="13" y="42"/>
                    <a:pt x="20" y="54"/>
                    <a:pt x="21" y="57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897199" y="5580443"/>
              <a:ext cx="1051887" cy="1269621"/>
            </a:xfrm>
            <a:custGeom>
              <a:rect l="l" t="t" r="r" b="b"/>
              <a:pathLst>
                <a:path w="170" h="204">
                  <a:moveTo>
                    <a:pt x="170" y="184"/>
                  </a:moveTo>
                  <a:cubicBezTo>
                    <a:pt x="170" y="195"/>
                    <a:pt x="160" y="204"/>
                    <a:pt x="149" y="204"/>
                  </a:cubicBezTo>
                  <a:cubicBezTo>
                    <a:pt x="21" y="204"/>
                    <a:pt x="21" y="204"/>
                    <a:pt x="21" y="204"/>
                  </a:cubicBezTo>
                  <a:cubicBezTo>
                    <a:pt x="10" y="204"/>
                    <a:pt x="0" y="195"/>
                    <a:pt x="0" y="18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10" y="0"/>
                    <a:pt x="21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60" y="0"/>
                    <a:pt x="170" y="9"/>
                    <a:pt x="170" y="20"/>
                  </a:cubicBezTo>
                  <a:lnTo>
                    <a:pt x="170" y="184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902286" y="5543759"/>
              <a:ext cx="1028383" cy="1274912"/>
            </a:xfrm>
            <a:custGeom>
              <a:rect l="l" t="t" r="r" b="b"/>
              <a:pathLst>
                <a:path w="166" h="205">
                  <a:moveTo>
                    <a:pt x="166" y="184"/>
                  </a:moveTo>
                  <a:cubicBezTo>
                    <a:pt x="166" y="196"/>
                    <a:pt x="157" y="205"/>
                    <a:pt x="145" y="205"/>
                  </a:cubicBezTo>
                  <a:cubicBezTo>
                    <a:pt x="21" y="205"/>
                    <a:pt x="21" y="205"/>
                    <a:pt x="21" y="205"/>
                  </a:cubicBezTo>
                  <a:cubicBezTo>
                    <a:pt x="9" y="205"/>
                    <a:pt x="0" y="196"/>
                    <a:pt x="0" y="18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66" y="10"/>
                    <a:pt x="166" y="21"/>
                  </a:cubicBezTo>
                  <a:lnTo>
                    <a:pt x="166" y="18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539171" y="5685377"/>
              <a:ext cx="224515" cy="94353"/>
            </a:xfrm>
            <a:custGeom>
              <a:rect l="l" t="t" r="r" b="b"/>
              <a:pathLst>
                <a:path w="36" h="15">
                  <a:moveTo>
                    <a:pt x="1" y="6"/>
                  </a:moveTo>
                  <a:cubicBezTo>
                    <a:pt x="1" y="3"/>
                    <a:pt x="3" y="0"/>
                    <a:pt x="7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3" y="0"/>
                    <a:pt x="35" y="3"/>
                    <a:pt x="36" y="6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FFA52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539171" y="6401578"/>
              <a:ext cx="224515" cy="180946"/>
            </a:xfrm>
            <a:custGeom>
              <a:rect l="l" t="t" r="r" b="b"/>
              <a:pathLst>
                <a:path w="36" h="28">
                  <a:moveTo>
                    <a:pt x="36" y="0"/>
                  </a:moveTo>
                  <a:cubicBezTo>
                    <a:pt x="24" y="29"/>
                    <a:pt x="24" y="29"/>
                    <a:pt x="24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36" y="0"/>
                    <a:pt x="3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1539171" y="5779907"/>
              <a:ext cx="224515" cy="689924"/>
            </a:xfrm>
            <a:custGeom>
              <a:rect l="l" t="t" r="r" b="b"/>
              <a:pathLst>
                <a:path w="36" h="110">
                  <a:moveTo>
                    <a:pt x="0" y="9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91"/>
                    <a:pt x="36" y="91"/>
                    <a:pt x="36" y="91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6" y="100"/>
                    <a:pt x="35" y="102"/>
                    <a:pt x="33" y="107"/>
                  </a:cubicBezTo>
                  <a:cubicBezTo>
                    <a:pt x="31" y="111"/>
                    <a:pt x="30" y="101"/>
                    <a:pt x="30" y="101"/>
                  </a:cubicBezTo>
                  <a:cubicBezTo>
                    <a:pt x="30" y="101"/>
                    <a:pt x="25" y="108"/>
                    <a:pt x="22" y="108"/>
                  </a:cubicBezTo>
                  <a:cubicBezTo>
                    <a:pt x="19" y="108"/>
                    <a:pt x="14" y="102"/>
                    <a:pt x="14" y="102"/>
                  </a:cubicBezTo>
                  <a:cubicBezTo>
                    <a:pt x="14" y="102"/>
                    <a:pt x="9" y="111"/>
                    <a:pt x="6" y="110"/>
                  </a:cubicBezTo>
                  <a:cubicBezTo>
                    <a:pt x="3" y="108"/>
                    <a:pt x="0" y="104"/>
                    <a:pt x="0" y="104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99"/>
                    <a:pt x="0" y="99"/>
                    <a:pt x="0" y="99"/>
                  </a:cubicBezTo>
                  <a:lnTo>
                    <a:pt x="0" y="94"/>
                  </a:lnTo>
                  <a:close/>
                </a:path>
              </a:pathLst>
            </a:cu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1614945" y="6577233"/>
              <a:ext cx="73143" cy="91884"/>
            </a:xfrm>
            <a:custGeom>
              <a:rect l="l" t="t" r="r" b="b"/>
              <a:pathLst>
                <a:path w="12" h="15">
                  <a:moveTo>
                    <a:pt x="12" y="0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2" y="0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876326" y="5979194"/>
              <a:ext cx="1067497" cy="81302"/>
            </a:xfrm>
            <a:custGeom>
              <a:rect l="l" t="t" r="r" b="b"/>
              <a:pathLst>
                <a:path w="172" h="13">
                  <a:moveTo>
                    <a:pt x="172" y="6"/>
                  </a:moveTo>
                  <a:cubicBezTo>
                    <a:pt x="172" y="9"/>
                    <a:pt x="170" y="12"/>
                    <a:pt x="167" y="1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2" y="13"/>
                    <a:pt x="0" y="11"/>
                    <a:pt x="0" y="7"/>
                  </a:cubicBezTo>
                  <a:cubicBezTo>
                    <a:pt x="0" y="4"/>
                    <a:pt x="2" y="1"/>
                    <a:pt x="4" y="1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70" y="0"/>
                    <a:pt x="172" y="2"/>
                    <a:pt x="172" y="6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865802" y="5960852"/>
              <a:ext cx="1101350" cy="55025"/>
            </a:xfrm>
            <a:custGeom>
              <a:rect l="l" t="t" r="r" b="b"/>
              <a:pathLst>
                <a:path w="178" h="9">
                  <a:moveTo>
                    <a:pt x="178" y="5"/>
                  </a:moveTo>
                  <a:cubicBezTo>
                    <a:pt x="178" y="7"/>
                    <a:pt x="176" y="9"/>
                    <a:pt x="173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73" y="0"/>
                    <a:pt x="173" y="0"/>
                    <a:pt x="173" y="0"/>
                  </a:cubicBezTo>
                  <a:cubicBezTo>
                    <a:pt x="176" y="0"/>
                    <a:pt x="178" y="2"/>
                    <a:pt x="178" y="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1" name="AutoShape 6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TextBox 8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SWOT分析的概念和作用</a:t>
              </a:r>
            </a:p>
          </p:txBody>
        </p:sp>
      </p:grpSp>
      <p:sp>
        <p:nvSpPr>
          <p:cNvPr id="82" name="TextBox 82"/>
          <p:cNvSpPr txBox="1"/>
          <p:nvPr/>
        </p:nvSpPr>
        <p:spPr>
          <a:xfrm>
            <a:off x="4959831" y="1714627"/>
            <a:ext cx="6500165" cy="396034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念：SWOT分析是一种综合考虑内部条件和外部环境的各种因素，进行系统评价，从而选择最佳经营战略的方法。S是指企业内部的优势(Strengths)，W是指企业内部的劣势(Weaknesses)，O是指企业外部环境的机会(Opportunities)，T是指企业外部环境的威胁(Threats)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评估个人优势和劣势：通过SWOT分析，个人可以更加客观地评估自己的优势和劣势，从而更好地发挥自己的长处和弥补不足。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识别职业机会和威胁：SWOT分析可以帮助个人识别职业环境中的机会和威胁，从而更好地把握职业发展的机遇和应对挑战。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制定职业规划策略：基于SWOT分析的结果，个人可以制定更加符合自己实际情况的职业规划策略，包括职业目标、发展路径、行动计划等。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个人职业现状SWOT分析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具备扎实的专业知识和技能，能够胜任工作岗位要求。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专业技能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在相关领域积累了一定的工作经验，能够快速适应新环境和新任务。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工作经验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在工作中建立了广泛的人脉关系，有利于获取更多的职业机会和资源。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人脉资源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优势分析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在工作中过于注重流程和规范，缺乏创新思维和灵活性。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缺乏创新思维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时间管理能力不足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904" b="1904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团队协作能力欠佳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在面对多任务时，时间管理能力有待提高，需要更好地规划和分配时间。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在团队协作中有时难以发挥个人优势，需要加强与团队成员的沟通和协作能力。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劣势分析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新技术应用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新技术的不断涌现和应用将为员工带来更多的学习和发展机会。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行业发展趋势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所在行业处于快速发展阶段，未来将有更多的职业机会和发展空间。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公司扩张计划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公司计划扩大业务规模，将为员工提供更多的晋升机会和培训项目。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机会分析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市场竞争激烈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所在领域市场竞争激烈，需要不断提高个人竞争力以应对挑战。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技术更新换代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技术的迅速更新换代可能使员工面临技能过时的风险。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经济波动影响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经济波动可能对行业和公司产生不利影响，从而影响个人职业发展。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威胁分析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应对个人职业挑战的策略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通过不断学习和实践，提升自己在专业领域内的技能水平，以更高的能力抓住职业发展的机会。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发挥专业技能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在工作中积极展现自己的领导才能，如组织协调能力、决策能力等，争取获得更高层次的职位和机会。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展示领导才能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积极参加各类职业活动和社交场合，拓展自己的人脉圈，增加职业发展的机会和资源。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拓展人际关系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利用优势抓住机会的策略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提升自我价值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通过不断学习和提升自己的能力，提高自己在工作中的不可替代性，降低被替代或裁员的风险。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建立良好口碑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在工作中注重自己的职业形象和口碑建设，提高自己的知名度和美誉度，增加职业发展的机会和选择。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创新解决问题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面对工作中的问题和挑战，积极运用自己的创新思维和专业技能，寻找解决问题的新方法，化威胁为机会。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利用优势化解威胁的策略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https://d.book118.com/838033114057006032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2024-09-09T22:20:22.806</cp:lastPrinted>
  <dcterms:created xsi:type="dcterms:W3CDTF">2024-09-09T14:20:22Z</dcterms:created>
  <dcterms:modified xsi:type="dcterms:W3CDTF">2024-09-09T14:20:25Z</dcterms:modified>
</cp:coreProperties>
</file>