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IOAFE+MS-UIGothic"/>
      <p:regular r:id="rId15"/>
    </p:embeddedFont>
    <p:embeddedFont>
      <p:font typeface="PPWDVS+MVCRNN+ArialMT"/>
      <p:regular r:id="rId16"/>
    </p:embeddedFont>
    <p:embeddedFont>
      <p:font typeface="CSNPMU+PSIRGG+MicrosoftYaHei-Bold"/>
      <p:regular r:id="rId17"/>
    </p:embeddedFont>
    <p:embeddedFont>
      <p:font typeface="CEDEHJ+REFWJ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0D0B9-838C-4A24-988B-50CD518C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097A-EA4F-4148-9F17-E4924A58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AC784-CE6B-4586-9B13-4CE52C89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AB1C1-DEDD-4B9C-AE0B-ED0BED89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BB6BB-FDF7-4F15-9FBF-F7B0AB51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C9377-2B4D-456B-8C23-38E4234A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29519-BB34-44D2-8550-D0B18D21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87A96-216C-41C5-BC7A-B13B7A7F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EE451-9714-47C4-9717-77CCFDCC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37679-DE31-4CFA-A62E-668C6C15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F86D6-8820-45A3-A3CC-627E518C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0055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补</a:t>
            </a:r>
            <a:r>
              <a:rPr sz="5150" spc="25">
                <a:solidFill>
                  <a:srgbClr val="A246FF"/>
                </a:solidFill>
                <a:latin typeface="JIOAFE+MS-UIGothic"/>
                <a:cs typeface="JIOAFE+MS-UIGothic"/>
              </a:rPr>
              <a:t>体的概念以激活途径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JIOAFE+MS-UIGothic"/>
                <a:cs typeface="JIOAF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PWDVS+MVCRNN+ArialMT"/>
                <a:cs typeface="PPWDVS+MVCRN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PWDVS+MVCRNN+ArialMT"/>
                <a:cs typeface="PPWDVS+MVCRN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体的激活途径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PWDVS+MVCRNN+ArialMT"/>
                <a:cs typeface="PPWDVS+MVCRN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体激活的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PWDVS+MVCRNN+ArialMT"/>
                <a:cs typeface="PPWDVS+MVCRN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体激活的生理和病理意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PPWDVS+MVCRNN+ArialMT"/>
                <a:cs typeface="PPWDVS+MVCRN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AF79DE"/>
                </a:solidFill>
                <a:latin typeface="JIOAFE+MS-UIGothic"/>
                <a:cs typeface="JIOAFE+MS-UIGothic"/>
              </a:rPr>
              <a:t>体激活与疾病的治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CSNPMU+PSIRGG+MicrosoftYaHei-Bold"/>
                <a:cs typeface="CSNPMU+PSIRG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补</a:t>
            </a:r>
            <a:r>
              <a:rPr sz="5150" spc="25">
                <a:solidFill>
                  <a:srgbClr val="A246FF"/>
                </a:solidFill>
                <a:latin typeface="JIOAFE+MS-UIGothic"/>
                <a:cs typeface="JIOAFE+MS-UIGothic"/>
              </a:rPr>
              <a:t>体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简</a:t>
            </a:r>
            <a:r>
              <a:rPr sz="5150">
                <a:solidFill>
                  <a:srgbClr val="A246FF"/>
                </a:solidFill>
                <a:latin typeface="JIOAFE+MS-UIGothic"/>
                <a:cs typeface="JIOAFE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体的定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2000">
                <a:solidFill>
                  <a:srgbClr val="FFFDFD"/>
                </a:solidFill>
                <a:latin typeface="JIOAFE+MS-UIGothic"/>
                <a:cs typeface="JIOAFE+MS-UIGothic"/>
              </a:rPr>
              <a:t>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2000" spc="25">
                <a:solidFill>
                  <a:srgbClr val="FFFDFD"/>
                </a:solidFill>
                <a:latin typeface="JIOAFE+MS-UIGothic"/>
                <a:cs typeface="JIOAFE+MS-UIGothic"/>
              </a:rPr>
              <a:t>体成分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体是一种具有精密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控机制的蛋白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，它是先天免疫系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的一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部分，能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够识别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并清除被感染的或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胞。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包括激活物、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物和控制其激活与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抑制的成分。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2000" spc="25">
                <a:solidFill>
                  <a:srgbClr val="FFFDFD"/>
                </a:solidFill>
                <a:latin typeface="JIOAFE+MS-UIGothic"/>
                <a:cs typeface="JIOAFE+MS-UIGothic"/>
              </a:rPr>
              <a:t>体系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88509" y="4597138"/>
            <a:ext cx="35431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由超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EDEHJ+REFWJM+MicrosoftYaHei"/>
                <a:cs typeface="CEDEHJ+REFWJM+MicrosoftYaHei"/>
              </a:rPr>
              <a:t>30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种可溶性蛋白和膜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合蛋白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成，它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在人体内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重要的防御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IOAFE+MS-UIGothic"/>
                <a:cs typeface="JIOAFE+MS-UIGothic"/>
              </a:rPr>
              <a:t>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体的生物学功能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杀</a:t>
            </a:r>
            <a:r>
              <a:rPr sz="2000" spc="25">
                <a:solidFill>
                  <a:srgbClr val="AF79DE"/>
                </a:solidFill>
                <a:latin typeface="JIOAFE+MS-UIGothic"/>
                <a:cs typeface="JIOAFE+MS-UIGothic"/>
              </a:rPr>
              <a:t>菌和溶解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细</a:t>
            </a:r>
            <a:r>
              <a:rPr sz="2000">
                <a:solidFill>
                  <a:srgbClr val="AF79DE"/>
                </a:solidFill>
                <a:latin typeface="JIOAFE+MS-UIGothic"/>
                <a:cs typeface="JIOAFE+MS-UIGothic"/>
              </a:rPr>
              <a:t>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IOAFE+MS-UIGothic"/>
                <a:cs typeface="JIOAFE+MS-UIGothic"/>
              </a:rPr>
              <a:t>免疫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IOAFE+MS-UIGothic"/>
                <a:cs typeface="JIOAFE+MS-UIGothic"/>
              </a:rPr>
              <a:t>免疫复合物清除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够识别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并攻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被感染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的或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溶解作用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消除它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参与病原体的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和清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除，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参与免疫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胞的活化、增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殖和分化等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性免疫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答的启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重要作用。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够识别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并清除循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中的免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疫复合物，从而避免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些复合物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中沉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并引起炎症反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体在免疫系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中的位置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适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AF79DE"/>
                </a:solidFill>
                <a:latin typeface="JIOAFE+MS-UIGothic"/>
                <a:cs typeface="JIOAFE+MS-UIGothic"/>
              </a:rPr>
              <a:t>性免疫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与适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性免疫系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相互作用，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T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胞和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B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胞的活化、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增殖和分化等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程，影响适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性免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答的启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固有免疫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体是固有免疫系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中的重要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成部分，它能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并清除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被感染的或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炎症反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体在炎症反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中也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重要作用，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8612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中性粒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胞和巨噬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胞的募集和活化等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程，影响炎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CSNPMU+PSIRGG+MicrosoftYaHei-Bold"/>
                <a:cs typeface="CSNPMU+PSIRG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补</a:t>
            </a:r>
            <a:r>
              <a:rPr sz="5150" spc="25">
                <a:solidFill>
                  <a:srgbClr val="A246FF"/>
                </a:solidFill>
                <a:latin typeface="JIOAFE+MS-UIGothic"/>
                <a:cs typeface="JIOAFE+MS-UIGothic"/>
              </a:rPr>
              <a:t>体的激活途径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典激活途径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激活物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170173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抗原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-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抗体复合物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激活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2300">
                <a:solidFill>
                  <a:srgbClr val="AF79DE"/>
                </a:solidFill>
                <a:latin typeface="JIOAFE+MS-UIGothic"/>
                <a:cs typeface="JIOAFE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18910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抗原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-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抗体复合物与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C1q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合，引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C1r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、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C1s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等相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活化，形成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C3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C5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生攻膜复合物。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OAFE+MS-UIGothic"/>
                <a:cs typeface="JIOAFE+MS-UIGothic"/>
              </a:rPr>
              <a:t>生物学意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清除免疫复合物，参与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感染性疾病的免疫防御。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旁路激活途径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激活物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CSNPMU+PSIRGG+MicrosoftYaHei-Bold"/>
                <a:cs typeface="CSNPMU+PSIRGG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微生物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胞壁成分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激活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34624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微生物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胞壁成分与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B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因子、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D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因子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合，引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一系列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促反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，形成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C3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C5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生攻膜复合物。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CSNPMU+PSIRGG+MicrosoftYaHei-Bold"/>
                <a:cs typeface="CSNPMU+PSIRGG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CSNPMU+PSIRGG+MicrosoftYaHei-Bold"/>
                <a:cs typeface="CSNPMU+PSIRGG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生物学意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在无抗体的情况下，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发挥对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微生物的免疫防御作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70140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甘露糖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AF79DE"/>
                </a:solidFill>
                <a:latin typeface="JIOAFE+MS-UIGothic"/>
                <a:cs typeface="JIOAFE+MS-UIGothic"/>
              </a:rPr>
              <a:t>合凝集素激活途径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激活物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微生物表面的甘露糖残基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激活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甘露糖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合凝集素与微生物表面的甘露糖残基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合，引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一系列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促反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，形成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C3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和</a:t>
            </a:r>
            <a:r>
              <a:rPr sz="1500">
                <a:solidFill>
                  <a:srgbClr val="000000"/>
                </a:solidFill>
                <a:latin typeface="CEDEHJ+REFWJM+MicrosoftYaHei"/>
                <a:cs typeface="CEDEHJ+REFWJM+MicrosoftYaHei"/>
              </a:rPr>
              <a:t>C5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攻膜复合物。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IOAFE+MS-UIGothic"/>
                <a:cs typeface="JIOAFE+MS-UIGothic"/>
              </a:rPr>
              <a:t>生物学意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清除感染性微生物，参与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病毒、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菌等病原体的免疫防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36690" y="55972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OAFE+MS-UIGothic"/>
                <a:cs typeface="JIOAFE+MS-UIGothic"/>
              </a:rPr>
              <a:t>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https://d.book118.com/838040055017006047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JIOAFE+MS-UIGothic</vt:lpstr>
      <vt:lpstr>PPWDVS+MVCRNN+ArialMT</vt:lpstr>
      <vt:lpstr>Times New Roman</vt:lpstr>
      <vt:lpstr>CSNPMU+PSIRGG+MicrosoftYaHei-Bold</vt:lpstr>
      <vt:lpstr>CEDEHJ+REFWJM+MicrosoftYaHei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2024-09-28T07:31:21.931</cp:lastPrinted>
  <dcterms:created xsi:type="dcterms:W3CDTF">2024-09-27T23:31:21Z</dcterms:created>
  <dcterms:modified xsi:type="dcterms:W3CDTF">2024-09-27T23:31:23Z</dcterms:modified>
</cp:coreProperties>
</file>